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6" r:id="rId1"/>
  </p:sldMasterIdLst>
  <p:notesMasterIdLst>
    <p:notesMasterId r:id="rId41"/>
  </p:notesMasterIdLst>
  <p:sldIdLst>
    <p:sldId id="256" r:id="rId2"/>
    <p:sldId id="258" r:id="rId3"/>
    <p:sldId id="259" r:id="rId4"/>
    <p:sldId id="304" r:id="rId5"/>
    <p:sldId id="260" r:id="rId6"/>
    <p:sldId id="305" r:id="rId7"/>
    <p:sldId id="306" r:id="rId8"/>
    <p:sldId id="263" r:id="rId9"/>
    <p:sldId id="264" r:id="rId10"/>
    <p:sldId id="307" r:id="rId11"/>
    <p:sldId id="308" r:id="rId12"/>
    <p:sldId id="309" r:id="rId13"/>
    <p:sldId id="329" r:id="rId14"/>
    <p:sldId id="328" r:id="rId15"/>
    <p:sldId id="327" r:id="rId16"/>
    <p:sldId id="330" r:id="rId17"/>
    <p:sldId id="310" r:id="rId18"/>
    <p:sldId id="267" r:id="rId19"/>
    <p:sldId id="311" r:id="rId20"/>
    <p:sldId id="312" r:id="rId21"/>
    <p:sldId id="314" r:id="rId22"/>
    <p:sldId id="313" r:id="rId23"/>
    <p:sldId id="315" r:id="rId24"/>
    <p:sldId id="316" r:id="rId25"/>
    <p:sldId id="317" r:id="rId26"/>
    <p:sldId id="318" r:id="rId27"/>
    <p:sldId id="319" r:id="rId28"/>
    <p:sldId id="320" r:id="rId29"/>
    <p:sldId id="271" r:id="rId30"/>
    <p:sldId id="321" r:id="rId31"/>
    <p:sldId id="323" r:id="rId32"/>
    <p:sldId id="324" r:id="rId33"/>
    <p:sldId id="325" r:id="rId34"/>
    <p:sldId id="322" r:id="rId35"/>
    <p:sldId id="331" r:id="rId36"/>
    <p:sldId id="275" r:id="rId37"/>
    <p:sldId id="326" r:id="rId38"/>
    <p:sldId id="281" r:id="rId39"/>
    <p:sldId id="283" r:id="rId40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22570D0-A7FD-45C4-9C3A-187E027F667F}">
  <a:tblStyle styleId="{622570D0-A7FD-45C4-9C3A-187E027F667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5256" autoAdjust="0"/>
  </p:normalViewPr>
  <p:slideViewPr>
    <p:cSldViewPr snapToGrid="0">
      <p:cViewPr varScale="1">
        <p:scale>
          <a:sx n="109" d="100"/>
          <a:sy n="109" d="100"/>
        </p:scale>
        <p:origin x="706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Google Shape;1040;gad8999aef1_0_55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1" name="Google Shape;1041;gad8999aef1_0_55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26196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Google Shape;1040;gad8999aef1_0_55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1" name="Google Shape;1041;gad8999aef1_0_55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79452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Google Shape;1040;gad8999aef1_0_55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1" name="Google Shape;1041;gad8999aef1_0_55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54304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Google Shape;1040;gad8999aef1_0_55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1" name="Google Shape;1041;gad8999aef1_0_55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17643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Google Shape;1040;gad8999aef1_0_55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1" name="Google Shape;1041;gad8999aef1_0_55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58222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Google Shape;1040;gad8999aef1_0_55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1" name="Google Shape;1041;gad8999aef1_0_55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295748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Google Shape;1040;gad8999aef1_0_55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1" name="Google Shape;1041;gad8999aef1_0_55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971228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Google Shape;1040;gad8999aef1_0_55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1" name="Google Shape;1041;gad8999aef1_0_55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538935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Google Shape;1200;gad8999aef1_0_33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1" name="Google Shape;1201;gad8999aef1_0_33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Google Shape;1200;gad8999aef1_0_33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1" name="Google Shape;1201;gad8999aef1_0_33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788412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ad73984ffc_0_155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ad73984ffc_0_155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Google Shape;1200;gad8999aef1_0_33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1" name="Google Shape;1201;gad8999aef1_0_33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089556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Google Shape;1200;gad8999aef1_0_33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1" name="Google Shape;1201;gad8999aef1_0_33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237703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Google Shape;1200;gad8999aef1_0_33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1" name="Google Shape;1201;gad8999aef1_0_33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050543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Google Shape;1200;gad8999aef1_0_33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1" name="Google Shape;1201;gad8999aef1_0_33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8321984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Google Shape;1200;gad8999aef1_0_33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1" name="Google Shape;1201;gad8999aef1_0_33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180524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Google Shape;1200;gad8999aef1_0_33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1" name="Google Shape;1201;gad8999aef1_0_33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937360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Google Shape;1200;gad8999aef1_0_33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1" name="Google Shape;1201;gad8999aef1_0_33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698563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Google Shape;1200;gad8999aef1_0_33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1" name="Google Shape;1201;gad8999aef1_0_33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655795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Google Shape;1200;gad8999aef1_0_33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1" name="Google Shape;1201;gad8999aef1_0_33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0293405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7" name="Google Shape;1437;gad73984ffc_0_173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8" name="Google Shape;1438;gad73984ffc_0_173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ad73984ffc_0_180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5" name="Google Shape;575;gad73984ffc_0_180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7" name="Google Shape;1437;gad73984ffc_0_173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8" name="Google Shape;1438;gad73984ffc_0_173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8135291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7" name="Google Shape;1437;gad73984ffc_0_173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8" name="Google Shape;1438;gad73984ffc_0_173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804614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7" name="Google Shape;1437;gad73984ffc_0_173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8" name="Google Shape;1438;gad73984ffc_0_173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756140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7" name="Google Shape;1437;gad73984ffc_0_173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8" name="Google Shape;1438;gad73984ffc_0_173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485662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7" name="Google Shape;1437;gad73984ffc_0_173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8" name="Google Shape;1438;gad73984ffc_0_173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958288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7" name="Google Shape;1437;gad73984ffc_0_173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8" name="Google Shape;1438;gad73984ffc_0_173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084794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8" name="Google Shape;1808;gad73984ffc_0_169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9" name="Google Shape;1809;gad73984ffc_0_169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8" name="Google Shape;1808;gad73984ffc_0_169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9" name="Google Shape;1809;gad73984ffc_0_169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4656539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4" name="Google Shape;2374;gad8999aef1_0_2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5" name="Google Shape;2375;gad8999aef1_0_2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3" name="Google Shape;2573;gad8999aef1_0_194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4" name="Google Shape;2574;gad8999aef1_0_194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ad73984ffc_0_180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5" name="Google Shape;575;gad73984ffc_0_180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70896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gad8999aef1_0_29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9" name="Google Shape;789;gad8999aef1_0_29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ad73984ffc_0_180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5" name="Google Shape;575;gad73984ffc_0_180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37218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ad73984ffc_0_180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5" name="Google Shape;575;gad73984ffc_0_180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341884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gad73984ffc_0_165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6" name="Google Shape;976;gad73984ffc_0_165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Google Shape;1040;gad8999aef1_0_55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1" name="Google Shape;1041;gad8999aef1_0_55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101850" y="121950"/>
            <a:ext cx="8940300" cy="4899600"/>
          </a:xfrm>
          <a:prstGeom prst="roundRect">
            <a:avLst>
              <a:gd name="adj" fmla="val 790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27475" y="1408075"/>
            <a:ext cx="4366200" cy="174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621025" y="3114400"/>
            <a:ext cx="4172700" cy="45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231225" y="229756"/>
            <a:ext cx="8724000" cy="4217169"/>
            <a:chOff x="231225" y="229756"/>
            <a:chExt cx="8724000" cy="4217169"/>
          </a:xfrm>
        </p:grpSpPr>
        <p:sp>
          <p:nvSpPr>
            <p:cNvPr id="13" name="Google Shape;13;p2"/>
            <p:cNvSpPr/>
            <p:nvPr/>
          </p:nvSpPr>
          <p:spPr>
            <a:xfrm>
              <a:off x="231225" y="3733500"/>
              <a:ext cx="389700" cy="389700"/>
            </a:xfrm>
            <a:prstGeom prst="donut">
              <a:avLst>
                <a:gd name="adj" fmla="val 1594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8358300" y="4152925"/>
              <a:ext cx="293700" cy="294000"/>
            </a:xfrm>
            <a:prstGeom prst="donut">
              <a:avLst>
                <a:gd name="adj" fmla="val 1594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8383125" y="3550499"/>
              <a:ext cx="572100" cy="572700"/>
            </a:xfrm>
            <a:prstGeom prst="donut">
              <a:avLst>
                <a:gd name="adj" fmla="val 1594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1556445" y="229756"/>
              <a:ext cx="293700" cy="294000"/>
            </a:xfrm>
            <a:prstGeom prst="donut">
              <a:avLst>
                <a:gd name="adj" fmla="val 1594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3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4"/>
          <p:cNvSpPr/>
          <p:nvPr/>
        </p:nvSpPr>
        <p:spPr>
          <a:xfrm>
            <a:off x="101850" y="121950"/>
            <a:ext cx="8940300" cy="4899600"/>
          </a:xfrm>
          <a:prstGeom prst="roundRect">
            <a:avLst>
              <a:gd name="adj" fmla="val 790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14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14"/>
          <p:cNvSpPr txBox="1">
            <a:spLocks noGrp="1"/>
          </p:cNvSpPr>
          <p:nvPr>
            <p:ph type="subTitle" idx="1"/>
          </p:nvPr>
        </p:nvSpPr>
        <p:spPr>
          <a:xfrm>
            <a:off x="1188415" y="2624233"/>
            <a:ext cx="1850400" cy="31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endParaRPr/>
          </a:p>
        </p:txBody>
      </p:sp>
      <p:sp>
        <p:nvSpPr>
          <p:cNvPr id="134" name="Google Shape;134;p14"/>
          <p:cNvSpPr txBox="1">
            <a:spLocks noGrp="1"/>
          </p:cNvSpPr>
          <p:nvPr>
            <p:ph type="subTitle" idx="2"/>
          </p:nvPr>
        </p:nvSpPr>
        <p:spPr>
          <a:xfrm>
            <a:off x="6101380" y="2632928"/>
            <a:ext cx="1850400" cy="31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endParaRPr/>
          </a:p>
        </p:txBody>
      </p:sp>
      <p:sp>
        <p:nvSpPr>
          <p:cNvPr id="135" name="Google Shape;135;p14"/>
          <p:cNvSpPr txBox="1">
            <a:spLocks noGrp="1"/>
          </p:cNvSpPr>
          <p:nvPr>
            <p:ph type="subTitle" idx="3"/>
          </p:nvPr>
        </p:nvSpPr>
        <p:spPr>
          <a:xfrm>
            <a:off x="3643771" y="2632928"/>
            <a:ext cx="1850400" cy="31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endParaRPr/>
          </a:p>
        </p:txBody>
      </p:sp>
      <p:sp>
        <p:nvSpPr>
          <p:cNvPr id="136" name="Google Shape;136;p14"/>
          <p:cNvSpPr txBox="1">
            <a:spLocks noGrp="1"/>
          </p:cNvSpPr>
          <p:nvPr>
            <p:ph type="subTitle" idx="4"/>
          </p:nvPr>
        </p:nvSpPr>
        <p:spPr>
          <a:xfrm>
            <a:off x="970625" y="2964530"/>
            <a:ext cx="2286000" cy="69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14"/>
          <p:cNvSpPr txBox="1">
            <a:spLocks noGrp="1"/>
          </p:cNvSpPr>
          <p:nvPr>
            <p:ph type="subTitle" idx="5"/>
          </p:nvPr>
        </p:nvSpPr>
        <p:spPr>
          <a:xfrm>
            <a:off x="3425971" y="2964530"/>
            <a:ext cx="2286000" cy="69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14"/>
          <p:cNvSpPr txBox="1">
            <a:spLocks noGrp="1"/>
          </p:cNvSpPr>
          <p:nvPr>
            <p:ph type="subTitle" idx="6"/>
          </p:nvPr>
        </p:nvSpPr>
        <p:spPr>
          <a:xfrm>
            <a:off x="5883580" y="2964530"/>
            <a:ext cx="2286000" cy="69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39" name="Google Shape;139;p14"/>
          <p:cNvGrpSpPr/>
          <p:nvPr/>
        </p:nvGrpSpPr>
        <p:grpSpPr>
          <a:xfrm rot="10800000" flipH="1">
            <a:off x="270750" y="253149"/>
            <a:ext cx="8627325" cy="4216100"/>
            <a:chOff x="270750" y="126050"/>
            <a:chExt cx="8627325" cy="4216100"/>
          </a:xfrm>
        </p:grpSpPr>
        <p:sp>
          <p:nvSpPr>
            <p:cNvPr id="140" name="Google Shape;140;p14"/>
            <p:cNvSpPr/>
            <p:nvPr/>
          </p:nvSpPr>
          <p:spPr>
            <a:xfrm>
              <a:off x="320500" y="126050"/>
              <a:ext cx="725100" cy="725100"/>
            </a:xfrm>
            <a:prstGeom prst="donut">
              <a:avLst>
                <a:gd name="adj" fmla="val 1594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14"/>
            <p:cNvSpPr/>
            <p:nvPr/>
          </p:nvSpPr>
          <p:spPr>
            <a:xfrm>
              <a:off x="270750" y="3248150"/>
              <a:ext cx="572100" cy="572100"/>
            </a:xfrm>
            <a:prstGeom prst="donut">
              <a:avLst>
                <a:gd name="adj" fmla="val 1594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4"/>
            <p:cNvSpPr/>
            <p:nvPr/>
          </p:nvSpPr>
          <p:spPr>
            <a:xfrm>
              <a:off x="8301150" y="4048150"/>
              <a:ext cx="293700" cy="294000"/>
            </a:xfrm>
            <a:prstGeom prst="donut">
              <a:avLst>
                <a:gd name="adj" fmla="val 1594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14"/>
            <p:cNvSpPr/>
            <p:nvPr/>
          </p:nvSpPr>
          <p:spPr>
            <a:xfrm>
              <a:off x="7443175" y="346374"/>
              <a:ext cx="572100" cy="572700"/>
            </a:xfrm>
            <a:prstGeom prst="donut">
              <a:avLst>
                <a:gd name="adj" fmla="val 1594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4"/>
            <p:cNvSpPr/>
            <p:nvPr/>
          </p:nvSpPr>
          <p:spPr>
            <a:xfrm>
              <a:off x="8325975" y="2965824"/>
              <a:ext cx="572100" cy="572700"/>
            </a:xfrm>
            <a:prstGeom prst="donut">
              <a:avLst>
                <a:gd name="adj" fmla="val 1594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4"/>
            <p:cNvSpPr/>
            <p:nvPr/>
          </p:nvSpPr>
          <p:spPr>
            <a:xfrm>
              <a:off x="2013645" y="305956"/>
              <a:ext cx="293700" cy="294000"/>
            </a:xfrm>
            <a:prstGeom prst="donut">
              <a:avLst>
                <a:gd name="adj" fmla="val 1594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27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5"/>
          <p:cNvSpPr/>
          <p:nvPr/>
        </p:nvSpPr>
        <p:spPr>
          <a:xfrm>
            <a:off x="101850" y="121950"/>
            <a:ext cx="8940300" cy="4899600"/>
          </a:xfrm>
          <a:prstGeom prst="roundRect">
            <a:avLst>
              <a:gd name="adj" fmla="val 790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8" name="Google Shape;148;p15"/>
          <p:cNvGrpSpPr/>
          <p:nvPr/>
        </p:nvGrpSpPr>
        <p:grpSpPr>
          <a:xfrm>
            <a:off x="270750" y="253149"/>
            <a:ext cx="8627325" cy="4089001"/>
            <a:chOff x="270750" y="253149"/>
            <a:chExt cx="8627325" cy="4089001"/>
          </a:xfrm>
        </p:grpSpPr>
        <p:sp>
          <p:nvSpPr>
            <p:cNvPr id="149" name="Google Shape;149;p15"/>
            <p:cNvSpPr/>
            <p:nvPr/>
          </p:nvSpPr>
          <p:spPr>
            <a:xfrm>
              <a:off x="270750" y="3248150"/>
              <a:ext cx="572100" cy="572100"/>
            </a:xfrm>
            <a:prstGeom prst="donut">
              <a:avLst>
                <a:gd name="adj" fmla="val 1594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5"/>
            <p:cNvSpPr/>
            <p:nvPr/>
          </p:nvSpPr>
          <p:spPr>
            <a:xfrm>
              <a:off x="8301150" y="4048150"/>
              <a:ext cx="293700" cy="294000"/>
            </a:xfrm>
            <a:prstGeom prst="donut">
              <a:avLst>
                <a:gd name="adj" fmla="val 1594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5"/>
            <p:cNvSpPr/>
            <p:nvPr/>
          </p:nvSpPr>
          <p:spPr>
            <a:xfrm>
              <a:off x="6009175" y="253149"/>
              <a:ext cx="572100" cy="572700"/>
            </a:xfrm>
            <a:prstGeom prst="donut">
              <a:avLst>
                <a:gd name="adj" fmla="val 1594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5"/>
            <p:cNvSpPr/>
            <p:nvPr/>
          </p:nvSpPr>
          <p:spPr>
            <a:xfrm>
              <a:off x="8325975" y="3398099"/>
              <a:ext cx="572100" cy="572700"/>
            </a:xfrm>
            <a:prstGeom prst="donut">
              <a:avLst>
                <a:gd name="adj" fmla="val 1594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5"/>
            <p:cNvSpPr/>
            <p:nvPr/>
          </p:nvSpPr>
          <p:spPr>
            <a:xfrm>
              <a:off x="2318445" y="305956"/>
              <a:ext cx="293700" cy="294000"/>
            </a:xfrm>
            <a:prstGeom prst="donut">
              <a:avLst>
                <a:gd name="adj" fmla="val 1594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4" name="Google Shape;154;p15"/>
          <p:cNvSpPr txBox="1">
            <a:spLocks noGrp="1"/>
          </p:cNvSpPr>
          <p:nvPr>
            <p:ph type="subTitle" idx="1"/>
          </p:nvPr>
        </p:nvSpPr>
        <p:spPr>
          <a:xfrm>
            <a:off x="1264169" y="1912763"/>
            <a:ext cx="2016000" cy="54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55" name="Google Shape;155;p15"/>
          <p:cNvSpPr txBox="1">
            <a:spLocks noGrp="1"/>
          </p:cNvSpPr>
          <p:nvPr>
            <p:ph type="subTitle" idx="2"/>
          </p:nvPr>
        </p:nvSpPr>
        <p:spPr>
          <a:xfrm>
            <a:off x="1346969" y="3066379"/>
            <a:ext cx="1850400" cy="31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endParaRPr/>
          </a:p>
        </p:txBody>
      </p:sp>
      <p:sp>
        <p:nvSpPr>
          <p:cNvPr id="156" name="Google Shape;156;p15"/>
          <p:cNvSpPr txBox="1">
            <a:spLocks noGrp="1"/>
          </p:cNvSpPr>
          <p:nvPr>
            <p:ph type="subTitle" idx="3"/>
          </p:nvPr>
        </p:nvSpPr>
        <p:spPr>
          <a:xfrm>
            <a:off x="5950358" y="3066346"/>
            <a:ext cx="1850400" cy="31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endParaRPr/>
          </a:p>
        </p:txBody>
      </p:sp>
      <p:sp>
        <p:nvSpPr>
          <p:cNvPr id="157" name="Google Shape;157;p15"/>
          <p:cNvSpPr txBox="1">
            <a:spLocks noGrp="1"/>
          </p:cNvSpPr>
          <p:nvPr>
            <p:ph type="subTitle" idx="4"/>
          </p:nvPr>
        </p:nvSpPr>
        <p:spPr>
          <a:xfrm>
            <a:off x="3648664" y="3066346"/>
            <a:ext cx="1850400" cy="31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endParaRPr/>
          </a:p>
        </p:txBody>
      </p:sp>
      <p:sp>
        <p:nvSpPr>
          <p:cNvPr id="158" name="Google Shape;158;p15"/>
          <p:cNvSpPr txBox="1">
            <a:spLocks noGrp="1"/>
          </p:cNvSpPr>
          <p:nvPr>
            <p:ph type="subTitle" idx="5"/>
          </p:nvPr>
        </p:nvSpPr>
        <p:spPr>
          <a:xfrm>
            <a:off x="1346969" y="1628058"/>
            <a:ext cx="1850400" cy="31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endParaRPr/>
          </a:p>
        </p:txBody>
      </p:sp>
      <p:sp>
        <p:nvSpPr>
          <p:cNvPr id="159" name="Google Shape;159;p15"/>
          <p:cNvSpPr txBox="1">
            <a:spLocks noGrp="1"/>
          </p:cNvSpPr>
          <p:nvPr>
            <p:ph type="subTitle" idx="6"/>
          </p:nvPr>
        </p:nvSpPr>
        <p:spPr>
          <a:xfrm>
            <a:off x="5950358" y="1630967"/>
            <a:ext cx="1850400" cy="31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endParaRPr/>
          </a:p>
        </p:txBody>
      </p:sp>
      <p:sp>
        <p:nvSpPr>
          <p:cNvPr id="160" name="Google Shape;160;p15"/>
          <p:cNvSpPr txBox="1">
            <a:spLocks noGrp="1"/>
          </p:cNvSpPr>
          <p:nvPr>
            <p:ph type="subTitle" idx="7"/>
          </p:nvPr>
        </p:nvSpPr>
        <p:spPr>
          <a:xfrm>
            <a:off x="3648664" y="1630967"/>
            <a:ext cx="1850400" cy="31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endParaRPr/>
          </a:p>
        </p:txBody>
      </p:sp>
      <p:sp>
        <p:nvSpPr>
          <p:cNvPr id="161" name="Google Shape;161;p15"/>
          <p:cNvSpPr txBox="1">
            <a:spLocks noGrp="1"/>
          </p:cNvSpPr>
          <p:nvPr>
            <p:ph type="subTitle" idx="8"/>
          </p:nvPr>
        </p:nvSpPr>
        <p:spPr>
          <a:xfrm>
            <a:off x="3565864" y="1912763"/>
            <a:ext cx="2016000" cy="54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2" name="Google Shape;162;p15"/>
          <p:cNvSpPr txBox="1">
            <a:spLocks noGrp="1"/>
          </p:cNvSpPr>
          <p:nvPr>
            <p:ph type="subTitle" idx="9"/>
          </p:nvPr>
        </p:nvSpPr>
        <p:spPr>
          <a:xfrm>
            <a:off x="5867558" y="1912763"/>
            <a:ext cx="2016000" cy="54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3" name="Google Shape;163;p15"/>
          <p:cNvSpPr txBox="1">
            <a:spLocks noGrp="1"/>
          </p:cNvSpPr>
          <p:nvPr>
            <p:ph type="subTitle" idx="13"/>
          </p:nvPr>
        </p:nvSpPr>
        <p:spPr>
          <a:xfrm>
            <a:off x="1262282" y="3350313"/>
            <a:ext cx="2016000" cy="54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4" name="Google Shape;164;p15"/>
          <p:cNvSpPr txBox="1">
            <a:spLocks noGrp="1"/>
          </p:cNvSpPr>
          <p:nvPr>
            <p:ph type="subTitle" idx="14"/>
          </p:nvPr>
        </p:nvSpPr>
        <p:spPr>
          <a:xfrm>
            <a:off x="3563976" y="3350313"/>
            <a:ext cx="2016000" cy="54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5" name="Google Shape;165;p15"/>
          <p:cNvSpPr txBox="1">
            <a:spLocks noGrp="1"/>
          </p:cNvSpPr>
          <p:nvPr>
            <p:ph type="subTitle" idx="15"/>
          </p:nvPr>
        </p:nvSpPr>
        <p:spPr>
          <a:xfrm>
            <a:off x="5865671" y="3350313"/>
            <a:ext cx="2016000" cy="54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6" name="Google Shape;166;p15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CUSTOM_26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7"/>
          <p:cNvSpPr/>
          <p:nvPr/>
        </p:nvSpPr>
        <p:spPr>
          <a:xfrm>
            <a:off x="101850" y="121950"/>
            <a:ext cx="8940300" cy="4899600"/>
          </a:xfrm>
          <a:prstGeom prst="roundRect">
            <a:avLst>
              <a:gd name="adj" fmla="val 790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17"/>
          <p:cNvSpPr txBox="1">
            <a:spLocks noGrp="1"/>
          </p:cNvSpPr>
          <p:nvPr>
            <p:ph type="subTitle" idx="1"/>
          </p:nvPr>
        </p:nvSpPr>
        <p:spPr>
          <a:xfrm>
            <a:off x="2680650" y="2075675"/>
            <a:ext cx="1874400" cy="47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2" name="Google Shape;182;p17"/>
          <p:cNvSpPr txBox="1">
            <a:spLocks noGrp="1"/>
          </p:cNvSpPr>
          <p:nvPr>
            <p:ph type="subTitle" idx="2"/>
          </p:nvPr>
        </p:nvSpPr>
        <p:spPr>
          <a:xfrm>
            <a:off x="2566350" y="1676917"/>
            <a:ext cx="2103000" cy="44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Raleway Thin"/>
              <a:buNone/>
              <a:defRPr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Raleway"/>
              <a:buNone/>
              <a:defRPr sz="17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Raleway"/>
              <a:buNone/>
              <a:defRPr sz="17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Raleway"/>
              <a:buNone/>
              <a:defRPr sz="17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Raleway"/>
              <a:buNone/>
              <a:defRPr sz="17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Raleway"/>
              <a:buNone/>
              <a:defRPr sz="17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Raleway"/>
              <a:buNone/>
              <a:defRPr sz="17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Raleway"/>
              <a:buNone/>
              <a:defRPr sz="17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Raleway"/>
              <a:buNone/>
              <a:defRPr sz="17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83" name="Google Shape;183;p17"/>
          <p:cNvSpPr txBox="1">
            <a:spLocks noGrp="1"/>
          </p:cNvSpPr>
          <p:nvPr>
            <p:ph type="subTitle" idx="3"/>
          </p:nvPr>
        </p:nvSpPr>
        <p:spPr>
          <a:xfrm>
            <a:off x="6332025" y="1676917"/>
            <a:ext cx="2103000" cy="44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Raleway Thin"/>
              <a:buNone/>
              <a:defRPr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Raleway"/>
              <a:buNone/>
              <a:defRPr sz="17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Raleway"/>
              <a:buNone/>
              <a:defRPr sz="17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Raleway"/>
              <a:buNone/>
              <a:defRPr sz="17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Raleway"/>
              <a:buNone/>
              <a:defRPr sz="17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Raleway"/>
              <a:buNone/>
              <a:defRPr sz="17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Raleway"/>
              <a:buNone/>
              <a:defRPr sz="17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Raleway"/>
              <a:buNone/>
              <a:defRPr sz="17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Raleway"/>
              <a:buNone/>
              <a:defRPr sz="17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84" name="Google Shape;184;p17"/>
          <p:cNvSpPr txBox="1">
            <a:spLocks noGrp="1"/>
          </p:cNvSpPr>
          <p:nvPr>
            <p:ph type="subTitle" idx="4"/>
          </p:nvPr>
        </p:nvSpPr>
        <p:spPr>
          <a:xfrm>
            <a:off x="708975" y="2741125"/>
            <a:ext cx="2103000" cy="44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Raleway Thin"/>
              <a:buNone/>
              <a:defRPr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Raleway"/>
              <a:buNone/>
              <a:defRPr sz="17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Raleway"/>
              <a:buNone/>
              <a:defRPr sz="17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Raleway"/>
              <a:buNone/>
              <a:defRPr sz="17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Raleway"/>
              <a:buNone/>
              <a:defRPr sz="17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Raleway"/>
              <a:buNone/>
              <a:defRPr sz="17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Raleway"/>
              <a:buNone/>
              <a:defRPr sz="17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Raleway"/>
              <a:buNone/>
              <a:defRPr sz="17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Raleway"/>
              <a:buNone/>
              <a:defRPr sz="17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85" name="Google Shape;185;p17"/>
          <p:cNvSpPr txBox="1">
            <a:spLocks noGrp="1"/>
          </p:cNvSpPr>
          <p:nvPr>
            <p:ph type="subTitle" idx="5"/>
          </p:nvPr>
        </p:nvSpPr>
        <p:spPr>
          <a:xfrm>
            <a:off x="4446075" y="2742409"/>
            <a:ext cx="2103000" cy="44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Raleway Thin"/>
              <a:buNone/>
              <a:defRPr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Raleway"/>
              <a:buNone/>
              <a:defRPr sz="17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Raleway"/>
              <a:buNone/>
              <a:defRPr sz="17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Raleway"/>
              <a:buNone/>
              <a:defRPr sz="17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Raleway"/>
              <a:buNone/>
              <a:defRPr sz="17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Raleway"/>
              <a:buNone/>
              <a:defRPr sz="17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Raleway"/>
              <a:buNone/>
              <a:defRPr sz="17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Raleway"/>
              <a:buNone/>
              <a:defRPr sz="17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Raleway"/>
              <a:buNone/>
              <a:defRPr sz="17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86" name="Google Shape;186;p17"/>
          <p:cNvSpPr txBox="1">
            <a:spLocks noGrp="1"/>
          </p:cNvSpPr>
          <p:nvPr>
            <p:ph type="subTitle" idx="6"/>
          </p:nvPr>
        </p:nvSpPr>
        <p:spPr>
          <a:xfrm>
            <a:off x="6446325" y="2075675"/>
            <a:ext cx="1874400" cy="47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7" name="Google Shape;187;p17"/>
          <p:cNvSpPr txBox="1">
            <a:spLocks noGrp="1"/>
          </p:cNvSpPr>
          <p:nvPr>
            <p:ph type="subTitle" idx="7"/>
          </p:nvPr>
        </p:nvSpPr>
        <p:spPr>
          <a:xfrm>
            <a:off x="823275" y="3136256"/>
            <a:ext cx="1874400" cy="47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8" name="Google Shape;188;p17"/>
          <p:cNvSpPr txBox="1">
            <a:spLocks noGrp="1"/>
          </p:cNvSpPr>
          <p:nvPr>
            <p:ph type="subTitle" idx="8"/>
          </p:nvPr>
        </p:nvSpPr>
        <p:spPr>
          <a:xfrm>
            <a:off x="4560375" y="3136256"/>
            <a:ext cx="1874400" cy="47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9" name="Google Shape;189;p17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90" name="Google Shape;190;p17"/>
          <p:cNvGrpSpPr/>
          <p:nvPr/>
        </p:nvGrpSpPr>
        <p:grpSpPr>
          <a:xfrm>
            <a:off x="270750" y="305956"/>
            <a:ext cx="7172425" cy="3514294"/>
            <a:chOff x="270750" y="305956"/>
            <a:chExt cx="7172425" cy="3514294"/>
          </a:xfrm>
        </p:grpSpPr>
        <p:sp>
          <p:nvSpPr>
            <p:cNvPr id="191" name="Google Shape;191;p17"/>
            <p:cNvSpPr/>
            <p:nvPr/>
          </p:nvSpPr>
          <p:spPr>
            <a:xfrm>
              <a:off x="270750" y="3248150"/>
              <a:ext cx="572100" cy="572100"/>
            </a:xfrm>
            <a:prstGeom prst="donut">
              <a:avLst>
                <a:gd name="adj" fmla="val 1594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17"/>
            <p:cNvSpPr/>
            <p:nvPr/>
          </p:nvSpPr>
          <p:spPr>
            <a:xfrm>
              <a:off x="6871075" y="445024"/>
              <a:ext cx="572100" cy="572700"/>
            </a:xfrm>
            <a:prstGeom prst="donut">
              <a:avLst>
                <a:gd name="adj" fmla="val 1594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17"/>
            <p:cNvSpPr/>
            <p:nvPr/>
          </p:nvSpPr>
          <p:spPr>
            <a:xfrm>
              <a:off x="2318445" y="305956"/>
              <a:ext cx="293700" cy="294000"/>
            </a:xfrm>
            <a:prstGeom prst="donut">
              <a:avLst>
                <a:gd name="adj" fmla="val 1594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>
  <p:cSld name="CUSTOM_2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8"/>
          <p:cNvSpPr/>
          <p:nvPr/>
        </p:nvSpPr>
        <p:spPr>
          <a:xfrm>
            <a:off x="101850" y="121950"/>
            <a:ext cx="8940300" cy="4899600"/>
          </a:xfrm>
          <a:prstGeom prst="roundRect">
            <a:avLst>
              <a:gd name="adj" fmla="val 790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18"/>
          <p:cNvSpPr txBox="1">
            <a:spLocks noGrp="1"/>
          </p:cNvSpPr>
          <p:nvPr>
            <p:ph type="subTitle" idx="1"/>
          </p:nvPr>
        </p:nvSpPr>
        <p:spPr>
          <a:xfrm>
            <a:off x="4795550" y="1203875"/>
            <a:ext cx="3246600" cy="508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Poppins ExtraBold"/>
              <a:buNone/>
              <a:defRPr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Font typeface="Poppins ExtraBold"/>
              <a:buNone/>
              <a:defRPr sz="18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Font typeface="Poppins ExtraBold"/>
              <a:buNone/>
              <a:defRPr sz="18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Font typeface="Poppins ExtraBold"/>
              <a:buNone/>
              <a:defRPr sz="18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Font typeface="Poppins ExtraBold"/>
              <a:buNone/>
              <a:defRPr sz="18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Font typeface="Poppins ExtraBold"/>
              <a:buNone/>
              <a:defRPr sz="18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Font typeface="Poppins ExtraBold"/>
              <a:buNone/>
              <a:defRPr sz="18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Font typeface="Poppins ExtraBold"/>
              <a:buNone/>
              <a:defRPr sz="18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Font typeface="Poppins ExtraBold"/>
              <a:buNone/>
              <a:defRPr sz="18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endParaRPr/>
          </a:p>
        </p:txBody>
      </p:sp>
      <p:sp>
        <p:nvSpPr>
          <p:cNvPr id="197" name="Google Shape;197;p18"/>
          <p:cNvSpPr txBox="1">
            <a:spLocks noGrp="1"/>
          </p:cNvSpPr>
          <p:nvPr>
            <p:ph type="subTitle" idx="2"/>
          </p:nvPr>
        </p:nvSpPr>
        <p:spPr>
          <a:xfrm>
            <a:off x="1115300" y="1208688"/>
            <a:ext cx="3246600" cy="508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Poppins ExtraBold"/>
              <a:buNone/>
              <a:defRPr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Font typeface="Poppins ExtraBold"/>
              <a:buNone/>
              <a:defRPr sz="18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Font typeface="Poppins ExtraBold"/>
              <a:buNone/>
              <a:defRPr sz="18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Font typeface="Poppins ExtraBold"/>
              <a:buNone/>
              <a:defRPr sz="18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Font typeface="Poppins ExtraBold"/>
              <a:buNone/>
              <a:defRPr sz="18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Font typeface="Poppins ExtraBold"/>
              <a:buNone/>
              <a:defRPr sz="18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Font typeface="Poppins ExtraBold"/>
              <a:buNone/>
              <a:defRPr sz="18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Font typeface="Poppins ExtraBold"/>
              <a:buNone/>
              <a:defRPr sz="18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Font typeface="Poppins ExtraBold"/>
              <a:buNone/>
              <a:defRPr sz="18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endParaRPr/>
          </a:p>
        </p:txBody>
      </p:sp>
      <p:sp>
        <p:nvSpPr>
          <p:cNvPr id="198" name="Google Shape;198;p18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9" name="Google Shape;199;p18"/>
          <p:cNvSpPr txBox="1">
            <a:spLocks noGrp="1"/>
          </p:cNvSpPr>
          <p:nvPr>
            <p:ph type="subTitle" idx="3"/>
          </p:nvPr>
        </p:nvSpPr>
        <p:spPr>
          <a:xfrm>
            <a:off x="4795550" y="1855683"/>
            <a:ext cx="3246600" cy="203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500"/>
            </a:lvl9pPr>
          </a:lstStyle>
          <a:p>
            <a:endParaRPr/>
          </a:p>
        </p:txBody>
      </p:sp>
      <p:sp>
        <p:nvSpPr>
          <p:cNvPr id="200" name="Google Shape;200;p18"/>
          <p:cNvSpPr txBox="1">
            <a:spLocks noGrp="1"/>
          </p:cNvSpPr>
          <p:nvPr>
            <p:ph type="subTitle" idx="4"/>
          </p:nvPr>
        </p:nvSpPr>
        <p:spPr>
          <a:xfrm>
            <a:off x="1115300" y="1855683"/>
            <a:ext cx="3246600" cy="203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500"/>
            </a:lvl9pPr>
          </a:lstStyle>
          <a:p>
            <a:endParaRPr/>
          </a:p>
        </p:txBody>
      </p:sp>
      <p:grpSp>
        <p:nvGrpSpPr>
          <p:cNvPr id="201" name="Google Shape;201;p18"/>
          <p:cNvGrpSpPr/>
          <p:nvPr/>
        </p:nvGrpSpPr>
        <p:grpSpPr>
          <a:xfrm>
            <a:off x="270750" y="-561264"/>
            <a:ext cx="8627325" cy="4964025"/>
            <a:chOff x="270750" y="-561264"/>
            <a:chExt cx="8627325" cy="4964025"/>
          </a:xfrm>
        </p:grpSpPr>
        <p:grpSp>
          <p:nvGrpSpPr>
            <p:cNvPr id="202" name="Google Shape;202;p18"/>
            <p:cNvGrpSpPr/>
            <p:nvPr/>
          </p:nvGrpSpPr>
          <p:grpSpPr>
            <a:xfrm rot="10800000" flipH="1">
              <a:off x="270750" y="253149"/>
              <a:ext cx="8627325" cy="4149612"/>
              <a:chOff x="270750" y="192538"/>
              <a:chExt cx="8627325" cy="4149612"/>
            </a:xfrm>
          </p:grpSpPr>
          <p:sp>
            <p:nvSpPr>
              <p:cNvPr id="203" name="Google Shape;203;p18"/>
              <p:cNvSpPr/>
              <p:nvPr/>
            </p:nvSpPr>
            <p:spPr>
              <a:xfrm>
                <a:off x="270750" y="3248150"/>
                <a:ext cx="572100" cy="572100"/>
              </a:xfrm>
              <a:prstGeom prst="donut">
                <a:avLst>
                  <a:gd name="adj" fmla="val 15949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" name="Google Shape;204;p18"/>
              <p:cNvSpPr/>
              <p:nvPr/>
            </p:nvSpPr>
            <p:spPr>
              <a:xfrm>
                <a:off x="8301150" y="4048150"/>
                <a:ext cx="293700" cy="294000"/>
              </a:xfrm>
              <a:prstGeom prst="donut">
                <a:avLst>
                  <a:gd name="adj" fmla="val 15949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05;p18"/>
              <p:cNvSpPr/>
              <p:nvPr/>
            </p:nvSpPr>
            <p:spPr>
              <a:xfrm>
                <a:off x="7218275" y="360574"/>
                <a:ext cx="572100" cy="572700"/>
              </a:xfrm>
              <a:prstGeom prst="donut">
                <a:avLst>
                  <a:gd name="adj" fmla="val 15949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18"/>
              <p:cNvSpPr/>
              <p:nvPr/>
            </p:nvSpPr>
            <p:spPr>
              <a:xfrm>
                <a:off x="8325975" y="2965824"/>
                <a:ext cx="572100" cy="572700"/>
              </a:xfrm>
              <a:prstGeom prst="donut">
                <a:avLst>
                  <a:gd name="adj" fmla="val 15949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07;p18"/>
              <p:cNvSpPr/>
              <p:nvPr/>
            </p:nvSpPr>
            <p:spPr>
              <a:xfrm>
                <a:off x="817013" y="192538"/>
                <a:ext cx="520200" cy="520800"/>
              </a:xfrm>
              <a:prstGeom prst="donut">
                <a:avLst>
                  <a:gd name="adj" fmla="val 15949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208;p18"/>
              <p:cNvSpPr/>
              <p:nvPr/>
            </p:nvSpPr>
            <p:spPr>
              <a:xfrm>
                <a:off x="1337220" y="250706"/>
                <a:ext cx="293700" cy="294000"/>
              </a:xfrm>
              <a:prstGeom prst="donut">
                <a:avLst>
                  <a:gd name="adj" fmla="val 15949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09" name="Google Shape;209;p18"/>
            <p:cNvSpPr/>
            <p:nvPr/>
          </p:nvSpPr>
          <p:spPr>
            <a:xfrm rot="-10244201">
              <a:off x="1290109" y="-473041"/>
              <a:ext cx="1192755" cy="1192755"/>
            </a:xfrm>
            <a:prstGeom prst="blockArc">
              <a:avLst>
                <a:gd name="adj1" fmla="val 10247770"/>
                <a:gd name="adj2" fmla="val 21057893"/>
                <a:gd name="adj3" fmla="val 129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SECTION_TITLE_AND_DESCRIPTION_1_1_3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9"/>
          <p:cNvSpPr/>
          <p:nvPr/>
        </p:nvSpPr>
        <p:spPr>
          <a:xfrm>
            <a:off x="101850" y="121950"/>
            <a:ext cx="8940300" cy="4899600"/>
          </a:xfrm>
          <a:prstGeom prst="roundRect">
            <a:avLst>
              <a:gd name="adj" fmla="val 790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19"/>
          <p:cNvSpPr txBox="1">
            <a:spLocks noGrp="1"/>
          </p:cNvSpPr>
          <p:nvPr>
            <p:ph type="title"/>
          </p:nvPr>
        </p:nvSpPr>
        <p:spPr>
          <a:xfrm>
            <a:off x="923550" y="1265863"/>
            <a:ext cx="21909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13" name="Google Shape;213;p19"/>
          <p:cNvSpPr txBox="1">
            <a:spLocks noGrp="1"/>
          </p:cNvSpPr>
          <p:nvPr>
            <p:ph type="subTitle" idx="1"/>
          </p:nvPr>
        </p:nvSpPr>
        <p:spPr>
          <a:xfrm>
            <a:off x="790650" y="1713125"/>
            <a:ext cx="23238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14" name="Google Shape;214;p19"/>
          <p:cNvSpPr txBox="1">
            <a:spLocks noGrp="1"/>
          </p:cNvSpPr>
          <p:nvPr>
            <p:ph type="title" idx="2"/>
          </p:nvPr>
        </p:nvSpPr>
        <p:spPr>
          <a:xfrm>
            <a:off x="923550" y="2668141"/>
            <a:ext cx="21909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15" name="Google Shape;215;p19"/>
          <p:cNvSpPr txBox="1">
            <a:spLocks noGrp="1"/>
          </p:cNvSpPr>
          <p:nvPr>
            <p:ph type="subTitle" idx="3"/>
          </p:nvPr>
        </p:nvSpPr>
        <p:spPr>
          <a:xfrm>
            <a:off x="790650" y="3115418"/>
            <a:ext cx="23238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16" name="Google Shape;216;p19"/>
          <p:cNvSpPr txBox="1">
            <a:spLocks noGrp="1"/>
          </p:cNvSpPr>
          <p:nvPr>
            <p:ph type="title" idx="4"/>
          </p:nvPr>
        </p:nvSpPr>
        <p:spPr>
          <a:xfrm>
            <a:off x="6029625" y="1265863"/>
            <a:ext cx="21909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17" name="Google Shape;217;p19"/>
          <p:cNvSpPr txBox="1">
            <a:spLocks noGrp="1"/>
          </p:cNvSpPr>
          <p:nvPr>
            <p:ph type="subTitle" idx="5"/>
          </p:nvPr>
        </p:nvSpPr>
        <p:spPr>
          <a:xfrm>
            <a:off x="6029625" y="1713125"/>
            <a:ext cx="23238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18" name="Google Shape;218;p19"/>
          <p:cNvSpPr txBox="1">
            <a:spLocks noGrp="1"/>
          </p:cNvSpPr>
          <p:nvPr>
            <p:ph type="title" idx="6"/>
          </p:nvPr>
        </p:nvSpPr>
        <p:spPr>
          <a:xfrm>
            <a:off x="6029625" y="2668143"/>
            <a:ext cx="21909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19" name="Google Shape;219;p19"/>
          <p:cNvSpPr txBox="1">
            <a:spLocks noGrp="1"/>
          </p:cNvSpPr>
          <p:nvPr>
            <p:ph type="subTitle" idx="7"/>
          </p:nvPr>
        </p:nvSpPr>
        <p:spPr>
          <a:xfrm>
            <a:off x="6029625" y="3115418"/>
            <a:ext cx="23238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20" name="Google Shape;220;p19"/>
          <p:cNvSpPr txBox="1">
            <a:spLocks noGrp="1"/>
          </p:cNvSpPr>
          <p:nvPr>
            <p:ph type="title" idx="8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221" name="Google Shape;221;p19"/>
          <p:cNvGrpSpPr/>
          <p:nvPr/>
        </p:nvGrpSpPr>
        <p:grpSpPr>
          <a:xfrm>
            <a:off x="270750" y="-561264"/>
            <a:ext cx="8627325" cy="2190739"/>
            <a:chOff x="270750" y="-561264"/>
            <a:chExt cx="8627325" cy="2190739"/>
          </a:xfrm>
        </p:grpSpPr>
        <p:grpSp>
          <p:nvGrpSpPr>
            <p:cNvPr id="222" name="Google Shape;222;p19"/>
            <p:cNvGrpSpPr/>
            <p:nvPr/>
          </p:nvGrpSpPr>
          <p:grpSpPr>
            <a:xfrm rot="10800000" flipH="1">
              <a:off x="270750" y="253149"/>
              <a:ext cx="8627325" cy="1376326"/>
              <a:chOff x="270750" y="2965824"/>
              <a:chExt cx="8627325" cy="1376326"/>
            </a:xfrm>
          </p:grpSpPr>
          <p:sp>
            <p:nvSpPr>
              <p:cNvPr id="223" name="Google Shape;223;p19"/>
              <p:cNvSpPr/>
              <p:nvPr/>
            </p:nvSpPr>
            <p:spPr>
              <a:xfrm>
                <a:off x="270750" y="3248150"/>
                <a:ext cx="572100" cy="572100"/>
              </a:xfrm>
              <a:prstGeom prst="donut">
                <a:avLst>
                  <a:gd name="adj" fmla="val 15949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224;p19"/>
              <p:cNvSpPr/>
              <p:nvPr/>
            </p:nvSpPr>
            <p:spPr>
              <a:xfrm>
                <a:off x="8301150" y="4048150"/>
                <a:ext cx="293700" cy="294000"/>
              </a:xfrm>
              <a:prstGeom prst="donut">
                <a:avLst>
                  <a:gd name="adj" fmla="val 15949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19"/>
              <p:cNvSpPr/>
              <p:nvPr/>
            </p:nvSpPr>
            <p:spPr>
              <a:xfrm>
                <a:off x="8325975" y="2965824"/>
                <a:ext cx="572100" cy="572700"/>
              </a:xfrm>
              <a:prstGeom prst="donut">
                <a:avLst>
                  <a:gd name="adj" fmla="val 15949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26" name="Google Shape;226;p19"/>
            <p:cNvSpPr/>
            <p:nvPr/>
          </p:nvSpPr>
          <p:spPr>
            <a:xfrm rot="-10244201">
              <a:off x="1290109" y="-473041"/>
              <a:ext cx="1192755" cy="1192755"/>
            </a:xfrm>
            <a:prstGeom prst="blockArc">
              <a:avLst>
                <a:gd name="adj1" fmla="val 10247770"/>
                <a:gd name="adj2" fmla="val 21057893"/>
                <a:gd name="adj3" fmla="val 129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TITLE_ONLY_1_2"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25"/>
          <p:cNvSpPr/>
          <p:nvPr/>
        </p:nvSpPr>
        <p:spPr>
          <a:xfrm>
            <a:off x="101850" y="121950"/>
            <a:ext cx="8940300" cy="4899600"/>
          </a:xfrm>
          <a:prstGeom prst="roundRect">
            <a:avLst>
              <a:gd name="adj" fmla="val 790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4" name="Google Shape;294;p25"/>
          <p:cNvGrpSpPr/>
          <p:nvPr/>
        </p:nvGrpSpPr>
        <p:grpSpPr>
          <a:xfrm flipH="1">
            <a:off x="466113" y="283325"/>
            <a:ext cx="8310488" cy="4058138"/>
            <a:chOff x="270750" y="369050"/>
            <a:chExt cx="8310488" cy="4058138"/>
          </a:xfrm>
        </p:grpSpPr>
        <p:sp>
          <p:nvSpPr>
            <p:cNvPr id="295" name="Google Shape;295;p25"/>
            <p:cNvSpPr/>
            <p:nvPr/>
          </p:nvSpPr>
          <p:spPr>
            <a:xfrm>
              <a:off x="622525" y="369050"/>
              <a:ext cx="896100" cy="896100"/>
            </a:xfrm>
            <a:prstGeom prst="donut">
              <a:avLst>
                <a:gd name="adj" fmla="val 1594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25"/>
            <p:cNvSpPr/>
            <p:nvPr/>
          </p:nvSpPr>
          <p:spPr>
            <a:xfrm>
              <a:off x="270750" y="2638875"/>
              <a:ext cx="572100" cy="572100"/>
            </a:xfrm>
            <a:prstGeom prst="donut">
              <a:avLst>
                <a:gd name="adj" fmla="val 1594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25"/>
            <p:cNvSpPr/>
            <p:nvPr/>
          </p:nvSpPr>
          <p:spPr>
            <a:xfrm rot="10800000">
              <a:off x="8287538" y="3923537"/>
              <a:ext cx="293700" cy="294000"/>
            </a:xfrm>
            <a:prstGeom prst="donut">
              <a:avLst>
                <a:gd name="adj" fmla="val 1594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25"/>
            <p:cNvSpPr/>
            <p:nvPr/>
          </p:nvSpPr>
          <p:spPr>
            <a:xfrm>
              <a:off x="7891375" y="1494499"/>
              <a:ext cx="572100" cy="572700"/>
            </a:xfrm>
            <a:prstGeom prst="donut">
              <a:avLst>
                <a:gd name="adj" fmla="val 1594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25"/>
            <p:cNvSpPr/>
            <p:nvPr/>
          </p:nvSpPr>
          <p:spPr>
            <a:xfrm rot="10800000">
              <a:off x="7637888" y="3854488"/>
              <a:ext cx="572100" cy="572700"/>
            </a:xfrm>
            <a:prstGeom prst="donut">
              <a:avLst>
                <a:gd name="adj" fmla="val 1594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25"/>
            <p:cNvSpPr/>
            <p:nvPr/>
          </p:nvSpPr>
          <p:spPr>
            <a:xfrm>
              <a:off x="2194400" y="3402713"/>
              <a:ext cx="520200" cy="520800"/>
            </a:xfrm>
            <a:prstGeom prst="donut">
              <a:avLst>
                <a:gd name="adj" fmla="val 1594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25"/>
            <p:cNvSpPr/>
            <p:nvPr/>
          </p:nvSpPr>
          <p:spPr>
            <a:xfrm>
              <a:off x="6692981" y="897169"/>
              <a:ext cx="274200" cy="274500"/>
            </a:xfrm>
            <a:prstGeom prst="donut">
              <a:avLst>
                <a:gd name="adj" fmla="val 1594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25"/>
            <p:cNvSpPr/>
            <p:nvPr/>
          </p:nvSpPr>
          <p:spPr>
            <a:xfrm>
              <a:off x="1661220" y="625231"/>
              <a:ext cx="293700" cy="294000"/>
            </a:xfrm>
            <a:prstGeom prst="donut">
              <a:avLst>
                <a:gd name="adj" fmla="val 1594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TITLE_ONLY_1_1_2"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26"/>
          <p:cNvSpPr/>
          <p:nvPr/>
        </p:nvSpPr>
        <p:spPr>
          <a:xfrm>
            <a:off x="101850" y="121950"/>
            <a:ext cx="8940300" cy="4899600"/>
          </a:xfrm>
          <a:prstGeom prst="roundRect">
            <a:avLst>
              <a:gd name="adj" fmla="val 790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5" name="Google Shape;305;p26"/>
          <p:cNvGrpSpPr/>
          <p:nvPr/>
        </p:nvGrpSpPr>
        <p:grpSpPr>
          <a:xfrm flipH="1">
            <a:off x="366000" y="253149"/>
            <a:ext cx="8563397" cy="4105938"/>
            <a:chOff x="536166" y="253149"/>
            <a:chExt cx="8563397" cy="4105938"/>
          </a:xfrm>
        </p:grpSpPr>
        <p:sp>
          <p:nvSpPr>
            <p:cNvPr id="306" name="Google Shape;306;p26"/>
            <p:cNvSpPr/>
            <p:nvPr/>
          </p:nvSpPr>
          <p:spPr>
            <a:xfrm>
              <a:off x="536166" y="349650"/>
              <a:ext cx="860700" cy="860700"/>
            </a:xfrm>
            <a:prstGeom prst="donut">
              <a:avLst>
                <a:gd name="adj" fmla="val 1594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26"/>
            <p:cNvSpPr/>
            <p:nvPr/>
          </p:nvSpPr>
          <p:spPr>
            <a:xfrm>
              <a:off x="723100" y="3131600"/>
              <a:ext cx="572100" cy="572100"/>
            </a:xfrm>
            <a:prstGeom prst="donut">
              <a:avLst>
                <a:gd name="adj" fmla="val 1594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26"/>
            <p:cNvSpPr/>
            <p:nvPr/>
          </p:nvSpPr>
          <p:spPr>
            <a:xfrm rot="10800000">
              <a:off x="8805863" y="3531662"/>
              <a:ext cx="293700" cy="294000"/>
            </a:xfrm>
            <a:prstGeom prst="donut">
              <a:avLst>
                <a:gd name="adj" fmla="val 1594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26"/>
            <p:cNvSpPr/>
            <p:nvPr/>
          </p:nvSpPr>
          <p:spPr>
            <a:xfrm>
              <a:off x="8466300" y="253149"/>
              <a:ext cx="572100" cy="572700"/>
            </a:xfrm>
            <a:prstGeom prst="donut">
              <a:avLst>
                <a:gd name="adj" fmla="val 1594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26"/>
            <p:cNvSpPr/>
            <p:nvPr/>
          </p:nvSpPr>
          <p:spPr>
            <a:xfrm rot="10800000">
              <a:off x="8272438" y="3786388"/>
              <a:ext cx="572100" cy="572700"/>
            </a:xfrm>
            <a:prstGeom prst="donut">
              <a:avLst>
                <a:gd name="adj" fmla="val 1594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26"/>
            <p:cNvSpPr/>
            <p:nvPr/>
          </p:nvSpPr>
          <p:spPr>
            <a:xfrm>
              <a:off x="3585300" y="2542838"/>
              <a:ext cx="520200" cy="520800"/>
            </a:xfrm>
            <a:prstGeom prst="donut">
              <a:avLst>
                <a:gd name="adj" fmla="val 1594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26"/>
            <p:cNvSpPr/>
            <p:nvPr/>
          </p:nvSpPr>
          <p:spPr>
            <a:xfrm>
              <a:off x="5778038" y="1319738"/>
              <a:ext cx="520200" cy="520800"/>
            </a:xfrm>
            <a:prstGeom prst="donut">
              <a:avLst>
                <a:gd name="adj" fmla="val 1594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26"/>
            <p:cNvSpPr/>
            <p:nvPr/>
          </p:nvSpPr>
          <p:spPr>
            <a:xfrm>
              <a:off x="2318445" y="305956"/>
              <a:ext cx="293700" cy="294000"/>
            </a:xfrm>
            <a:prstGeom prst="donut">
              <a:avLst>
                <a:gd name="adj" fmla="val 1594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TITLE_ONLY_1_1_1_1"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27"/>
          <p:cNvSpPr/>
          <p:nvPr/>
        </p:nvSpPr>
        <p:spPr>
          <a:xfrm>
            <a:off x="101850" y="121950"/>
            <a:ext cx="8940300" cy="4899600"/>
          </a:xfrm>
          <a:prstGeom prst="roundRect">
            <a:avLst>
              <a:gd name="adj" fmla="val 790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6" name="Google Shape;316;p27"/>
          <p:cNvGrpSpPr/>
          <p:nvPr/>
        </p:nvGrpSpPr>
        <p:grpSpPr>
          <a:xfrm flipH="1">
            <a:off x="290300" y="219124"/>
            <a:ext cx="8687224" cy="4649838"/>
            <a:chOff x="412338" y="27249"/>
            <a:chExt cx="8687224" cy="4649838"/>
          </a:xfrm>
        </p:grpSpPr>
        <p:sp>
          <p:nvSpPr>
            <p:cNvPr id="317" name="Google Shape;317;p27"/>
            <p:cNvSpPr/>
            <p:nvPr/>
          </p:nvSpPr>
          <p:spPr>
            <a:xfrm>
              <a:off x="412338" y="904050"/>
              <a:ext cx="687300" cy="687300"/>
            </a:xfrm>
            <a:prstGeom prst="donut">
              <a:avLst>
                <a:gd name="adj" fmla="val 1594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27"/>
            <p:cNvSpPr/>
            <p:nvPr/>
          </p:nvSpPr>
          <p:spPr>
            <a:xfrm>
              <a:off x="959150" y="3978250"/>
              <a:ext cx="572100" cy="572100"/>
            </a:xfrm>
            <a:prstGeom prst="donut">
              <a:avLst>
                <a:gd name="adj" fmla="val 1594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27"/>
            <p:cNvSpPr/>
            <p:nvPr/>
          </p:nvSpPr>
          <p:spPr>
            <a:xfrm rot="10800000">
              <a:off x="8805863" y="3531662"/>
              <a:ext cx="293700" cy="294000"/>
            </a:xfrm>
            <a:prstGeom prst="donut">
              <a:avLst>
                <a:gd name="adj" fmla="val 1594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27"/>
            <p:cNvSpPr/>
            <p:nvPr/>
          </p:nvSpPr>
          <p:spPr>
            <a:xfrm>
              <a:off x="7399500" y="27249"/>
              <a:ext cx="572100" cy="572700"/>
            </a:xfrm>
            <a:prstGeom prst="donut">
              <a:avLst>
                <a:gd name="adj" fmla="val 1594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27"/>
            <p:cNvSpPr/>
            <p:nvPr/>
          </p:nvSpPr>
          <p:spPr>
            <a:xfrm rot="10800000">
              <a:off x="8272438" y="3786388"/>
              <a:ext cx="572100" cy="572700"/>
            </a:xfrm>
            <a:prstGeom prst="donut">
              <a:avLst>
                <a:gd name="adj" fmla="val 1594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27"/>
            <p:cNvSpPr/>
            <p:nvPr/>
          </p:nvSpPr>
          <p:spPr>
            <a:xfrm>
              <a:off x="6661875" y="4156288"/>
              <a:ext cx="520200" cy="520800"/>
            </a:xfrm>
            <a:prstGeom prst="donut">
              <a:avLst>
                <a:gd name="adj" fmla="val 1594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27"/>
            <p:cNvSpPr/>
            <p:nvPr/>
          </p:nvSpPr>
          <p:spPr>
            <a:xfrm>
              <a:off x="2318445" y="305956"/>
              <a:ext cx="293700" cy="294000"/>
            </a:xfrm>
            <a:prstGeom prst="donut">
              <a:avLst>
                <a:gd name="adj" fmla="val 1594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CUSTOM_2_1"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28"/>
          <p:cNvSpPr/>
          <p:nvPr/>
        </p:nvSpPr>
        <p:spPr>
          <a:xfrm>
            <a:off x="101850" y="121950"/>
            <a:ext cx="8940300" cy="4899600"/>
          </a:xfrm>
          <a:prstGeom prst="roundRect">
            <a:avLst>
              <a:gd name="adj" fmla="val 790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6" name="Google Shape;326;p28"/>
          <p:cNvGrpSpPr/>
          <p:nvPr/>
        </p:nvGrpSpPr>
        <p:grpSpPr>
          <a:xfrm>
            <a:off x="270750" y="-561264"/>
            <a:ext cx="8627325" cy="4964025"/>
            <a:chOff x="270750" y="-561264"/>
            <a:chExt cx="8627325" cy="4964025"/>
          </a:xfrm>
        </p:grpSpPr>
        <p:grpSp>
          <p:nvGrpSpPr>
            <p:cNvPr id="327" name="Google Shape;327;p28"/>
            <p:cNvGrpSpPr/>
            <p:nvPr/>
          </p:nvGrpSpPr>
          <p:grpSpPr>
            <a:xfrm rot="10800000" flipH="1">
              <a:off x="270750" y="253149"/>
              <a:ext cx="8627325" cy="4149612"/>
              <a:chOff x="270750" y="192538"/>
              <a:chExt cx="8627325" cy="4149612"/>
            </a:xfrm>
          </p:grpSpPr>
          <p:sp>
            <p:nvSpPr>
              <p:cNvPr id="328" name="Google Shape;328;p28"/>
              <p:cNvSpPr/>
              <p:nvPr/>
            </p:nvSpPr>
            <p:spPr>
              <a:xfrm>
                <a:off x="270750" y="3248150"/>
                <a:ext cx="572100" cy="572100"/>
              </a:xfrm>
              <a:prstGeom prst="donut">
                <a:avLst>
                  <a:gd name="adj" fmla="val 15949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" name="Google Shape;329;p28"/>
              <p:cNvSpPr/>
              <p:nvPr/>
            </p:nvSpPr>
            <p:spPr>
              <a:xfrm>
                <a:off x="8301150" y="4048150"/>
                <a:ext cx="293700" cy="294000"/>
              </a:xfrm>
              <a:prstGeom prst="donut">
                <a:avLst>
                  <a:gd name="adj" fmla="val 15949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" name="Google Shape;330;p28"/>
              <p:cNvSpPr/>
              <p:nvPr/>
            </p:nvSpPr>
            <p:spPr>
              <a:xfrm>
                <a:off x="7218275" y="360574"/>
                <a:ext cx="572100" cy="572700"/>
              </a:xfrm>
              <a:prstGeom prst="donut">
                <a:avLst>
                  <a:gd name="adj" fmla="val 15949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" name="Google Shape;331;p28"/>
              <p:cNvSpPr/>
              <p:nvPr/>
            </p:nvSpPr>
            <p:spPr>
              <a:xfrm>
                <a:off x="8325975" y="2965824"/>
                <a:ext cx="572100" cy="572700"/>
              </a:xfrm>
              <a:prstGeom prst="donut">
                <a:avLst>
                  <a:gd name="adj" fmla="val 15949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" name="Google Shape;332;p28"/>
              <p:cNvSpPr/>
              <p:nvPr/>
            </p:nvSpPr>
            <p:spPr>
              <a:xfrm>
                <a:off x="817013" y="192538"/>
                <a:ext cx="520200" cy="520800"/>
              </a:xfrm>
              <a:prstGeom prst="donut">
                <a:avLst>
                  <a:gd name="adj" fmla="val 15949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" name="Google Shape;333;p28"/>
              <p:cNvSpPr/>
              <p:nvPr/>
            </p:nvSpPr>
            <p:spPr>
              <a:xfrm>
                <a:off x="1337220" y="250706"/>
                <a:ext cx="293700" cy="294000"/>
              </a:xfrm>
              <a:prstGeom prst="donut">
                <a:avLst>
                  <a:gd name="adj" fmla="val 15949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34" name="Google Shape;334;p28"/>
            <p:cNvSpPr/>
            <p:nvPr/>
          </p:nvSpPr>
          <p:spPr>
            <a:xfrm rot="-10244201">
              <a:off x="1290109" y="-473041"/>
              <a:ext cx="1192755" cy="1192755"/>
            </a:xfrm>
            <a:prstGeom prst="blockArc">
              <a:avLst>
                <a:gd name="adj1" fmla="val 10247770"/>
                <a:gd name="adj2" fmla="val 21057893"/>
                <a:gd name="adj3" fmla="val 129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/>
          <p:nvPr/>
        </p:nvSpPr>
        <p:spPr>
          <a:xfrm>
            <a:off x="101850" y="121950"/>
            <a:ext cx="8940300" cy="4899600"/>
          </a:xfrm>
          <a:prstGeom prst="roundRect">
            <a:avLst>
              <a:gd name="adj" fmla="val 790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" name="Google Shape;19;p3"/>
          <p:cNvGrpSpPr/>
          <p:nvPr/>
        </p:nvGrpSpPr>
        <p:grpSpPr>
          <a:xfrm flipH="1">
            <a:off x="1076330" y="3499180"/>
            <a:ext cx="6991339" cy="1329929"/>
            <a:chOff x="404800" y="1010238"/>
            <a:chExt cx="8208688" cy="1561500"/>
          </a:xfrm>
        </p:grpSpPr>
        <p:sp>
          <p:nvSpPr>
            <p:cNvPr id="20" name="Google Shape;20;p3"/>
            <p:cNvSpPr/>
            <p:nvPr/>
          </p:nvSpPr>
          <p:spPr>
            <a:xfrm>
              <a:off x="2560391" y="1010238"/>
              <a:ext cx="1189800" cy="1189800"/>
            </a:xfrm>
            <a:prstGeom prst="donut">
              <a:avLst>
                <a:gd name="adj" fmla="val 1594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10800000">
              <a:off x="8319788" y="1398812"/>
              <a:ext cx="293700" cy="294000"/>
            </a:xfrm>
            <a:prstGeom prst="donut">
              <a:avLst>
                <a:gd name="adj" fmla="val 1594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10800000">
              <a:off x="8016563" y="1770163"/>
              <a:ext cx="572100" cy="572700"/>
            </a:xfrm>
            <a:prstGeom prst="donut">
              <a:avLst>
                <a:gd name="adj" fmla="val 1594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>
              <a:off x="404800" y="2050938"/>
              <a:ext cx="520200" cy="520800"/>
            </a:xfrm>
            <a:prstGeom prst="donut">
              <a:avLst>
                <a:gd name="adj" fmla="val 1594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" name="Google Shape;24;p3"/>
          <p:cNvSpPr/>
          <p:nvPr/>
        </p:nvSpPr>
        <p:spPr>
          <a:xfrm flipH="1">
            <a:off x="3408602" y="765505"/>
            <a:ext cx="1013400" cy="1013400"/>
          </a:xfrm>
          <a:prstGeom prst="donut">
            <a:avLst>
              <a:gd name="adj" fmla="val 15949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" name="Google Shape;25;p3"/>
          <p:cNvGrpSpPr/>
          <p:nvPr/>
        </p:nvGrpSpPr>
        <p:grpSpPr>
          <a:xfrm>
            <a:off x="270750" y="253149"/>
            <a:ext cx="8627325" cy="4089001"/>
            <a:chOff x="270750" y="253149"/>
            <a:chExt cx="8627325" cy="4089001"/>
          </a:xfrm>
        </p:grpSpPr>
        <p:sp>
          <p:nvSpPr>
            <p:cNvPr id="26" name="Google Shape;26;p3"/>
            <p:cNvSpPr/>
            <p:nvPr/>
          </p:nvSpPr>
          <p:spPr>
            <a:xfrm>
              <a:off x="270750" y="3248150"/>
              <a:ext cx="572100" cy="572100"/>
            </a:xfrm>
            <a:prstGeom prst="donut">
              <a:avLst>
                <a:gd name="adj" fmla="val 1594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>
              <a:off x="8301150" y="4048150"/>
              <a:ext cx="293700" cy="294000"/>
            </a:xfrm>
            <a:prstGeom prst="donut">
              <a:avLst>
                <a:gd name="adj" fmla="val 1594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6009175" y="253149"/>
              <a:ext cx="572100" cy="572700"/>
            </a:xfrm>
            <a:prstGeom prst="donut">
              <a:avLst>
                <a:gd name="adj" fmla="val 1594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>
              <a:off x="8325975" y="3398099"/>
              <a:ext cx="572100" cy="572700"/>
            </a:xfrm>
            <a:prstGeom prst="donut">
              <a:avLst>
                <a:gd name="adj" fmla="val 1594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2318445" y="305956"/>
              <a:ext cx="293700" cy="294000"/>
            </a:xfrm>
            <a:prstGeom prst="donut">
              <a:avLst>
                <a:gd name="adj" fmla="val 1594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" name="Google Shape;31;p3"/>
          <p:cNvSpPr txBox="1">
            <a:spLocks noGrp="1"/>
          </p:cNvSpPr>
          <p:nvPr>
            <p:ph type="title"/>
          </p:nvPr>
        </p:nvSpPr>
        <p:spPr>
          <a:xfrm>
            <a:off x="1887000" y="1732200"/>
            <a:ext cx="5370000" cy="167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6"/>
          <p:cNvSpPr/>
          <p:nvPr/>
        </p:nvSpPr>
        <p:spPr>
          <a:xfrm>
            <a:off x="101850" y="121950"/>
            <a:ext cx="8940300" cy="4899600"/>
          </a:xfrm>
          <a:prstGeom prst="roundRect">
            <a:avLst>
              <a:gd name="adj" fmla="val 790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6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60" name="Google Shape;60;p6"/>
          <p:cNvGrpSpPr/>
          <p:nvPr/>
        </p:nvGrpSpPr>
        <p:grpSpPr>
          <a:xfrm>
            <a:off x="193224" y="250521"/>
            <a:ext cx="8719077" cy="4083144"/>
            <a:chOff x="193224" y="250521"/>
            <a:chExt cx="8719077" cy="4083144"/>
          </a:xfrm>
        </p:grpSpPr>
        <p:sp>
          <p:nvSpPr>
            <p:cNvPr id="61" name="Google Shape;61;p6"/>
            <p:cNvSpPr/>
            <p:nvPr/>
          </p:nvSpPr>
          <p:spPr>
            <a:xfrm>
              <a:off x="193228" y="1109351"/>
              <a:ext cx="470400" cy="470400"/>
            </a:xfrm>
            <a:prstGeom prst="donut">
              <a:avLst>
                <a:gd name="adj" fmla="val 1594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6"/>
            <p:cNvSpPr/>
            <p:nvPr/>
          </p:nvSpPr>
          <p:spPr>
            <a:xfrm>
              <a:off x="8291625" y="4138665"/>
              <a:ext cx="194700" cy="195000"/>
            </a:xfrm>
            <a:prstGeom prst="donut">
              <a:avLst>
                <a:gd name="adj" fmla="val 1594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6"/>
            <p:cNvSpPr/>
            <p:nvPr/>
          </p:nvSpPr>
          <p:spPr>
            <a:xfrm>
              <a:off x="8490521" y="250521"/>
              <a:ext cx="379500" cy="379800"/>
            </a:xfrm>
            <a:prstGeom prst="donut">
              <a:avLst>
                <a:gd name="adj" fmla="val 1594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6"/>
            <p:cNvSpPr/>
            <p:nvPr/>
          </p:nvSpPr>
          <p:spPr>
            <a:xfrm>
              <a:off x="193224" y="1617493"/>
              <a:ext cx="241500" cy="241800"/>
            </a:xfrm>
            <a:prstGeom prst="donut">
              <a:avLst>
                <a:gd name="adj" fmla="val 1594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6"/>
            <p:cNvSpPr/>
            <p:nvPr/>
          </p:nvSpPr>
          <p:spPr>
            <a:xfrm>
              <a:off x="8532801" y="3929875"/>
              <a:ext cx="379500" cy="379800"/>
            </a:xfrm>
            <a:prstGeom prst="donut">
              <a:avLst>
                <a:gd name="adj" fmla="val 1594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7"/>
          <p:cNvSpPr/>
          <p:nvPr/>
        </p:nvSpPr>
        <p:spPr>
          <a:xfrm>
            <a:off x="101850" y="121950"/>
            <a:ext cx="8940300" cy="4899600"/>
          </a:xfrm>
          <a:prstGeom prst="roundRect">
            <a:avLst>
              <a:gd name="adj" fmla="val 790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7"/>
          <p:cNvSpPr txBox="1">
            <a:spLocks noGrp="1"/>
          </p:cNvSpPr>
          <p:nvPr>
            <p:ph type="title"/>
          </p:nvPr>
        </p:nvSpPr>
        <p:spPr>
          <a:xfrm>
            <a:off x="726376" y="1682650"/>
            <a:ext cx="4238700" cy="61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9" name="Google Shape;69;p7"/>
          <p:cNvSpPr txBox="1">
            <a:spLocks noGrp="1"/>
          </p:cNvSpPr>
          <p:nvPr>
            <p:ph type="subTitle" idx="1"/>
          </p:nvPr>
        </p:nvSpPr>
        <p:spPr>
          <a:xfrm>
            <a:off x="726375" y="2297850"/>
            <a:ext cx="4238700" cy="85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70" name="Google Shape;70;p7"/>
          <p:cNvGrpSpPr/>
          <p:nvPr/>
        </p:nvGrpSpPr>
        <p:grpSpPr>
          <a:xfrm rot="10800000" flipH="1">
            <a:off x="270750" y="405549"/>
            <a:ext cx="8627325" cy="3828376"/>
            <a:chOff x="270750" y="361374"/>
            <a:chExt cx="8627325" cy="3828376"/>
          </a:xfrm>
        </p:grpSpPr>
        <p:sp>
          <p:nvSpPr>
            <p:cNvPr id="71" name="Google Shape;71;p7"/>
            <p:cNvSpPr/>
            <p:nvPr/>
          </p:nvSpPr>
          <p:spPr>
            <a:xfrm>
              <a:off x="669525" y="361374"/>
              <a:ext cx="909600" cy="909600"/>
            </a:xfrm>
            <a:prstGeom prst="donut">
              <a:avLst>
                <a:gd name="adj" fmla="val 1594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7"/>
            <p:cNvSpPr/>
            <p:nvPr/>
          </p:nvSpPr>
          <p:spPr>
            <a:xfrm>
              <a:off x="270750" y="3019550"/>
              <a:ext cx="572100" cy="572100"/>
            </a:xfrm>
            <a:prstGeom prst="donut">
              <a:avLst>
                <a:gd name="adj" fmla="val 1594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7"/>
            <p:cNvSpPr/>
            <p:nvPr/>
          </p:nvSpPr>
          <p:spPr>
            <a:xfrm>
              <a:off x="8529750" y="3895750"/>
              <a:ext cx="293700" cy="294000"/>
            </a:xfrm>
            <a:prstGeom prst="donut">
              <a:avLst>
                <a:gd name="adj" fmla="val 1594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7"/>
            <p:cNvSpPr/>
            <p:nvPr/>
          </p:nvSpPr>
          <p:spPr>
            <a:xfrm>
              <a:off x="8325975" y="2940899"/>
              <a:ext cx="572100" cy="572700"/>
            </a:xfrm>
            <a:prstGeom prst="donut">
              <a:avLst>
                <a:gd name="adj" fmla="val 1594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7"/>
            <p:cNvSpPr/>
            <p:nvPr/>
          </p:nvSpPr>
          <p:spPr>
            <a:xfrm>
              <a:off x="1708845" y="458356"/>
              <a:ext cx="293700" cy="294000"/>
            </a:xfrm>
            <a:prstGeom prst="donut">
              <a:avLst>
                <a:gd name="adj" fmla="val 1594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8"/>
          <p:cNvSpPr/>
          <p:nvPr/>
        </p:nvSpPr>
        <p:spPr>
          <a:xfrm>
            <a:off x="101850" y="121950"/>
            <a:ext cx="8940300" cy="4899600"/>
          </a:xfrm>
          <a:prstGeom prst="roundRect">
            <a:avLst>
              <a:gd name="adj" fmla="val 790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8"/>
          <p:cNvSpPr txBox="1">
            <a:spLocks noGrp="1"/>
          </p:cNvSpPr>
          <p:nvPr>
            <p:ph type="title"/>
          </p:nvPr>
        </p:nvSpPr>
        <p:spPr>
          <a:xfrm>
            <a:off x="1388100" y="5263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79" name="Google Shape;79;p8"/>
          <p:cNvGrpSpPr/>
          <p:nvPr/>
        </p:nvGrpSpPr>
        <p:grpSpPr>
          <a:xfrm rot="10800000" flipH="1">
            <a:off x="1101156" y="253149"/>
            <a:ext cx="7611770" cy="2949179"/>
            <a:chOff x="404800" y="-890960"/>
            <a:chExt cx="8937149" cy="3462697"/>
          </a:xfrm>
        </p:grpSpPr>
        <p:sp>
          <p:nvSpPr>
            <p:cNvPr id="80" name="Google Shape;80;p8"/>
            <p:cNvSpPr/>
            <p:nvPr/>
          </p:nvSpPr>
          <p:spPr>
            <a:xfrm>
              <a:off x="8152149" y="-890960"/>
              <a:ext cx="1189800" cy="1189800"/>
            </a:xfrm>
            <a:prstGeom prst="donut">
              <a:avLst>
                <a:gd name="adj" fmla="val 1594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rot="10800000">
              <a:off x="8319788" y="1398812"/>
              <a:ext cx="293700" cy="294000"/>
            </a:xfrm>
            <a:prstGeom prst="donut">
              <a:avLst>
                <a:gd name="adj" fmla="val 1594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10800000">
              <a:off x="8016563" y="1770163"/>
              <a:ext cx="572100" cy="572700"/>
            </a:xfrm>
            <a:prstGeom prst="donut">
              <a:avLst>
                <a:gd name="adj" fmla="val 1594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404800" y="2050938"/>
              <a:ext cx="520200" cy="520800"/>
            </a:xfrm>
            <a:prstGeom prst="donut">
              <a:avLst>
                <a:gd name="adj" fmla="val 1594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4" name="Google Shape;84;p8"/>
          <p:cNvSpPr/>
          <p:nvPr/>
        </p:nvSpPr>
        <p:spPr>
          <a:xfrm rot="10800000" flipH="1">
            <a:off x="4746823" y="3303353"/>
            <a:ext cx="1013400" cy="1013400"/>
          </a:xfrm>
          <a:prstGeom prst="donut">
            <a:avLst>
              <a:gd name="adj" fmla="val 15949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 rot="10800000">
            <a:off x="270750" y="740109"/>
            <a:ext cx="8627325" cy="4089001"/>
            <a:chOff x="270750" y="253149"/>
            <a:chExt cx="8627325" cy="4089001"/>
          </a:xfrm>
        </p:grpSpPr>
        <p:sp>
          <p:nvSpPr>
            <p:cNvPr id="86" name="Google Shape;86;p8"/>
            <p:cNvSpPr/>
            <p:nvPr/>
          </p:nvSpPr>
          <p:spPr>
            <a:xfrm>
              <a:off x="270750" y="3248150"/>
              <a:ext cx="572100" cy="572100"/>
            </a:xfrm>
            <a:prstGeom prst="donut">
              <a:avLst>
                <a:gd name="adj" fmla="val 1594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8301150" y="4048150"/>
              <a:ext cx="293700" cy="294000"/>
            </a:xfrm>
            <a:prstGeom prst="donut">
              <a:avLst>
                <a:gd name="adj" fmla="val 1594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009175" y="253149"/>
              <a:ext cx="572100" cy="572700"/>
            </a:xfrm>
            <a:prstGeom prst="donut">
              <a:avLst>
                <a:gd name="adj" fmla="val 1594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8"/>
            <p:cNvSpPr/>
            <p:nvPr/>
          </p:nvSpPr>
          <p:spPr>
            <a:xfrm>
              <a:off x="8325975" y="3398099"/>
              <a:ext cx="572100" cy="572700"/>
            </a:xfrm>
            <a:prstGeom prst="donut">
              <a:avLst>
                <a:gd name="adj" fmla="val 1594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8"/>
            <p:cNvSpPr/>
            <p:nvPr/>
          </p:nvSpPr>
          <p:spPr>
            <a:xfrm>
              <a:off x="2318445" y="305956"/>
              <a:ext cx="293700" cy="294000"/>
            </a:xfrm>
            <a:prstGeom prst="donut">
              <a:avLst>
                <a:gd name="adj" fmla="val 1594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9"/>
          <p:cNvSpPr/>
          <p:nvPr/>
        </p:nvSpPr>
        <p:spPr>
          <a:xfrm>
            <a:off x="101850" y="121950"/>
            <a:ext cx="8940300" cy="4899600"/>
          </a:xfrm>
          <a:prstGeom prst="roundRect">
            <a:avLst>
              <a:gd name="adj" fmla="val 790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9"/>
          <p:cNvSpPr txBox="1">
            <a:spLocks noGrp="1"/>
          </p:cNvSpPr>
          <p:nvPr>
            <p:ph type="title"/>
          </p:nvPr>
        </p:nvSpPr>
        <p:spPr>
          <a:xfrm flipH="1">
            <a:off x="5825013" y="1820700"/>
            <a:ext cx="2387100" cy="123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94" name="Google Shape;94;p9"/>
          <p:cNvSpPr txBox="1">
            <a:spLocks noGrp="1"/>
          </p:cNvSpPr>
          <p:nvPr>
            <p:ph type="body" idx="1"/>
          </p:nvPr>
        </p:nvSpPr>
        <p:spPr>
          <a:xfrm flipH="1">
            <a:off x="931888" y="1206450"/>
            <a:ext cx="5082600" cy="245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grpSp>
        <p:nvGrpSpPr>
          <p:cNvPr id="95" name="Google Shape;95;p9"/>
          <p:cNvGrpSpPr/>
          <p:nvPr/>
        </p:nvGrpSpPr>
        <p:grpSpPr>
          <a:xfrm>
            <a:off x="270750" y="253149"/>
            <a:ext cx="8627325" cy="4089001"/>
            <a:chOff x="270750" y="253149"/>
            <a:chExt cx="8627325" cy="4089001"/>
          </a:xfrm>
        </p:grpSpPr>
        <p:sp>
          <p:nvSpPr>
            <p:cNvPr id="96" name="Google Shape;96;p9"/>
            <p:cNvSpPr/>
            <p:nvPr/>
          </p:nvSpPr>
          <p:spPr>
            <a:xfrm>
              <a:off x="270750" y="3248150"/>
              <a:ext cx="572100" cy="572100"/>
            </a:xfrm>
            <a:prstGeom prst="donut">
              <a:avLst>
                <a:gd name="adj" fmla="val 1594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9"/>
            <p:cNvSpPr/>
            <p:nvPr/>
          </p:nvSpPr>
          <p:spPr>
            <a:xfrm>
              <a:off x="8301150" y="4048150"/>
              <a:ext cx="293700" cy="294000"/>
            </a:xfrm>
            <a:prstGeom prst="donut">
              <a:avLst>
                <a:gd name="adj" fmla="val 1594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9"/>
            <p:cNvSpPr/>
            <p:nvPr/>
          </p:nvSpPr>
          <p:spPr>
            <a:xfrm>
              <a:off x="6009175" y="253149"/>
              <a:ext cx="572100" cy="572700"/>
            </a:xfrm>
            <a:prstGeom prst="donut">
              <a:avLst>
                <a:gd name="adj" fmla="val 1594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9"/>
            <p:cNvSpPr/>
            <p:nvPr/>
          </p:nvSpPr>
          <p:spPr>
            <a:xfrm>
              <a:off x="8325975" y="3398099"/>
              <a:ext cx="572100" cy="572700"/>
            </a:xfrm>
            <a:prstGeom prst="donut">
              <a:avLst>
                <a:gd name="adj" fmla="val 1594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9"/>
            <p:cNvSpPr/>
            <p:nvPr/>
          </p:nvSpPr>
          <p:spPr>
            <a:xfrm>
              <a:off x="2318445" y="305956"/>
              <a:ext cx="293700" cy="294000"/>
            </a:xfrm>
            <a:prstGeom prst="donut">
              <a:avLst>
                <a:gd name="adj" fmla="val 1594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0"/>
          <p:cNvSpPr/>
          <p:nvPr/>
        </p:nvSpPr>
        <p:spPr>
          <a:xfrm>
            <a:off x="101850" y="121950"/>
            <a:ext cx="8940300" cy="4899600"/>
          </a:xfrm>
          <a:prstGeom prst="roundRect">
            <a:avLst>
              <a:gd name="adj" fmla="val 790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3" name="Google Shape;103;p10"/>
          <p:cNvGrpSpPr/>
          <p:nvPr/>
        </p:nvGrpSpPr>
        <p:grpSpPr>
          <a:xfrm>
            <a:off x="270750" y="305956"/>
            <a:ext cx="7172425" cy="3514294"/>
            <a:chOff x="270750" y="305956"/>
            <a:chExt cx="7172425" cy="3514294"/>
          </a:xfrm>
        </p:grpSpPr>
        <p:sp>
          <p:nvSpPr>
            <p:cNvPr id="104" name="Google Shape;104;p10"/>
            <p:cNvSpPr/>
            <p:nvPr/>
          </p:nvSpPr>
          <p:spPr>
            <a:xfrm>
              <a:off x="270750" y="3248150"/>
              <a:ext cx="572100" cy="572100"/>
            </a:xfrm>
            <a:prstGeom prst="donut">
              <a:avLst>
                <a:gd name="adj" fmla="val 1594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10"/>
            <p:cNvSpPr/>
            <p:nvPr/>
          </p:nvSpPr>
          <p:spPr>
            <a:xfrm>
              <a:off x="6871075" y="445024"/>
              <a:ext cx="572100" cy="572700"/>
            </a:xfrm>
            <a:prstGeom prst="donut">
              <a:avLst>
                <a:gd name="adj" fmla="val 1594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10"/>
            <p:cNvSpPr/>
            <p:nvPr/>
          </p:nvSpPr>
          <p:spPr>
            <a:xfrm>
              <a:off x="2318445" y="305956"/>
              <a:ext cx="293700" cy="294000"/>
            </a:xfrm>
            <a:prstGeom prst="donut">
              <a:avLst>
                <a:gd name="adj" fmla="val 1594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7" name="Google Shape;107;p10"/>
          <p:cNvSpPr txBox="1">
            <a:spLocks noGrp="1"/>
          </p:cNvSpPr>
          <p:nvPr>
            <p:ph type="body" idx="1"/>
          </p:nvPr>
        </p:nvSpPr>
        <p:spPr>
          <a:xfrm>
            <a:off x="1064175" y="3620975"/>
            <a:ext cx="35079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 ExtraBold"/>
              <a:buNone/>
              <a:defRPr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1"/>
          <p:cNvSpPr/>
          <p:nvPr/>
        </p:nvSpPr>
        <p:spPr>
          <a:xfrm>
            <a:off x="101850" y="121950"/>
            <a:ext cx="8940300" cy="4899600"/>
          </a:xfrm>
          <a:prstGeom prst="roundRect">
            <a:avLst>
              <a:gd name="adj" fmla="val 790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11"/>
          <p:cNvSpPr txBox="1">
            <a:spLocks noGrp="1"/>
          </p:cNvSpPr>
          <p:nvPr>
            <p:ph type="title" hasCustomPrompt="1"/>
          </p:nvPr>
        </p:nvSpPr>
        <p:spPr>
          <a:xfrm>
            <a:off x="2616450" y="1487125"/>
            <a:ext cx="3911100" cy="148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0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11" name="Google Shape;111;p11"/>
          <p:cNvSpPr txBox="1">
            <a:spLocks noGrp="1"/>
          </p:cNvSpPr>
          <p:nvPr>
            <p:ph type="body" idx="1"/>
          </p:nvPr>
        </p:nvSpPr>
        <p:spPr>
          <a:xfrm>
            <a:off x="1821000" y="2923625"/>
            <a:ext cx="5502000" cy="4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112" name="Google Shape;112;p11"/>
          <p:cNvGrpSpPr/>
          <p:nvPr/>
        </p:nvGrpSpPr>
        <p:grpSpPr>
          <a:xfrm>
            <a:off x="270750" y="253149"/>
            <a:ext cx="8627325" cy="4089001"/>
            <a:chOff x="270750" y="253149"/>
            <a:chExt cx="8627325" cy="4089001"/>
          </a:xfrm>
        </p:grpSpPr>
        <p:sp>
          <p:nvSpPr>
            <p:cNvPr id="113" name="Google Shape;113;p11"/>
            <p:cNvSpPr/>
            <p:nvPr/>
          </p:nvSpPr>
          <p:spPr>
            <a:xfrm>
              <a:off x="270750" y="3248150"/>
              <a:ext cx="572100" cy="572100"/>
            </a:xfrm>
            <a:prstGeom prst="donut">
              <a:avLst>
                <a:gd name="adj" fmla="val 1594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8301150" y="4048150"/>
              <a:ext cx="293700" cy="294000"/>
            </a:xfrm>
            <a:prstGeom prst="donut">
              <a:avLst>
                <a:gd name="adj" fmla="val 1594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>
              <a:off x="6009175" y="253149"/>
              <a:ext cx="572100" cy="572700"/>
            </a:xfrm>
            <a:prstGeom prst="donut">
              <a:avLst>
                <a:gd name="adj" fmla="val 1594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>
              <a:off x="8325975" y="3398099"/>
              <a:ext cx="572100" cy="572700"/>
            </a:xfrm>
            <a:prstGeom prst="donut">
              <a:avLst>
                <a:gd name="adj" fmla="val 1594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2318445" y="305956"/>
              <a:ext cx="293700" cy="294000"/>
            </a:xfrm>
            <a:prstGeom prst="donut">
              <a:avLst>
                <a:gd name="adj" fmla="val 1594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 ExtraBold"/>
              <a:buNone/>
              <a:defRPr sz="28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 ExtraBold"/>
              <a:buNone/>
              <a:defRPr sz="28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 ExtraBold"/>
              <a:buNone/>
              <a:defRPr sz="28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 ExtraBold"/>
              <a:buNone/>
              <a:defRPr sz="28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 ExtraBold"/>
              <a:buNone/>
              <a:defRPr sz="28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 ExtraBold"/>
              <a:buNone/>
              <a:defRPr sz="28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 ExtraBold"/>
              <a:buNone/>
              <a:defRPr sz="28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 ExtraBold"/>
              <a:buNone/>
              <a:defRPr sz="28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 ExtraBold"/>
              <a:buNone/>
              <a:defRPr sz="28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ibre Franklin"/>
              <a:buChar char="●"/>
              <a:defRPr sz="180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ibre Franklin"/>
              <a:buChar char="○"/>
              <a:defRPr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ibre Franklin"/>
              <a:buChar char="■"/>
              <a:defRPr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ibre Franklin"/>
              <a:buChar char="●"/>
              <a:defRPr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ibre Franklin"/>
              <a:buChar char="○"/>
              <a:defRPr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ibre Franklin"/>
              <a:buChar char="■"/>
              <a:defRPr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ibre Franklin"/>
              <a:buChar char="●"/>
              <a:defRPr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ibre Franklin"/>
              <a:buChar char="○"/>
              <a:defRPr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ibre Franklin"/>
              <a:buChar char="■"/>
              <a:defRPr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60" r:id="rId10"/>
    <p:sldLayoutId id="2147483661" r:id="rId11"/>
    <p:sldLayoutId id="2147483663" r:id="rId12"/>
    <p:sldLayoutId id="2147483664" r:id="rId13"/>
    <p:sldLayoutId id="2147483665" r:id="rId14"/>
    <p:sldLayoutId id="2147483671" r:id="rId15"/>
    <p:sldLayoutId id="2147483672" r:id="rId16"/>
    <p:sldLayoutId id="2147483673" r:id="rId17"/>
    <p:sldLayoutId id="2147483674" r:id="rId1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13" Type="http://schemas.openxmlformats.org/officeDocument/2006/relationships/slide" Target="slide38.xml"/><Relationship Id="rId18" Type="http://schemas.openxmlformats.org/officeDocument/2006/relationships/image" Target="../media/image6.png"/><Relationship Id="rId3" Type="http://schemas.openxmlformats.org/officeDocument/2006/relationships/slide" Target="slide8.xml"/><Relationship Id="rId21" Type="http://schemas.openxmlformats.org/officeDocument/2006/relationships/image" Target="../media/image9.png"/><Relationship Id="rId7" Type="http://schemas.openxmlformats.org/officeDocument/2006/relationships/slide" Target="slide2.xml"/><Relationship Id="rId12" Type="http://schemas.openxmlformats.org/officeDocument/2006/relationships/image" Target="../media/image3.png"/><Relationship Id="rId17" Type="http://schemas.openxmlformats.org/officeDocument/2006/relationships/slide" Target="slide28.xml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5.png"/><Relationship Id="rId20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slide" Target="slide36.xml"/><Relationship Id="rId11" Type="http://schemas.openxmlformats.org/officeDocument/2006/relationships/slide" Target="slide27.xml"/><Relationship Id="rId5" Type="http://schemas.openxmlformats.org/officeDocument/2006/relationships/slide" Target="slide29.xml"/><Relationship Id="rId15" Type="http://schemas.openxmlformats.org/officeDocument/2006/relationships/slide" Target="slide30.xml"/><Relationship Id="rId10" Type="http://schemas.openxmlformats.org/officeDocument/2006/relationships/slide" Target="slide3.xml"/><Relationship Id="rId19" Type="http://schemas.openxmlformats.org/officeDocument/2006/relationships/image" Target="../media/image7.jpg"/><Relationship Id="rId4" Type="http://schemas.openxmlformats.org/officeDocument/2006/relationships/slide" Target="slide18.xml"/><Relationship Id="rId9" Type="http://schemas.openxmlformats.org/officeDocument/2006/relationships/image" Target="../media/image2.png"/><Relationship Id="rId1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slide" Target="slide2.xml"/><Relationship Id="rId7" Type="http://schemas.openxmlformats.org/officeDocument/2006/relationships/slide" Target="slide36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6" Type="http://schemas.openxmlformats.org/officeDocument/2006/relationships/slide" Target="slide29.xml"/><Relationship Id="rId5" Type="http://schemas.openxmlformats.org/officeDocument/2006/relationships/slide" Target="slide18.xml"/><Relationship Id="rId4" Type="http://schemas.openxmlformats.org/officeDocument/2006/relationships/image" Target="../media/image1.png"/><Relationship Id="rId9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slide" Target="slide2.xml"/><Relationship Id="rId7" Type="http://schemas.openxmlformats.org/officeDocument/2006/relationships/slide" Target="slide36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Relationship Id="rId6" Type="http://schemas.openxmlformats.org/officeDocument/2006/relationships/slide" Target="slide29.xml"/><Relationship Id="rId5" Type="http://schemas.openxmlformats.org/officeDocument/2006/relationships/slide" Target="slide18.xml"/><Relationship Id="rId4" Type="http://schemas.openxmlformats.org/officeDocument/2006/relationships/image" Target="../media/image1.png"/><Relationship Id="rId9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slide" Target="slide2.xml"/><Relationship Id="rId7" Type="http://schemas.openxmlformats.org/officeDocument/2006/relationships/slide" Target="slide36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Relationship Id="rId6" Type="http://schemas.openxmlformats.org/officeDocument/2006/relationships/slide" Target="slide29.xml"/><Relationship Id="rId5" Type="http://schemas.openxmlformats.org/officeDocument/2006/relationships/slide" Target="slide18.xml"/><Relationship Id="rId4" Type="http://schemas.openxmlformats.org/officeDocument/2006/relationships/image" Target="../media/image1.png"/><Relationship Id="rId9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slide" Target="slide2.xml"/><Relationship Id="rId7" Type="http://schemas.openxmlformats.org/officeDocument/2006/relationships/slide" Target="slide36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Relationship Id="rId6" Type="http://schemas.openxmlformats.org/officeDocument/2006/relationships/slide" Target="slide29.xml"/><Relationship Id="rId11" Type="http://schemas.openxmlformats.org/officeDocument/2006/relationships/image" Target="../media/image14.jpeg"/><Relationship Id="rId5" Type="http://schemas.openxmlformats.org/officeDocument/2006/relationships/slide" Target="slide18.xml"/><Relationship Id="rId10" Type="http://schemas.openxmlformats.org/officeDocument/2006/relationships/image" Target="../media/image13.jpeg"/><Relationship Id="rId4" Type="http://schemas.openxmlformats.org/officeDocument/2006/relationships/image" Target="../media/image1.png"/><Relationship Id="rId9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slide" Target="slide2.xml"/><Relationship Id="rId7" Type="http://schemas.openxmlformats.org/officeDocument/2006/relationships/slide" Target="slide36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Relationship Id="rId6" Type="http://schemas.openxmlformats.org/officeDocument/2006/relationships/slide" Target="slide29.xml"/><Relationship Id="rId11" Type="http://schemas.openxmlformats.org/officeDocument/2006/relationships/image" Target="../media/image16.jpeg"/><Relationship Id="rId5" Type="http://schemas.openxmlformats.org/officeDocument/2006/relationships/slide" Target="slide18.xml"/><Relationship Id="rId10" Type="http://schemas.openxmlformats.org/officeDocument/2006/relationships/image" Target="../media/image15.jpeg"/><Relationship Id="rId4" Type="http://schemas.openxmlformats.org/officeDocument/2006/relationships/image" Target="../media/image1.png"/><Relationship Id="rId9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slide" Target="slide2.xml"/><Relationship Id="rId7" Type="http://schemas.openxmlformats.org/officeDocument/2006/relationships/slide" Target="slide36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Relationship Id="rId6" Type="http://schemas.openxmlformats.org/officeDocument/2006/relationships/slide" Target="slide29.xml"/><Relationship Id="rId11" Type="http://schemas.openxmlformats.org/officeDocument/2006/relationships/image" Target="../media/image18.jpeg"/><Relationship Id="rId5" Type="http://schemas.openxmlformats.org/officeDocument/2006/relationships/slide" Target="slide18.xml"/><Relationship Id="rId10" Type="http://schemas.openxmlformats.org/officeDocument/2006/relationships/image" Target="../media/image17.jpeg"/><Relationship Id="rId4" Type="http://schemas.openxmlformats.org/officeDocument/2006/relationships/image" Target="../media/image1.png"/><Relationship Id="rId9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slide" Target="slide2.xml"/><Relationship Id="rId7" Type="http://schemas.openxmlformats.org/officeDocument/2006/relationships/slide" Target="slide36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Relationship Id="rId6" Type="http://schemas.openxmlformats.org/officeDocument/2006/relationships/slide" Target="slide29.xml"/><Relationship Id="rId5" Type="http://schemas.openxmlformats.org/officeDocument/2006/relationships/slide" Target="slide18.xml"/><Relationship Id="rId10" Type="http://schemas.openxmlformats.org/officeDocument/2006/relationships/image" Target="../media/image19.jpeg"/><Relationship Id="rId4" Type="http://schemas.openxmlformats.org/officeDocument/2006/relationships/image" Target="../media/image1.png"/><Relationship Id="rId9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slide" Target="slide2.xml"/><Relationship Id="rId7" Type="http://schemas.openxmlformats.org/officeDocument/2006/relationships/slide" Target="slide36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Relationship Id="rId6" Type="http://schemas.openxmlformats.org/officeDocument/2006/relationships/slide" Target="slide29.xml"/><Relationship Id="rId5" Type="http://schemas.openxmlformats.org/officeDocument/2006/relationships/slide" Target="slide18.xml"/><Relationship Id="rId4" Type="http://schemas.openxmlformats.org/officeDocument/2006/relationships/image" Target="../media/image1.png"/><Relationship Id="rId9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slide" Target="slide18.xml"/><Relationship Id="rId7" Type="http://schemas.openxmlformats.org/officeDocument/2006/relationships/slide" Target="slide36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6" Type="http://schemas.openxmlformats.org/officeDocument/2006/relationships/slide" Target="slide29.xml"/><Relationship Id="rId11" Type="http://schemas.openxmlformats.org/officeDocument/2006/relationships/image" Target="../media/image20.jpeg"/><Relationship Id="rId5" Type="http://schemas.openxmlformats.org/officeDocument/2006/relationships/image" Target="../media/image1.png"/><Relationship Id="rId10" Type="http://schemas.openxmlformats.org/officeDocument/2006/relationships/slide" Target="slide8.xml"/><Relationship Id="rId4" Type="http://schemas.openxmlformats.org/officeDocument/2006/relationships/slide" Target="slide2.xml"/><Relationship Id="rId9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slide" Target="slide18.xml"/><Relationship Id="rId7" Type="http://schemas.openxmlformats.org/officeDocument/2006/relationships/slide" Target="slide36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6" Type="http://schemas.openxmlformats.org/officeDocument/2006/relationships/slide" Target="slide29.xml"/><Relationship Id="rId5" Type="http://schemas.openxmlformats.org/officeDocument/2006/relationships/image" Target="../media/image1.png"/><Relationship Id="rId10" Type="http://schemas.openxmlformats.org/officeDocument/2006/relationships/slide" Target="slide8.xml"/><Relationship Id="rId4" Type="http://schemas.openxmlformats.org/officeDocument/2006/relationships/slide" Target="slide2.xml"/><Relationship Id="rId9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27.xml"/><Relationship Id="rId13" Type="http://schemas.openxmlformats.org/officeDocument/2006/relationships/image" Target="../media/image5.png"/><Relationship Id="rId18" Type="http://schemas.openxmlformats.org/officeDocument/2006/relationships/image" Target="../media/image11.png"/><Relationship Id="rId3" Type="http://schemas.openxmlformats.org/officeDocument/2006/relationships/slide" Target="slide8.xml"/><Relationship Id="rId7" Type="http://schemas.openxmlformats.org/officeDocument/2006/relationships/slide" Target="slide3.xml"/><Relationship Id="rId12" Type="http://schemas.openxmlformats.org/officeDocument/2006/relationships/slide" Target="slide30.xml"/><Relationship Id="rId1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6" Type="http://schemas.openxmlformats.org/officeDocument/2006/relationships/slide" Target="slide2.xml"/><Relationship Id="rId1" Type="http://schemas.openxmlformats.org/officeDocument/2006/relationships/slideLayout" Target="../slideLayouts/slideLayout3.xml"/><Relationship Id="rId6" Type="http://schemas.openxmlformats.org/officeDocument/2006/relationships/slide" Target="slide36.xml"/><Relationship Id="rId11" Type="http://schemas.openxmlformats.org/officeDocument/2006/relationships/image" Target="../media/image4.png"/><Relationship Id="rId5" Type="http://schemas.openxmlformats.org/officeDocument/2006/relationships/slide" Target="slide29.xml"/><Relationship Id="rId15" Type="http://schemas.openxmlformats.org/officeDocument/2006/relationships/image" Target="../media/image6.png"/><Relationship Id="rId10" Type="http://schemas.openxmlformats.org/officeDocument/2006/relationships/slide" Target="slide38.xml"/><Relationship Id="rId4" Type="http://schemas.openxmlformats.org/officeDocument/2006/relationships/slide" Target="slide18.xml"/><Relationship Id="rId9" Type="http://schemas.openxmlformats.org/officeDocument/2006/relationships/image" Target="../media/image3.png"/><Relationship Id="rId14" Type="http://schemas.openxmlformats.org/officeDocument/2006/relationships/slide" Target="slide28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slide" Target="slide18.xml"/><Relationship Id="rId7" Type="http://schemas.openxmlformats.org/officeDocument/2006/relationships/slide" Target="slide36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6" Type="http://schemas.openxmlformats.org/officeDocument/2006/relationships/slide" Target="slide29.xml"/><Relationship Id="rId5" Type="http://schemas.openxmlformats.org/officeDocument/2006/relationships/image" Target="../media/image1.png"/><Relationship Id="rId10" Type="http://schemas.openxmlformats.org/officeDocument/2006/relationships/slide" Target="slide8.xml"/><Relationship Id="rId4" Type="http://schemas.openxmlformats.org/officeDocument/2006/relationships/slide" Target="slide2.xml"/><Relationship Id="rId9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slide" Target="slide18.xml"/><Relationship Id="rId7" Type="http://schemas.openxmlformats.org/officeDocument/2006/relationships/slide" Target="slide36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Relationship Id="rId6" Type="http://schemas.openxmlformats.org/officeDocument/2006/relationships/slide" Target="slide29.xml"/><Relationship Id="rId5" Type="http://schemas.openxmlformats.org/officeDocument/2006/relationships/image" Target="../media/image1.png"/><Relationship Id="rId10" Type="http://schemas.openxmlformats.org/officeDocument/2006/relationships/slide" Target="slide8.xml"/><Relationship Id="rId4" Type="http://schemas.openxmlformats.org/officeDocument/2006/relationships/slide" Target="slide2.xml"/><Relationship Id="rId9" Type="http://schemas.openxmlformats.org/officeDocument/2006/relationships/image" Target="../media/image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slide" Target="slide18.xml"/><Relationship Id="rId7" Type="http://schemas.openxmlformats.org/officeDocument/2006/relationships/slide" Target="slide36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Relationship Id="rId6" Type="http://schemas.openxmlformats.org/officeDocument/2006/relationships/slide" Target="slide29.xml"/><Relationship Id="rId11" Type="http://schemas.openxmlformats.org/officeDocument/2006/relationships/image" Target="../media/image21.png"/><Relationship Id="rId5" Type="http://schemas.openxmlformats.org/officeDocument/2006/relationships/image" Target="../media/image1.png"/><Relationship Id="rId10" Type="http://schemas.openxmlformats.org/officeDocument/2006/relationships/slide" Target="slide8.xml"/><Relationship Id="rId4" Type="http://schemas.openxmlformats.org/officeDocument/2006/relationships/slide" Target="slide2.xml"/><Relationship Id="rId9" Type="http://schemas.openxmlformats.org/officeDocument/2006/relationships/image" Target="../media/image9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slide" Target="slide18.xml"/><Relationship Id="rId7" Type="http://schemas.openxmlformats.org/officeDocument/2006/relationships/slide" Target="slide36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Relationship Id="rId6" Type="http://schemas.openxmlformats.org/officeDocument/2006/relationships/slide" Target="slide29.xml"/><Relationship Id="rId11" Type="http://schemas.openxmlformats.org/officeDocument/2006/relationships/image" Target="../media/image22.png"/><Relationship Id="rId5" Type="http://schemas.openxmlformats.org/officeDocument/2006/relationships/image" Target="../media/image1.png"/><Relationship Id="rId10" Type="http://schemas.openxmlformats.org/officeDocument/2006/relationships/slide" Target="slide8.xml"/><Relationship Id="rId4" Type="http://schemas.openxmlformats.org/officeDocument/2006/relationships/slide" Target="slide2.xml"/><Relationship Id="rId9" Type="http://schemas.openxmlformats.org/officeDocument/2006/relationships/image" Target="../media/image9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slide" Target="slide18.xml"/><Relationship Id="rId7" Type="http://schemas.openxmlformats.org/officeDocument/2006/relationships/slide" Target="slide36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Relationship Id="rId6" Type="http://schemas.openxmlformats.org/officeDocument/2006/relationships/slide" Target="slide29.xml"/><Relationship Id="rId11" Type="http://schemas.openxmlformats.org/officeDocument/2006/relationships/image" Target="../media/image23.png"/><Relationship Id="rId5" Type="http://schemas.openxmlformats.org/officeDocument/2006/relationships/image" Target="../media/image1.png"/><Relationship Id="rId10" Type="http://schemas.openxmlformats.org/officeDocument/2006/relationships/slide" Target="slide8.xml"/><Relationship Id="rId4" Type="http://schemas.openxmlformats.org/officeDocument/2006/relationships/slide" Target="slide2.xml"/><Relationship Id="rId9" Type="http://schemas.openxmlformats.org/officeDocument/2006/relationships/image" Target="../media/image9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slide" Target="slide18.xml"/><Relationship Id="rId7" Type="http://schemas.openxmlformats.org/officeDocument/2006/relationships/slide" Target="slide36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Relationship Id="rId6" Type="http://schemas.openxmlformats.org/officeDocument/2006/relationships/slide" Target="slide29.xml"/><Relationship Id="rId5" Type="http://schemas.openxmlformats.org/officeDocument/2006/relationships/image" Target="../media/image1.png"/><Relationship Id="rId10" Type="http://schemas.openxmlformats.org/officeDocument/2006/relationships/slide" Target="slide8.xml"/><Relationship Id="rId4" Type="http://schemas.openxmlformats.org/officeDocument/2006/relationships/slide" Target="slide2.xml"/><Relationship Id="rId9" Type="http://schemas.openxmlformats.org/officeDocument/2006/relationships/image" Target="../media/image9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slide" Target="slide18.xml"/><Relationship Id="rId7" Type="http://schemas.openxmlformats.org/officeDocument/2006/relationships/slide" Target="slide36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Relationship Id="rId6" Type="http://schemas.openxmlformats.org/officeDocument/2006/relationships/slide" Target="slide29.xml"/><Relationship Id="rId5" Type="http://schemas.openxmlformats.org/officeDocument/2006/relationships/image" Target="../media/image1.png"/><Relationship Id="rId10" Type="http://schemas.openxmlformats.org/officeDocument/2006/relationships/slide" Target="slide8.xml"/><Relationship Id="rId4" Type="http://schemas.openxmlformats.org/officeDocument/2006/relationships/slide" Target="slide2.xml"/><Relationship Id="rId9" Type="http://schemas.openxmlformats.org/officeDocument/2006/relationships/image" Target="../media/image9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slide" Target="slide18.xml"/><Relationship Id="rId7" Type="http://schemas.openxmlformats.org/officeDocument/2006/relationships/slide" Target="slide36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Relationship Id="rId6" Type="http://schemas.openxmlformats.org/officeDocument/2006/relationships/slide" Target="slide29.xml"/><Relationship Id="rId5" Type="http://schemas.openxmlformats.org/officeDocument/2006/relationships/image" Target="../media/image1.png"/><Relationship Id="rId10" Type="http://schemas.openxmlformats.org/officeDocument/2006/relationships/slide" Target="slide8.xml"/><Relationship Id="rId4" Type="http://schemas.openxmlformats.org/officeDocument/2006/relationships/slide" Target="slide2.xml"/><Relationship Id="rId9" Type="http://schemas.openxmlformats.org/officeDocument/2006/relationships/image" Target="../media/image9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slide" Target="slide2.xml"/><Relationship Id="rId7" Type="http://schemas.openxmlformats.org/officeDocument/2006/relationships/slide" Target="slide36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Relationship Id="rId6" Type="http://schemas.openxmlformats.org/officeDocument/2006/relationships/slide" Target="slide29.xml"/><Relationship Id="rId5" Type="http://schemas.openxmlformats.org/officeDocument/2006/relationships/slide" Target="slide18.xml"/><Relationship Id="rId10" Type="http://schemas.openxmlformats.org/officeDocument/2006/relationships/slide" Target="slide8.xml"/><Relationship Id="rId4" Type="http://schemas.openxmlformats.org/officeDocument/2006/relationships/image" Target="../media/image1.png"/><Relationship Id="rId9" Type="http://schemas.openxmlformats.org/officeDocument/2006/relationships/image" Target="../media/image9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slide" Target="slide2.xml"/><Relationship Id="rId7" Type="http://schemas.openxmlformats.org/officeDocument/2006/relationships/slide" Target="slide18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openxmlformats.org/officeDocument/2006/relationships/slide" Target="slide36.xml"/><Relationship Id="rId4" Type="http://schemas.openxmlformats.org/officeDocument/2006/relationships/image" Target="../media/image1.png"/><Relationship Id="rId9" Type="http://schemas.openxmlformats.org/officeDocument/2006/relationships/slide" Target="slide8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" Target="slide8.xml"/><Relationship Id="rId7" Type="http://schemas.openxmlformats.org/officeDocument/2006/relationships/slide" Target="slide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slide" Target="slide36.xml"/><Relationship Id="rId5" Type="http://schemas.openxmlformats.org/officeDocument/2006/relationships/slide" Target="slide29.xml"/><Relationship Id="rId4" Type="http://schemas.openxmlformats.org/officeDocument/2006/relationships/slide" Target="slide18.xml"/><Relationship Id="rId9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slide" Target="slide2.xml"/><Relationship Id="rId7" Type="http://schemas.openxmlformats.org/officeDocument/2006/relationships/slide" Target="slide18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openxmlformats.org/officeDocument/2006/relationships/slide" Target="slide36.xml"/><Relationship Id="rId4" Type="http://schemas.openxmlformats.org/officeDocument/2006/relationships/image" Target="../media/image1.png"/><Relationship Id="rId9" Type="http://schemas.openxmlformats.org/officeDocument/2006/relationships/slide" Target="slide8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slide" Target="slide2.xml"/><Relationship Id="rId7" Type="http://schemas.openxmlformats.org/officeDocument/2006/relationships/slide" Target="slide18.xm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openxmlformats.org/officeDocument/2006/relationships/slide" Target="slide36.xml"/><Relationship Id="rId4" Type="http://schemas.openxmlformats.org/officeDocument/2006/relationships/image" Target="../media/image1.png"/><Relationship Id="rId9" Type="http://schemas.openxmlformats.org/officeDocument/2006/relationships/slide" Target="slide8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slide" Target="slide2.xml"/><Relationship Id="rId7" Type="http://schemas.openxmlformats.org/officeDocument/2006/relationships/slide" Target="slide18.xm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openxmlformats.org/officeDocument/2006/relationships/slide" Target="slide36.xml"/><Relationship Id="rId4" Type="http://schemas.openxmlformats.org/officeDocument/2006/relationships/image" Target="../media/image1.png"/><Relationship Id="rId9" Type="http://schemas.openxmlformats.org/officeDocument/2006/relationships/slide" Target="slide8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slide" Target="slide2.xml"/><Relationship Id="rId7" Type="http://schemas.openxmlformats.org/officeDocument/2006/relationships/slide" Target="slide18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openxmlformats.org/officeDocument/2006/relationships/slide" Target="slide36.xml"/><Relationship Id="rId4" Type="http://schemas.openxmlformats.org/officeDocument/2006/relationships/image" Target="../media/image1.png"/><Relationship Id="rId9" Type="http://schemas.openxmlformats.org/officeDocument/2006/relationships/slide" Target="slide8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slide" Target="slide2.xml"/><Relationship Id="rId7" Type="http://schemas.openxmlformats.org/officeDocument/2006/relationships/slide" Target="slide18.xm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openxmlformats.org/officeDocument/2006/relationships/slide" Target="slide36.xml"/><Relationship Id="rId4" Type="http://schemas.openxmlformats.org/officeDocument/2006/relationships/image" Target="../media/image1.png"/><Relationship Id="rId9" Type="http://schemas.openxmlformats.org/officeDocument/2006/relationships/slide" Target="slide8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slide" Target="slide2.xml"/><Relationship Id="rId7" Type="http://schemas.openxmlformats.org/officeDocument/2006/relationships/slide" Target="slide18.xm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openxmlformats.org/officeDocument/2006/relationships/slide" Target="slide36.xml"/><Relationship Id="rId4" Type="http://schemas.openxmlformats.org/officeDocument/2006/relationships/image" Target="../media/image1.png"/><Relationship Id="rId9" Type="http://schemas.openxmlformats.org/officeDocument/2006/relationships/slide" Target="slide8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slide" Target="slide29.xml"/><Relationship Id="rId3" Type="http://schemas.openxmlformats.org/officeDocument/2006/relationships/slide" Target="slide36.xml"/><Relationship Id="rId7" Type="http://schemas.openxmlformats.org/officeDocument/2006/relationships/slide" Target="slide8.xm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9.png"/><Relationship Id="rId5" Type="http://schemas.openxmlformats.org/officeDocument/2006/relationships/slide" Target="slide18.xml"/><Relationship Id="rId4" Type="http://schemas.openxmlformats.org/officeDocument/2006/relationships/image" Target="../media/image1.png"/><Relationship Id="rId9" Type="http://schemas.openxmlformats.org/officeDocument/2006/relationships/image" Target="../media/image11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slide" Target="slide29.xml"/><Relationship Id="rId3" Type="http://schemas.openxmlformats.org/officeDocument/2006/relationships/slide" Target="slide36.xml"/><Relationship Id="rId7" Type="http://schemas.openxmlformats.org/officeDocument/2006/relationships/slide" Target="slide8.xm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9.png"/><Relationship Id="rId5" Type="http://schemas.openxmlformats.org/officeDocument/2006/relationships/slide" Target="slide18.xml"/><Relationship Id="rId4" Type="http://schemas.openxmlformats.org/officeDocument/2006/relationships/image" Target="../media/image1.png"/><Relationship Id="rId9" Type="http://schemas.openxmlformats.org/officeDocument/2006/relationships/image" Target="../media/image1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://www.boydcohen.com/smartcities.html" TargetMode="External"/><Relationship Id="rId4" Type="http://schemas.openxmlformats.org/officeDocument/2006/relationships/image" Target="../media/image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" Target="slide8.xml"/><Relationship Id="rId7" Type="http://schemas.openxmlformats.org/officeDocument/2006/relationships/slide" Target="slide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slide" Target="slide36.xml"/><Relationship Id="rId5" Type="http://schemas.openxmlformats.org/officeDocument/2006/relationships/slide" Target="slide29.xml"/><Relationship Id="rId4" Type="http://schemas.openxmlformats.org/officeDocument/2006/relationships/slide" Target="slide18.xml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" Target="slide36.xml"/><Relationship Id="rId3" Type="http://schemas.openxmlformats.org/officeDocument/2006/relationships/slide" Target="slide2.xml"/><Relationship Id="rId7" Type="http://schemas.openxmlformats.org/officeDocument/2006/relationships/slide" Target="slide29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slide" Target="slide18.xml"/><Relationship Id="rId5" Type="http://schemas.openxmlformats.org/officeDocument/2006/relationships/slide" Target="slide8.xml"/><Relationship Id="rId10" Type="http://schemas.openxmlformats.org/officeDocument/2006/relationships/image" Target="../media/image9.png"/><Relationship Id="rId4" Type="http://schemas.openxmlformats.org/officeDocument/2006/relationships/image" Target="../media/image1.png"/><Relationship Id="rId9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" Target="slide8.xml"/><Relationship Id="rId7" Type="http://schemas.openxmlformats.org/officeDocument/2006/relationships/slide" Target="slide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slide" Target="slide36.xml"/><Relationship Id="rId5" Type="http://schemas.openxmlformats.org/officeDocument/2006/relationships/slide" Target="slide29.xml"/><Relationship Id="rId4" Type="http://schemas.openxmlformats.org/officeDocument/2006/relationships/slide" Target="slide18.xml"/><Relationship Id="rId9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" Target="slide8.xml"/><Relationship Id="rId7" Type="http://schemas.openxmlformats.org/officeDocument/2006/relationships/slide" Target="slide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slide" Target="slide36.xml"/><Relationship Id="rId5" Type="http://schemas.openxmlformats.org/officeDocument/2006/relationships/slide" Target="slide29.xml"/><Relationship Id="rId10" Type="http://schemas.openxmlformats.org/officeDocument/2006/relationships/image" Target="../media/image12.png"/><Relationship Id="rId4" Type="http://schemas.openxmlformats.org/officeDocument/2006/relationships/slide" Target="slide18.xml"/><Relationship Id="rId9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slide" Target="slide2.xml"/><Relationship Id="rId7" Type="http://schemas.openxmlformats.org/officeDocument/2006/relationships/slide" Target="slide36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6" Type="http://schemas.openxmlformats.org/officeDocument/2006/relationships/slide" Target="slide29.xml"/><Relationship Id="rId5" Type="http://schemas.openxmlformats.org/officeDocument/2006/relationships/slide" Target="slide18.xml"/><Relationship Id="rId4" Type="http://schemas.openxmlformats.org/officeDocument/2006/relationships/image" Target="../media/image1.png"/><Relationship Id="rId9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slide" Target="slide2.xml"/><Relationship Id="rId7" Type="http://schemas.openxmlformats.org/officeDocument/2006/relationships/slide" Target="slide36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6" Type="http://schemas.openxmlformats.org/officeDocument/2006/relationships/slide" Target="slide29.xml"/><Relationship Id="rId5" Type="http://schemas.openxmlformats.org/officeDocument/2006/relationships/slide" Target="slide18.xml"/><Relationship Id="rId4" Type="http://schemas.openxmlformats.org/officeDocument/2006/relationships/image" Target="../media/image1.png"/><Relationship Id="rId9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" name="Google Shape;343;p31"/>
          <p:cNvGrpSpPr/>
          <p:nvPr/>
        </p:nvGrpSpPr>
        <p:grpSpPr>
          <a:xfrm>
            <a:off x="101721" y="4505825"/>
            <a:ext cx="8940558" cy="84600"/>
            <a:chOff x="155346" y="4358775"/>
            <a:chExt cx="8934304" cy="84600"/>
          </a:xfrm>
        </p:grpSpPr>
        <p:cxnSp>
          <p:nvCxnSpPr>
            <p:cNvPr id="344" name="Google Shape;344;p31"/>
            <p:cNvCxnSpPr/>
            <p:nvPr/>
          </p:nvCxnSpPr>
          <p:spPr>
            <a:xfrm rot="10800000">
              <a:off x="155350" y="4358775"/>
              <a:ext cx="89343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200025" dist="57150" dir="15840000" algn="bl" rotWithShape="0">
                <a:srgbClr val="7966E4"/>
              </a:outerShdw>
            </a:effectLst>
          </p:spPr>
        </p:cxnSp>
        <p:sp>
          <p:nvSpPr>
            <p:cNvPr id="345" name="Google Shape;345;p31"/>
            <p:cNvSpPr/>
            <p:nvPr/>
          </p:nvSpPr>
          <p:spPr>
            <a:xfrm>
              <a:off x="155346" y="4358775"/>
              <a:ext cx="8934300" cy="84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6" name="Google Shape;346;p31"/>
          <p:cNvSpPr txBox="1"/>
          <p:nvPr/>
        </p:nvSpPr>
        <p:spPr>
          <a:xfrm>
            <a:off x="2200083" y="4498986"/>
            <a:ext cx="796800" cy="520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47" name="Google Shape;347;p31">
            <a:hlinkClick r:id="rId3" action="ppaction://hlinksldjump"/>
          </p:cNvPr>
          <p:cNvSpPr txBox="1"/>
          <p:nvPr/>
        </p:nvSpPr>
        <p:spPr>
          <a:xfrm>
            <a:off x="2199123" y="4498986"/>
            <a:ext cx="795600" cy="520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Tue</a:t>
            </a:r>
            <a:endParaRPr sz="1800" b="1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48" name="Google Shape;348;p31">
            <a:hlinkClick r:id="rId4" action="ppaction://hlinksldjump"/>
          </p:cNvPr>
          <p:cNvSpPr txBox="1"/>
          <p:nvPr/>
        </p:nvSpPr>
        <p:spPr>
          <a:xfrm>
            <a:off x="2987574" y="4498986"/>
            <a:ext cx="795600" cy="520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Wed</a:t>
            </a:r>
            <a:endParaRPr sz="1800" b="1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49" name="Google Shape;349;p31">
            <a:hlinkClick r:id="rId5" action="ppaction://hlinksldjump"/>
          </p:cNvPr>
          <p:cNvSpPr txBox="1"/>
          <p:nvPr/>
        </p:nvSpPr>
        <p:spPr>
          <a:xfrm>
            <a:off x="3777211" y="4498986"/>
            <a:ext cx="795600" cy="520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Thu</a:t>
            </a:r>
            <a:endParaRPr sz="1800" b="1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50" name="Google Shape;350;p31">
            <a:hlinkClick r:id="rId6" action="ppaction://hlinksldjump"/>
          </p:cNvPr>
          <p:cNvSpPr txBox="1"/>
          <p:nvPr/>
        </p:nvSpPr>
        <p:spPr>
          <a:xfrm>
            <a:off x="4564467" y="4498986"/>
            <a:ext cx="795600" cy="520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Fri</a:t>
            </a:r>
            <a:endParaRPr sz="1800" b="1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51" name="Google Shape;351;p31">
            <a:hlinkClick r:id="rId7" action="ppaction://hlinksldjump"/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13224" y="585350"/>
            <a:ext cx="360887" cy="260251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31">
            <a:hlinkClick r:id="" action="ppaction://hlinkshowjump?jump=nextslide"/>
          </p:cNvPr>
          <p:cNvSpPr/>
          <p:nvPr/>
        </p:nvSpPr>
        <p:spPr>
          <a:xfrm>
            <a:off x="7977175" y="627091"/>
            <a:ext cx="432265" cy="208566"/>
          </a:xfrm>
          <a:custGeom>
            <a:avLst/>
            <a:gdLst/>
            <a:ahLst/>
            <a:cxnLst/>
            <a:rect l="l" t="t" r="r" b="b"/>
            <a:pathLst>
              <a:path w="209583" h="101123" extrusionOk="0">
                <a:moveTo>
                  <a:pt x="158014" y="1"/>
                </a:moveTo>
                <a:cubicBezTo>
                  <a:pt x="155920" y="1"/>
                  <a:pt x="153827" y="808"/>
                  <a:pt x="152237" y="2415"/>
                </a:cubicBezTo>
                <a:cubicBezTo>
                  <a:pt x="149040" y="5611"/>
                  <a:pt x="149073" y="10765"/>
                  <a:pt x="152237" y="13929"/>
                </a:cubicBezTo>
                <a:lnTo>
                  <a:pt x="180845" y="42407"/>
                </a:lnTo>
                <a:lnTo>
                  <a:pt x="8155" y="42407"/>
                </a:lnTo>
                <a:cubicBezTo>
                  <a:pt x="3653" y="42407"/>
                  <a:pt x="0" y="46060"/>
                  <a:pt x="0" y="50562"/>
                </a:cubicBezTo>
                <a:cubicBezTo>
                  <a:pt x="0" y="55063"/>
                  <a:pt x="3653" y="58717"/>
                  <a:pt x="8155" y="58717"/>
                </a:cubicBezTo>
                <a:lnTo>
                  <a:pt x="180845" y="58717"/>
                </a:lnTo>
                <a:lnTo>
                  <a:pt x="152237" y="87194"/>
                </a:lnTo>
                <a:cubicBezTo>
                  <a:pt x="149073" y="90358"/>
                  <a:pt x="149040" y="95512"/>
                  <a:pt x="152237" y="98708"/>
                </a:cubicBezTo>
                <a:cubicBezTo>
                  <a:pt x="153827" y="100315"/>
                  <a:pt x="155920" y="101122"/>
                  <a:pt x="158014" y="101122"/>
                </a:cubicBezTo>
                <a:cubicBezTo>
                  <a:pt x="160087" y="101122"/>
                  <a:pt x="162162" y="100331"/>
                  <a:pt x="163752" y="98741"/>
                </a:cubicBezTo>
                <a:lnTo>
                  <a:pt x="206353" y="56335"/>
                </a:lnTo>
                <a:lnTo>
                  <a:pt x="206386" y="56335"/>
                </a:lnTo>
                <a:cubicBezTo>
                  <a:pt x="209583" y="53139"/>
                  <a:pt x="209550" y="47952"/>
                  <a:pt x="206386" y="44788"/>
                </a:cubicBezTo>
                <a:lnTo>
                  <a:pt x="206353" y="44788"/>
                </a:lnTo>
                <a:lnTo>
                  <a:pt x="163752" y="2382"/>
                </a:lnTo>
                <a:cubicBezTo>
                  <a:pt x="162162" y="792"/>
                  <a:pt x="160087" y="1"/>
                  <a:pt x="15801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p31">
            <a:hlinkClick r:id="rId7" action="ppaction://hlinksldjump"/>
          </p:cNvPr>
          <p:cNvSpPr txBox="1"/>
          <p:nvPr/>
        </p:nvSpPr>
        <p:spPr>
          <a:xfrm>
            <a:off x="621017" y="4498986"/>
            <a:ext cx="795600" cy="520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54" name="Google Shape;354;p31">
            <a:hlinkClick r:id="rId7" action="ppaction://hlinksldjump"/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881657" y="4626989"/>
            <a:ext cx="274320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31">
            <a:hlinkClick r:id="rId10" action="ppaction://hlinksldjump"/>
          </p:cNvPr>
          <p:cNvSpPr txBox="1"/>
          <p:nvPr/>
        </p:nvSpPr>
        <p:spPr>
          <a:xfrm>
            <a:off x="1409473" y="4498986"/>
            <a:ext cx="796800" cy="520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Mon</a:t>
            </a:r>
            <a:endParaRPr sz="1800" b="1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56" name="Google Shape;356;p31">
            <a:hlinkClick r:id="rId11" action="ppaction://hlinksldjump"/>
          </p:cNvPr>
          <p:cNvSpPr txBox="1"/>
          <p:nvPr/>
        </p:nvSpPr>
        <p:spPr>
          <a:xfrm>
            <a:off x="5355326" y="4498986"/>
            <a:ext cx="795600" cy="520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57" name="Google Shape;357;p31">
            <a:hlinkClick r:id="rId11" action="ppaction://hlinksldjump"/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572688" y="4588783"/>
            <a:ext cx="360876" cy="341206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p31"/>
          <p:cNvSpPr txBox="1">
            <a:spLocks noGrp="1"/>
          </p:cNvSpPr>
          <p:nvPr>
            <p:ph type="ctrTitle"/>
          </p:nvPr>
        </p:nvSpPr>
        <p:spPr>
          <a:xfrm>
            <a:off x="506030" y="1132031"/>
            <a:ext cx="8016953" cy="174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2400" dirty="0"/>
              <a:t>KAJIAN PENGEMBANGAN SMART INFRASTRUCTURE PADA ASPEK SARANA PERKOTAAN DI KOTA BANDAR LAMPUNG </a:t>
            </a:r>
            <a:endParaRPr sz="2400" dirty="0"/>
          </a:p>
        </p:txBody>
      </p:sp>
      <p:sp>
        <p:nvSpPr>
          <p:cNvPr id="359" name="Google Shape;359;p31"/>
          <p:cNvSpPr txBox="1">
            <a:spLocks noGrp="1"/>
          </p:cNvSpPr>
          <p:nvPr>
            <p:ph type="subTitle" idx="1"/>
          </p:nvPr>
        </p:nvSpPr>
        <p:spPr>
          <a:xfrm>
            <a:off x="713224" y="2625344"/>
            <a:ext cx="7717551" cy="45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Arief Rahmat Royan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22117154</a:t>
            </a:r>
            <a:endParaRPr dirty="0"/>
          </a:p>
        </p:txBody>
      </p:sp>
      <p:sp>
        <p:nvSpPr>
          <p:cNvPr id="470" name="Google Shape;470;p31">
            <a:hlinkClick r:id="rId13" action="ppaction://hlinksldjump"/>
          </p:cNvPr>
          <p:cNvSpPr txBox="1"/>
          <p:nvPr/>
        </p:nvSpPr>
        <p:spPr>
          <a:xfrm>
            <a:off x="6936773" y="4498986"/>
            <a:ext cx="795600" cy="520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71" name="Google Shape;471;p31">
            <a:hlinkClick r:id="rId13" action="ppaction://hlinksldjump"/>
          </p:cNvPr>
          <p:cNvPicPr preferRelativeResize="0"/>
          <p:nvPr/>
        </p:nvPicPr>
        <p:blipFill rotWithShape="1">
          <a:blip r:embed="rId14">
            <a:alphaModFix/>
          </a:blip>
          <a:srcRect t="2723" b="2723"/>
          <a:stretch/>
        </p:blipFill>
        <p:spPr>
          <a:xfrm>
            <a:off x="7225973" y="4656705"/>
            <a:ext cx="217200" cy="205362"/>
          </a:xfrm>
          <a:prstGeom prst="rect">
            <a:avLst/>
          </a:prstGeom>
          <a:noFill/>
          <a:ln>
            <a:noFill/>
          </a:ln>
        </p:spPr>
      </p:pic>
      <p:sp>
        <p:nvSpPr>
          <p:cNvPr id="472" name="Google Shape;472;p31">
            <a:hlinkClick r:id="rId15" action="ppaction://hlinksldjump"/>
          </p:cNvPr>
          <p:cNvSpPr txBox="1"/>
          <p:nvPr/>
        </p:nvSpPr>
        <p:spPr>
          <a:xfrm>
            <a:off x="7727383" y="4498986"/>
            <a:ext cx="795600" cy="520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73" name="Google Shape;473;p31">
            <a:hlinkClick r:id="rId15" action="ppaction://hlinksldjump"/>
          </p:cNvPr>
          <p:cNvPicPr preferRelativeResize="0"/>
          <p:nvPr/>
        </p:nvPicPr>
        <p:blipFill rotWithShape="1">
          <a:blip r:embed="rId16">
            <a:alphaModFix/>
          </a:blip>
          <a:srcRect t="2723" b="2723"/>
          <a:stretch/>
        </p:blipFill>
        <p:spPr>
          <a:xfrm>
            <a:off x="8016583" y="4656705"/>
            <a:ext cx="217200" cy="205362"/>
          </a:xfrm>
          <a:prstGeom prst="rect">
            <a:avLst/>
          </a:prstGeom>
          <a:noFill/>
          <a:ln>
            <a:noFill/>
          </a:ln>
        </p:spPr>
      </p:pic>
      <p:sp>
        <p:nvSpPr>
          <p:cNvPr id="474" name="Google Shape;474;p31">
            <a:hlinkClick r:id="rId17" action="ppaction://hlinksldjump"/>
          </p:cNvPr>
          <p:cNvSpPr txBox="1"/>
          <p:nvPr/>
        </p:nvSpPr>
        <p:spPr>
          <a:xfrm>
            <a:off x="6146163" y="4498986"/>
            <a:ext cx="795600" cy="520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75" name="Google Shape;475;p31">
            <a:hlinkClick r:id="rId17" action="ppaction://hlinksldjump"/>
          </p:cNvPr>
          <p:cNvPicPr preferRelativeResize="0"/>
          <p:nvPr/>
        </p:nvPicPr>
        <p:blipFill rotWithShape="1">
          <a:blip r:embed="rId18">
            <a:alphaModFix/>
          </a:blip>
          <a:srcRect t="2723" b="2723"/>
          <a:stretch/>
        </p:blipFill>
        <p:spPr>
          <a:xfrm>
            <a:off x="6435363" y="4656705"/>
            <a:ext cx="217200" cy="205362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Subtitle 2">
            <a:extLst>
              <a:ext uri="{FF2B5EF4-FFF2-40B4-BE49-F238E27FC236}">
                <a16:creationId xmlns:a16="http://schemas.microsoft.com/office/drawing/2014/main" id="{B7086948-8031-4C32-BC21-A0A70BBCC519}"/>
              </a:ext>
            </a:extLst>
          </p:cNvPr>
          <p:cNvSpPr>
            <a:spLocks noGrp="1"/>
          </p:cNvSpPr>
          <p:nvPr/>
        </p:nvSpPr>
        <p:spPr>
          <a:xfrm>
            <a:off x="893667" y="3266680"/>
            <a:ext cx="2736304" cy="5760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d-ID" sz="14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Dosen Pembimbing 1:</a:t>
            </a:r>
          </a:p>
          <a:p>
            <a:r>
              <a:rPr lang="id-ID" sz="1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Muhammad Zainal Ibad, S.T., M.T</a:t>
            </a:r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C09450D4-3CB0-473D-A03C-6315C82681A6}"/>
              </a:ext>
            </a:extLst>
          </p:cNvPr>
          <p:cNvSpPr/>
          <p:nvPr/>
        </p:nvSpPr>
        <p:spPr>
          <a:xfrm>
            <a:off x="5240215" y="3288844"/>
            <a:ext cx="3279896" cy="52322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d-ID" sz="14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Dosen Pembombing 2 :</a:t>
            </a:r>
          </a:p>
          <a:p>
            <a:pPr algn="ctr"/>
            <a:r>
              <a:rPr lang="id-ID" sz="1400" dirty="0">
                <a:latin typeface="Times New Roman" pitchFamily="18" charset="0"/>
                <a:cs typeface="Times New Roman" pitchFamily="18" charset="0"/>
              </a:rPr>
              <a:t>Balqis Febriyantina Gunari, S.T.,</a:t>
            </a:r>
            <a:r>
              <a:rPr lang="en-US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id-ID" sz="1400" dirty="0">
                <a:latin typeface="Times New Roman" pitchFamily="18" charset="0"/>
                <a:cs typeface="Times New Roman" pitchFamily="18" charset="0"/>
              </a:rPr>
              <a:t>M.P.W.K.</a:t>
            </a:r>
            <a:endParaRPr lang="id-ID" sz="14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EC26985-A525-462E-B0FB-BF6DF0D4672B}"/>
              </a:ext>
            </a:extLst>
          </p:cNvPr>
          <p:cNvSpPr/>
          <p:nvPr/>
        </p:nvSpPr>
        <p:spPr>
          <a:xfrm>
            <a:off x="713224" y="3794619"/>
            <a:ext cx="7626444" cy="122433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PROGRAM STUDI PERENCANAAN WILAYAH DAN KOTA</a:t>
            </a:r>
          </a:p>
          <a:p>
            <a:pPr algn="ctr"/>
            <a:r>
              <a:rPr lang="id-ID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JURUSAN TEKNOLOGI INFRASTRUKTUR DAN KEWILAYAHAN </a:t>
            </a:r>
          </a:p>
          <a:p>
            <a:pPr algn="ctr"/>
            <a:r>
              <a:rPr lang="id-ID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INSTITUT TEKNOLOGI SUMATERA</a:t>
            </a:r>
          </a:p>
          <a:p>
            <a:pPr algn="ctr"/>
            <a:r>
              <a:rPr lang="id-ID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2020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9907F6-4D6A-49F1-A3FB-ACF68A93DEBE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123027" y="265061"/>
            <a:ext cx="598542" cy="72405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78EE954-DA6E-4C17-8F6D-373031504DA0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 rot="21219554">
            <a:off x="7508779" y="3558498"/>
            <a:ext cx="1352628" cy="162509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42CE93F-3998-491B-AD15-593251B41A4D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96992" y="3812064"/>
            <a:ext cx="1120822" cy="151378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Google Shape;1043;p39"/>
          <p:cNvSpPr txBox="1">
            <a:spLocks noGrp="1"/>
          </p:cNvSpPr>
          <p:nvPr>
            <p:ph type="title" idx="8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Smart Infrastructure </a:t>
            </a:r>
            <a:r>
              <a:rPr lang="en-US" dirty="0" err="1"/>
              <a:t>Sarana</a:t>
            </a:r>
            <a:endParaRPr dirty="0"/>
          </a:p>
        </p:txBody>
      </p:sp>
      <p:pic>
        <p:nvPicPr>
          <p:cNvPr id="1104" name="Google Shape;1104;p39">
            <a:hlinkClick r:id="rId3" action="ppaction://hlinksldjump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3224" y="585350"/>
            <a:ext cx="360887" cy="260251"/>
          </a:xfrm>
          <a:prstGeom prst="rect">
            <a:avLst/>
          </a:prstGeom>
          <a:noFill/>
          <a:ln>
            <a:noFill/>
          </a:ln>
        </p:spPr>
      </p:pic>
      <p:sp>
        <p:nvSpPr>
          <p:cNvPr id="1105" name="Google Shape;1105;p39">
            <a:hlinkClick r:id="" action="ppaction://hlinkshowjump?jump=nextslide"/>
          </p:cNvPr>
          <p:cNvSpPr/>
          <p:nvPr/>
        </p:nvSpPr>
        <p:spPr>
          <a:xfrm>
            <a:off x="7977175" y="627091"/>
            <a:ext cx="432265" cy="208566"/>
          </a:xfrm>
          <a:custGeom>
            <a:avLst/>
            <a:gdLst/>
            <a:ahLst/>
            <a:cxnLst/>
            <a:rect l="l" t="t" r="r" b="b"/>
            <a:pathLst>
              <a:path w="209583" h="101123" extrusionOk="0">
                <a:moveTo>
                  <a:pt x="158014" y="1"/>
                </a:moveTo>
                <a:cubicBezTo>
                  <a:pt x="155920" y="1"/>
                  <a:pt x="153827" y="808"/>
                  <a:pt x="152237" y="2415"/>
                </a:cubicBezTo>
                <a:cubicBezTo>
                  <a:pt x="149040" y="5611"/>
                  <a:pt x="149073" y="10765"/>
                  <a:pt x="152237" y="13929"/>
                </a:cubicBezTo>
                <a:lnTo>
                  <a:pt x="180845" y="42407"/>
                </a:lnTo>
                <a:lnTo>
                  <a:pt x="8155" y="42407"/>
                </a:lnTo>
                <a:cubicBezTo>
                  <a:pt x="3653" y="42407"/>
                  <a:pt x="0" y="46060"/>
                  <a:pt x="0" y="50562"/>
                </a:cubicBezTo>
                <a:cubicBezTo>
                  <a:pt x="0" y="55063"/>
                  <a:pt x="3653" y="58717"/>
                  <a:pt x="8155" y="58717"/>
                </a:cubicBezTo>
                <a:lnTo>
                  <a:pt x="180845" y="58717"/>
                </a:lnTo>
                <a:lnTo>
                  <a:pt x="152237" y="87194"/>
                </a:lnTo>
                <a:cubicBezTo>
                  <a:pt x="149073" y="90358"/>
                  <a:pt x="149040" y="95512"/>
                  <a:pt x="152237" y="98708"/>
                </a:cubicBezTo>
                <a:cubicBezTo>
                  <a:pt x="153827" y="100315"/>
                  <a:pt x="155920" y="101122"/>
                  <a:pt x="158014" y="101122"/>
                </a:cubicBezTo>
                <a:cubicBezTo>
                  <a:pt x="160087" y="101122"/>
                  <a:pt x="162162" y="100331"/>
                  <a:pt x="163752" y="98741"/>
                </a:cubicBezTo>
                <a:lnTo>
                  <a:pt x="206353" y="56335"/>
                </a:lnTo>
                <a:lnTo>
                  <a:pt x="206386" y="56335"/>
                </a:lnTo>
                <a:cubicBezTo>
                  <a:pt x="209583" y="53139"/>
                  <a:pt x="209550" y="47952"/>
                  <a:pt x="206386" y="44788"/>
                </a:cubicBezTo>
                <a:lnTo>
                  <a:pt x="206353" y="44788"/>
                </a:lnTo>
                <a:lnTo>
                  <a:pt x="163752" y="2382"/>
                </a:lnTo>
                <a:cubicBezTo>
                  <a:pt x="162162" y="792"/>
                  <a:pt x="160087" y="1"/>
                  <a:pt x="15801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6" name="Google Shape;1106;p39">
            <a:hlinkClick r:id="" action="ppaction://hlinkshowjump?jump=previousslide"/>
          </p:cNvPr>
          <p:cNvSpPr/>
          <p:nvPr/>
        </p:nvSpPr>
        <p:spPr>
          <a:xfrm flipH="1">
            <a:off x="7358100" y="627091"/>
            <a:ext cx="432265" cy="208566"/>
          </a:xfrm>
          <a:custGeom>
            <a:avLst/>
            <a:gdLst/>
            <a:ahLst/>
            <a:cxnLst/>
            <a:rect l="l" t="t" r="r" b="b"/>
            <a:pathLst>
              <a:path w="209583" h="101123" extrusionOk="0">
                <a:moveTo>
                  <a:pt x="158014" y="1"/>
                </a:moveTo>
                <a:cubicBezTo>
                  <a:pt x="155920" y="1"/>
                  <a:pt x="153827" y="808"/>
                  <a:pt x="152237" y="2415"/>
                </a:cubicBezTo>
                <a:cubicBezTo>
                  <a:pt x="149040" y="5611"/>
                  <a:pt x="149073" y="10765"/>
                  <a:pt x="152237" y="13929"/>
                </a:cubicBezTo>
                <a:lnTo>
                  <a:pt x="180845" y="42407"/>
                </a:lnTo>
                <a:lnTo>
                  <a:pt x="8155" y="42407"/>
                </a:lnTo>
                <a:cubicBezTo>
                  <a:pt x="3653" y="42407"/>
                  <a:pt x="0" y="46060"/>
                  <a:pt x="0" y="50562"/>
                </a:cubicBezTo>
                <a:cubicBezTo>
                  <a:pt x="0" y="55063"/>
                  <a:pt x="3653" y="58717"/>
                  <a:pt x="8155" y="58717"/>
                </a:cubicBezTo>
                <a:lnTo>
                  <a:pt x="180845" y="58717"/>
                </a:lnTo>
                <a:lnTo>
                  <a:pt x="152237" y="87194"/>
                </a:lnTo>
                <a:cubicBezTo>
                  <a:pt x="149073" y="90358"/>
                  <a:pt x="149040" y="95512"/>
                  <a:pt x="152237" y="98708"/>
                </a:cubicBezTo>
                <a:cubicBezTo>
                  <a:pt x="153827" y="100315"/>
                  <a:pt x="155920" y="101122"/>
                  <a:pt x="158014" y="101122"/>
                </a:cubicBezTo>
                <a:cubicBezTo>
                  <a:pt x="160087" y="101122"/>
                  <a:pt x="162162" y="100331"/>
                  <a:pt x="163752" y="98741"/>
                </a:cubicBezTo>
                <a:lnTo>
                  <a:pt x="206353" y="56335"/>
                </a:lnTo>
                <a:lnTo>
                  <a:pt x="206386" y="56335"/>
                </a:lnTo>
                <a:cubicBezTo>
                  <a:pt x="209583" y="53139"/>
                  <a:pt x="209550" y="47952"/>
                  <a:pt x="206386" y="44788"/>
                </a:cubicBezTo>
                <a:lnTo>
                  <a:pt x="206353" y="44788"/>
                </a:lnTo>
                <a:lnTo>
                  <a:pt x="163752" y="2382"/>
                </a:lnTo>
                <a:cubicBezTo>
                  <a:pt x="162162" y="792"/>
                  <a:pt x="160087" y="1"/>
                  <a:pt x="15801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990;p38">
            <a:extLst>
              <a:ext uri="{FF2B5EF4-FFF2-40B4-BE49-F238E27FC236}">
                <a16:creationId xmlns:a16="http://schemas.microsoft.com/office/drawing/2014/main" id="{80F4DDE5-2A3E-426F-9C55-21074AB31B1C}"/>
              </a:ext>
            </a:extLst>
          </p:cNvPr>
          <p:cNvSpPr txBox="1"/>
          <p:nvPr/>
        </p:nvSpPr>
        <p:spPr>
          <a:xfrm>
            <a:off x="2200083" y="4498986"/>
            <a:ext cx="796800" cy="520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7" name="Google Shape;1031;p38">
            <a:extLst>
              <a:ext uri="{FF2B5EF4-FFF2-40B4-BE49-F238E27FC236}">
                <a16:creationId xmlns:a16="http://schemas.microsoft.com/office/drawing/2014/main" id="{F5EEECFC-ED7D-4934-B23F-E8AC6432E1F7}"/>
              </a:ext>
            </a:extLst>
          </p:cNvPr>
          <p:cNvSpPr txBox="1"/>
          <p:nvPr/>
        </p:nvSpPr>
        <p:spPr>
          <a:xfrm>
            <a:off x="2199123" y="4498986"/>
            <a:ext cx="1195956" cy="520800"/>
          </a:xfrm>
          <a:prstGeom prst="rect">
            <a:avLst/>
          </a:prstGeom>
          <a:gradFill>
            <a:gsLst>
              <a:gs pos="0">
                <a:srgbClr val="AA9EEE">
                  <a:alpha val="12549"/>
                </a:srgbClr>
              </a:gs>
              <a:gs pos="100000">
                <a:srgbClr val="FFFFFF"/>
              </a:gs>
            </a:gsLst>
            <a:lin ang="1619866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1800" b="1" dirty="0" err="1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Tinjauan</a:t>
            </a:r>
            <a:r>
              <a:rPr lang="en-US" sz="1800" b="1" dirty="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800" b="1" dirty="0" err="1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Teori</a:t>
            </a:r>
            <a:endParaRPr lang="en-US" sz="1800" b="1" dirty="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8" name="Google Shape;1032;p38">
            <a:extLst>
              <a:ext uri="{FF2B5EF4-FFF2-40B4-BE49-F238E27FC236}">
                <a16:creationId xmlns:a16="http://schemas.microsoft.com/office/drawing/2014/main" id="{DBA35553-93B1-42EC-B19C-5948C0442845}"/>
              </a:ext>
            </a:extLst>
          </p:cNvPr>
          <p:cNvSpPr/>
          <p:nvPr/>
        </p:nvSpPr>
        <p:spPr>
          <a:xfrm>
            <a:off x="2199965" y="4987051"/>
            <a:ext cx="1195956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69;p34">
            <a:hlinkClick r:id="rId5" action="ppaction://hlinksldjump"/>
            <a:extLst>
              <a:ext uri="{FF2B5EF4-FFF2-40B4-BE49-F238E27FC236}">
                <a16:creationId xmlns:a16="http://schemas.microsoft.com/office/drawing/2014/main" id="{1DC9483C-905F-4CCB-A79F-ADFADD269E8D}"/>
              </a:ext>
            </a:extLst>
          </p:cNvPr>
          <p:cNvSpPr txBox="1"/>
          <p:nvPr/>
        </p:nvSpPr>
        <p:spPr>
          <a:xfrm>
            <a:off x="3395922" y="4498986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Gambaran Umum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0" name="Google Shape;770;p34">
            <a:hlinkClick r:id="rId6" action="ppaction://hlinksldjump"/>
            <a:extLst>
              <a:ext uri="{FF2B5EF4-FFF2-40B4-BE49-F238E27FC236}">
                <a16:creationId xmlns:a16="http://schemas.microsoft.com/office/drawing/2014/main" id="{D2B711AD-4F33-483E-845F-CD949196DD80}"/>
              </a:ext>
            </a:extLst>
          </p:cNvPr>
          <p:cNvSpPr txBox="1"/>
          <p:nvPr/>
        </p:nvSpPr>
        <p:spPr>
          <a:xfrm>
            <a:off x="4555743" y="4498986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Metode Penelitian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1" name="Google Shape;771;p34">
            <a:hlinkClick r:id="rId7" action="ppaction://hlinksldjump"/>
            <a:extLst>
              <a:ext uri="{FF2B5EF4-FFF2-40B4-BE49-F238E27FC236}">
                <a16:creationId xmlns:a16="http://schemas.microsoft.com/office/drawing/2014/main" id="{92522FDC-8322-46C8-9E70-B666DB77F241}"/>
              </a:ext>
            </a:extLst>
          </p:cNvPr>
          <p:cNvSpPr txBox="1"/>
          <p:nvPr/>
        </p:nvSpPr>
        <p:spPr>
          <a:xfrm>
            <a:off x="5715564" y="4498986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Rencana</a:t>
            </a:r>
            <a:r>
              <a:rPr lang="en-US" b="1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Kegiatan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82" name="Picture 81">
            <a:extLst>
              <a:ext uri="{FF2B5EF4-FFF2-40B4-BE49-F238E27FC236}">
                <a16:creationId xmlns:a16="http://schemas.microsoft.com/office/drawing/2014/main" id="{40ADB8CC-8274-4139-ADB1-2766DFC0AD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60709" y="4317839"/>
            <a:ext cx="2081568" cy="701119"/>
          </a:xfrm>
          <a:prstGeom prst="rect">
            <a:avLst/>
          </a:prstGeom>
        </p:spPr>
      </p:pic>
      <p:sp>
        <p:nvSpPr>
          <p:cNvPr id="83" name="Google Shape;769;p34">
            <a:hlinkClick r:id="rId5" action="ppaction://hlinksldjump"/>
            <a:extLst>
              <a:ext uri="{FF2B5EF4-FFF2-40B4-BE49-F238E27FC236}">
                <a16:creationId xmlns:a16="http://schemas.microsoft.com/office/drawing/2014/main" id="{0E1E3701-1873-497F-8BD4-A466ED1D1AB3}"/>
              </a:ext>
            </a:extLst>
          </p:cNvPr>
          <p:cNvSpPr txBox="1"/>
          <p:nvPr/>
        </p:nvSpPr>
        <p:spPr>
          <a:xfrm>
            <a:off x="1040144" y="4498158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Pendahuluan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84" name="Picture 83">
            <a:extLst>
              <a:ext uri="{FF2B5EF4-FFF2-40B4-BE49-F238E27FC236}">
                <a16:creationId xmlns:a16="http://schemas.microsoft.com/office/drawing/2014/main" id="{E9946EDB-2E4A-40C8-8FA7-7CB239EB237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8477" y="4194469"/>
            <a:ext cx="746342" cy="100801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ECD3439-304D-498C-BCB5-0BA0DE8A04D7}"/>
              </a:ext>
            </a:extLst>
          </p:cNvPr>
          <p:cNvSpPr/>
          <p:nvPr/>
        </p:nvSpPr>
        <p:spPr>
          <a:xfrm>
            <a:off x="713224" y="922444"/>
            <a:ext cx="7568336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/>
            <a:r>
              <a:rPr lang="en-US" dirty="0" err="1"/>
              <a:t>Sarana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i="1" dirty="0"/>
              <a:t>smart infrastructure</a:t>
            </a:r>
            <a:r>
              <a:rPr lang="en-US" dirty="0"/>
              <a:t> </a:t>
            </a:r>
            <a:r>
              <a:rPr lang="en-US" dirty="0" err="1"/>
              <a:t>merujuk</a:t>
            </a:r>
            <a:r>
              <a:rPr lang="en-US" dirty="0"/>
              <a:t> pada </a:t>
            </a:r>
            <a:r>
              <a:rPr lang="en-US" dirty="0" err="1"/>
              <a:t>sarana</a:t>
            </a:r>
            <a:r>
              <a:rPr lang="en-US" dirty="0"/>
              <a:t> </a:t>
            </a:r>
            <a:r>
              <a:rPr lang="en-US" dirty="0" err="1"/>
              <a:t>perkotaan</a:t>
            </a:r>
            <a:r>
              <a:rPr lang="en-US" dirty="0"/>
              <a:t> yang </a:t>
            </a:r>
            <a:r>
              <a:rPr lang="en-US" dirty="0" err="1"/>
              <a:t>bertujuan</a:t>
            </a:r>
            <a:r>
              <a:rPr lang="en-US" dirty="0"/>
              <a:t> </a:t>
            </a:r>
            <a:r>
              <a:rPr lang="en-US" dirty="0" err="1"/>
              <a:t>guna</a:t>
            </a:r>
            <a:r>
              <a:rPr lang="en-US" dirty="0"/>
              <a:t> </a:t>
            </a:r>
            <a:r>
              <a:rPr lang="en-US" dirty="0" err="1"/>
              <a:t>memberikan</a:t>
            </a:r>
            <a:r>
              <a:rPr lang="en-US" dirty="0"/>
              <a:t> </a:t>
            </a:r>
            <a:r>
              <a:rPr lang="en-US" dirty="0" err="1"/>
              <a:t>kepuasan</a:t>
            </a:r>
            <a:r>
              <a:rPr lang="en-US" dirty="0"/>
              <a:t> </a:t>
            </a:r>
            <a:r>
              <a:rPr lang="en-US" dirty="0" err="1"/>
              <a:t>sosial</a:t>
            </a:r>
            <a:r>
              <a:rPr lang="en-US" dirty="0"/>
              <a:t> yang  </a:t>
            </a:r>
            <a:r>
              <a:rPr lang="en-US" dirty="0" err="1"/>
              <a:t>dibutuhkan</a:t>
            </a:r>
            <a:r>
              <a:rPr lang="en-US" dirty="0"/>
              <a:t> </a:t>
            </a:r>
            <a:r>
              <a:rPr lang="en-US" dirty="0" err="1"/>
              <a:t>masyarakat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lingkungan</a:t>
            </a:r>
            <a:r>
              <a:rPr lang="en-US" dirty="0"/>
              <a:t> </a:t>
            </a:r>
            <a:r>
              <a:rPr lang="en-US" dirty="0" err="1"/>
              <a:t>permukiman</a:t>
            </a:r>
            <a:r>
              <a:rPr lang="en-US" dirty="0"/>
              <a:t> </a:t>
            </a:r>
            <a:r>
              <a:rPr lang="en-US" dirty="0" err="1"/>
              <a:t>meliputi</a:t>
            </a:r>
            <a:r>
              <a:rPr lang="en-US" dirty="0"/>
              <a:t> </a:t>
            </a:r>
            <a:r>
              <a:rPr lang="en-US" dirty="0" err="1"/>
              <a:t>pendidikan</a:t>
            </a:r>
            <a:r>
              <a:rPr lang="en-US" dirty="0"/>
              <a:t>, </a:t>
            </a:r>
            <a:r>
              <a:rPr lang="en-US" dirty="0" err="1"/>
              <a:t>kesehatan</a:t>
            </a:r>
            <a:r>
              <a:rPr lang="en-US" dirty="0"/>
              <a:t>, </a:t>
            </a:r>
            <a:r>
              <a:rPr lang="en-US" dirty="0" err="1"/>
              <a:t>perbelanjaan</a:t>
            </a:r>
            <a:r>
              <a:rPr lang="en-US" dirty="0"/>
              <a:t> dan  </a:t>
            </a:r>
            <a:r>
              <a:rPr lang="en-US" dirty="0" err="1"/>
              <a:t>niaga</a:t>
            </a:r>
            <a:r>
              <a:rPr lang="en-US" dirty="0"/>
              <a:t>,  </a:t>
            </a:r>
            <a:r>
              <a:rPr lang="en-US" dirty="0" err="1"/>
              <a:t>pemerintahan</a:t>
            </a:r>
            <a:r>
              <a:rPr lang="en-US" dirty="0"/>
              <a:t>  dan  </a:t>
            </a:r>
            <a:r>
              <a:rPr lang="en-US" dirty="0" err="1"/>
              <a:t>pelayanan</a:t>
            </a:r>
            <a:r>
              <a:rPr lang="en-US" dirty="0"/>
              <a:t>  </a:t>
            </a:r>
            <a:r>
              <a:rPr lang="en-US" dirty="0" err="1"/>
              <a:t>umum</a:t>
            </a:r>
            <a:r>
              <a:rPr lang="en-US" dirty="0"/>
              <a:t>,  </a:t>
            </a:r>
            <a:r>
              <a:rPr lang="en-US" dirty="0" err="1"/>
              <a:t>peribadatan</a:t>
            </a:r>
            <a:r>
              <a:rPr lang="en-US" dirty="0"/>
              <a:t>,  </a:t>
            </a:r>
            <a:r>
              <a:rPr lang="en-US" dirty="0" err="1"/>
              <a:t>rekreasi</a:t>
            </a:r>
            <a:r>
              <a:rPr lang="en-US" dirty="0"/>
              <a:t>  dan  </a:t>
            </a:r>
            <a:r>
              <a:rPr lang="en-US" dirty="0" err="1"/>
              <a:t>kebudayaan</a:t>
            </a:r>
            <a:r>
              <a:rPr lang="en-US" dirty="0"/>
              <a:t>, </a:t>
            </a:r>
            <a:r>
              <a:rPr lang="en-US" dirty="0" err="1"/>
              <a:t>olahraga</a:t>
            </a:r>
            <a:r>
              <a:rPr lang="en-US" dirty="0"/>
              <a:t> dan </a:t>
            </a:r>
            <a:r>
              <a:rPr lang="en-US" dirty="0" err="1"/>
              <a:t>lapangan</a:t>
            </a:r>
            <a:r>
              <a:rPr lang="en-US" dirty="0"/>
              <a:t> </a:t>
            </a:r>
            <a:r>
              <a:rPr lang="en-US" dirty="0" err="1"/>
              <a:t>terbuka</a:t>
            </a:r>
            <a:r>
              <a:rPr lang="en-US" dirty="0"/>
              <a:t>.</a:t>
            </a:r>
          </a:p>
          <a:p>
            <a:pPr lvl="0" algn="just"/>
            <a:endParaRPr lang="en-US" dirty="0"/>
          </a:p>
          <a:p>
            <a:pPr lvl="0" algn="just"/>
            <a:r>
              <a:rPr lang="en-US" dirty="0"/>
              <a:t>1. </a:t>
            </a:r>
            <a:r>
              <a:rPr lang="en-US" dirty="0" err="1"/>
              <a:t>Sarana</a:t>
            </a:r>
            <a:r>
              <a:rPr lang="en-US" dirty="0"/>
              <a:t> </a:t>
            </a:r>
            <a:r>
              <a:rPr lang="en-US" dirty="0" err="1"/>
              <a:t>pemerintahan</a:t>
            </a:r>
            <a:r>
              <a:rPr lang="en-US" dirty="0"/>
              <a:t> dan </a:t>
            </a:r>
            <a:r>
              <a:rPr lang="en-US" dirty="0" err="1"/>
              <a:t>pelayanan</a:t>
            </a:r>
            <a:r>
              <a:rPr lang="en-US" dirty="0"/>
              <a:t> </a:t>
            </a:r>
            <a:r>
              <a:rPr lang="en-US" dirty="0" err="1"/>
              <a:t>umum</a:t>
            </a:r>
            <a:endParaRPr lang="en-U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 err="1"/>
              <a:t>Bangunan</a:t>
            </a:r>
            <a:r>
              <a:rPr lang="en-US" dirty="0"/>
              <a:t>  </a:t>
            </a:r>
            <a:r>
              <a:rPr lang="en-US" dirty="0" err="1"/>
              <a:t>fisik</a:t>
            </a:r>
            <a:r>
              <a:rPr lang="en-US" dirty="0"/>
              <a:t>  yang  </a:t>
            </a:r>
            <a:r>
              <a:rPr lang="en-US" dirty="0" err="1"/>
              <a:t>berupa</a:t>
            </a:r>
            <a:r>
              <a:rPr lang="en-US" dirty="0"/>
              <a:t>  </a:t>
            </a:r>
            <a:r>
              <a:rPr lang="en-US" dirty="0" err="1"/>
              <a:t>kantor</a:t>
            </a:r>
            <a:r>
              <a:rPr lang="en-US" dirty="0"/>
              <a:t>  </a:t>
            </a:r>
            <a:r>
              <a:rPr lang="en-US" dirty="0" err="1"/>
              <a:t>pelayanan</a:t>
            </a:r>
            <a:r>
              <a:rPr lang="en-US" dirty="0"/>
              <a:t>  </a:t>
            </a:r>
            <a:r>
              <a:rPr lang="en-US" dirty="0" err="1"/>
              <a:t>pemerintahan</a:t>
            </a:r>
            <a:r>
              <a:rPr lang="en-US" dirty="0"/>
              <a:t>  dan  </a:t>
            </a:r>
            <a:r>
              <a:rPr lang="en-US" dirty="0" err="1"/>
              <a:t>administrasi</a:t>
            </a:r>
            <a:r>
              <a:rPr lang="en-US" dirty="0"/>
              <a:t> </a:t>
            </a:r>
            <a:r>
              <a:rPr lang="en-US" dirty="0" err="1"/>
              <a:t>kependudukan</a:t>
            </a:r>
            <a:r>
              <a:rPr lang="en-US" dirty="0"/>
              <a:t>, pos </a:t>
            </a:r>
            <a:r>
              <a:rPr lang="en-US" dirty="0" err="1"/>
              <a:t>keamanan</a:t>
            </a:r>
            <a:r>
              <a:rPr lang="en-US" dirty="0"/>
              <a:t> dan </a:t>
            </a:r>
            <a:r>
              <a:rPr lang="en-US" dirty="0" err="1"/>
              <a:t>keselamatan</a:t>
            </a:r>
            <a:r>
              <a:rPr lang="en-US" dirty="0"/>
              <a:t> </a:t>
            </a:r>
            <a:r>
              <a:rPr lang="en-US" dirty="0" err="1"/>
              <a:t>serta</a:t>
            </a:r>
            <a:r>
              <a:rPr lang="en-US" dirty="0"/>
              <a:t> </a:t>
            </a:r>
            <a:r>
              <a:rPr lang="en-US" dirty="0" err="1"/>
              <a:t>kantor</a:t>
            </a:r>
            <a:r>
              <a:rPr lang="en-US" dirty="0"/>
              <a:t> </a:t>
            </a:r>
            <a:r>
              <a:rPr lang="en-US" dirty="0" err="1"/>
              <a:t>pelayanan</a:t>
            </a:r>
            <a:r>
              <a:rPr lang="en-US" dirty="0"/>
              <a:t> </a:t>
            </a:r>
            <a:r>
              <a:rPr lang="en-US" dirty="0" err="1"/>
              <a:t>umum</a:t>
            </a:r>
            <a:r>
              <a:rPr lang="en-US" dirty="0"/>
              <a:t> dan </a:t>
            </a:r>
            <a:r>
              <a:rPr lang="en-US" dirty="0" err="1"/>
              <a:t>jasa</a:t>
            </a:r>
            <a:r>
              <a:rPr lang="en-US" dirty="0"/>
              <a:t>.</a:t>
            </a:r>
          </a:p>
          <a:p>
            <a:pPr lvl="0" algn="just"/>
            <a:r>
              <a:rPr lang="en-US" dirty="0"/>
              <a:t>2. </a:t>
            </a:r>
            <a:r>
              <a:rPr lang="en-US" dirty="0" err="1"/>
              <a:t>Sarana</a:t>
            </a:r>
            <a:r>
              <a:rPr lang="en-US" dirty="0"/>
              <a:t> Pendidikan dan </a:t>
            </a:r>
            <a:r>
              <a:rPr lang="en-US" dirty="0" err="1"/>
              <a:t>pembelajaran</a:t>
            </a:r>
            <a:endParaRPr lang="en-U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 err="1"/>
              <a:t>Berdasarkan</a:t>
            </a:r>
            <a:r>
              <a:rPr lang="en-US" dirty="0"/>
              <a:t> </a:t>
            </a:r>
            <a:r>
              <a:rPr lang="en-US" dirty="0" err="1"/>
              <a:t>Departemen</a:t>
            </a:r>
            <a:r>
              <a:rPr lang="en-US" dirty="0"/>
              <a:t> </a:t>
            </a:r>
            <a:r>
              <a:rPr lang="en-US" dirty="0" err="1"/>
              <a:t>Pekerjaan</a:t>
            </a:r>
            <a:r>
              <a:rPr lang="en-US" dirty="0"/>
              <a:t> </a:t>
            </a:r>
            <a:r>
              <a:rPr lang="en-US" dirty="0" err="1"/>
              <a:t>Umum</a:t>
            </a:r>
            <a:r>
              <a:rPr lang="en-US" dirty="0"/>
              <a:t> </a:t>
            </a:r>
            <a:r>
              <a:rPr lang="en-US" dirty="0" err="1"/>
              <a:t>tahun</a:t>
            </a:r>
            <a:r>
              <a:rPr lang="en-US" dirty="0"/>
              <a:t> 1987 </a:t>
            </a:r>
            <a:r>
              <a:rPr lang="en-US" dirty="0" err="1"/>
              <a:t>sarana</a:t>
            </a:r>
            <a:r>
              <a:rPr lang="en-US" dirty="0"/>
              <a:t> Pendidikan dan </a:t>
            </a:r>
            <a:r>
              <a:rPr lang="en-US" dirty="0" err="1"/>
              <a:t>pembelajaran</a:t>
            </a:r>
            <a:r>
              <a:rPr lang="en-US" dirty="0"/>
              <a:t> </a:t>
            </a:r>
            <a:r>
              <a:rPr lang="en-US" dirty="0" err="1"/>
              <a:t>merupakan</a:t>
            </a:r>
            <a:r>
              <a:rPr lang="en-US" dirty="0"/>
              <a:t> </a:t>
            </a:r>
            <a:r>
              <a:rPr lang="en-US" dirty="0" err="1"/>
              <a:t>sarana</a:t>
            </a:r>
            <a:r>
              <a:rPr lang="en-US" dirty="0"/>
              <a:t> yang </a:t>
            </a:r>
            <a:r>
              <a:rPr lang="en-US" dirty="0" err="1"/>
              <a:t>bertujuan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meningkatkan</a:t>
            </a:r>
            <a:r>
              <a:rPr lang="en-US" dirty="0"/>
              <a:t>  </a:t>
            </a:r>
            <a:r>
              <a:rPr lang="en-US" dirty="0" err="1"/>
              <a:t>sumber</a:t>
            </a:r>
            <a:r>
              <a:rPr lang="en-US" dirty="0"/>
              <a:t>  </a:t>
            </a:r>
            <a:r>
              <a:rPr lang="en-US" dirty="0" err="1"/>
              <a:t>daya</a:t>
            </a:r>
            <a:r>
              <a:rPr lang="en-US" dirty="0"/>
              <a:t>  </a:t>
            </a:r>
            <a:r>
              <a:rPr lang="en-US" dirty="0" err="1"/>
              <a:t>manusia</a:t>
            </a:r>
            <a:r>
              <a:rPr lang="en-US" dirty="0"/>
              <a:t> dan </a:t>
            </a:r>
            <a:r>
              <a:rPr lang="en-US" dirty="0" err="1"/>
              <a:t>meningkatkan</a:t>
            </a:r>
            <a:r>
              <a:rPr lang="en-US" dirty="0"/>
              <a:t> </a:t>
            </a:r>
            <a:r>
              <a:rPr lang="en-US" dirty="0" err="1"/>
              <a:t>kualitas</a:t>
            </a:r>
            <a:r>
              <a:rPr lang="en-US" dirty="0"/>
              <a:t> </a:t>
            </a:r>
            <a:r>
              <a:rPr lang="en-US" dirty="0" err="1"/>
              <a:t>tenaga</a:t>
            </a:r>
            <a:r>
              <a:rPr lang="en-US" dirty="0"/>
              <a:t> </a:t>
            </a:r>
            <a:r>
              <a:rPr lang="en-US" dirty="0" err="1"/>
              <a:t>kerja</a:t>
            </a:r>
            <a:r>
              <a:rPr lang="en-US" dirty="0"/>
              <a:t> </a:t>
            </a:r>
            <a:r>
              <a:rPr lang="en-US" dirty="0" err="1"/>
              <a:t>guna</a:t>
            </a:r>
            <a:r>
              <a:rPr lang="en-US" dirty="0"/>
              <a:t> </a:t>
            </a:r>
            <a:r>
              <a:rPr lang="en-US" dirty="0" err="1"/>
              <a:t>memenuhi</a:t>
            </a:r>
            <a:r>
              <a:rPr lang="en-US" dirty="0"/>
              <a:t> </a:t>
            </a:r>
            <a:r>
              <a:rPr lang="en-US" dirty="0" err="1"/>
              <a:t>kebutuhan</a:t>
            </a:r>
            <a:r>
              <a:rPr lang="en-US" dirty="0"/>
              <a:t> ideal </a:t>
            </a:r>
            <a:r>
              <a:rPr lang="en-US" dirty="0" err="1"/>
              <a:t>kuantitas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 </a:t>
            </a:r>
            <a:r>
              <a:rPr lang="en-US" dirty="0" err="1"/>
              <a:t>mendukung</a:t>
            </a:r>
            <a:r>
              <a:rPr lang="en-US" dirty="0"/>
              <a:t> </a:t>
            </a:r>
            <a:r>
              <a:rPr lang="en-US" dirty="0" err="1"/>
              <a:t>kegiatan</a:t>
            </a:r>
            <a:r>
              <a:rPr lang="en-US" dirty="0"/>
              <a:t> </a:t>
            </a:r>
            <a:r>
              <a:rPr lang="en-US" dirty="0" err="1"/>
              <a:t>belajar</a:t>
            </a:r>
            <a:r>
              <a:rPr lang="en-US" dirty="0"/>
              <a:t> </a:t>
            </a:r>
            <a:r>
              <a:rPr lang="en-US" dirty="0" err="1"/>
              <a:t>mengajar</a:t>
            </a:r>
            <a:r>
              <a:rPr lang="en-US" dirty="0"/>
              <a:t> </a:t>
            </a:r>
            <a:r>
              <a:rPr lang="en-US" dirty="0" err="1"/>
              <a:t>berupa</a:t>
            </a:r>
            <a:r>
              <a:rPr lang="en-US" dirty="0"/>
              <a:t> </a:t>
            </a:r>
            <a:r>
              <a:rPr lang="en-US" dirty="0" err="1"/>
              <a:t>bangunan</a:t>
            </a:r>
            <a:r>
              <a:rPr lang="en-US" dirty="0"/>
              <a:t> </a:t>
            </a:r>
            <a:r>
              <a:rPr lang="en-US" dirty="0" err="1"/>
              <a:t>fisik</a:t>
            </a:r>
            <a:r>
              <a:rPr lang="en-US" dirty="0"/>
              <a:t> yang </a:t>
            </a:r>
            <a:r>
              <a:rPr lang="en-US" dirty="0" err="1"/>
              <a:t>dibedakan</a:t>
            </a:r>
            <a:r>
              <a:rPr lang="en-US" dirty="0"/>
              <a:t> oleh </a:t>
            </a:r>
            <a:r>
              <a:rPr lang="en-US" dirty="0" err="1"/>
              <a:t>jenisnya</a:t>
            </a:r>
            <a:r>
              <a:rPr lang="en-US" dirty="0"/>
              <a:t> </a:t>
            </a:r>
            <a:r>
              <a:rPr lang="en-US" dirty="0" err="1"/>
              <a:t>yaitu</a:t>
            </a:r>
            <a:r>
              <a:rPr lang="en-US" dirty="0"/>
              <a:t> TK, SD, SMP, SMA dan </a:t>
            </a:r>
            <a:r>
              <a:rPr lang="en-US" dirty="0" err="1"/>
              <a:t>Perguruan</a:t>
            </a:r>
            <a:r>
              <a:rPr lang="en-US" dirty="0"/>
              <a:t> Tinggi.</a:t>
            </a:r>
          </a:p>
        </p:txBody>
      </p:sp>
    </p:spTree>
    <p:extLst>
      <p:ext uri="{BB962C8B-B14F-4D97-AF65-F5344CB8AC3E}">
        <p14:creationId xmlns:p14="http://schemas.microsoft.com/office/powerpoint/2010/main" val="21688069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Google Shape;1043;p39"/>
          <p:cNvSpPr txBox="1">
            <a:spLocks noGrp="1"/>
          </p:cNvSpPr>
          <p:nvPr>
            <p:ph type="title" idx="8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Smart Infrastructure </a:t>
            </a:r>
            <a:r>
              <a:rPr lang="en-US" dirty="0" err="1"/>
              <a:t>Sarana</a:t>
            </a:r>
            <a:endParaRPr dirty="0"/>
          </a:p>
        </p:txBody>
      </p:sp>
      <p:pic>
        <p:nvPicPr>
          <p:cNvPr id="1104" name="Google Shape;1104;p39">
            <a:hlinkClick r:id="rId3" action="ppaction://hlinksldjump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3224" y="585350"/>
            <a:ext cx="360887" cy="260251"/>
          </a:xfrm>
          <a:prstGeom prst="rect">
            <a:avLst/>
          </a:prstGeom>
          <a:noFill/>
          <a:ln>
            <a:noFill/>
          </a:ln>
        </p:spPr>
      </p:pic>
      <p:sp>
        <p:nvSpPr>
          <p:cNvPr id="1105" name="Google Shape;1105;p39">
            <a:hlinkClick r:id="" action="ppaction://hlinkshowjump?jump=nextslide"/>
          </p:cNvPr>
          <p:cNvSpPr/>
          <p:nvPr/>
        </p:nvSpPr>
        <p:spPr>
          <a:xfrm>
            <a:off x="7977175" y="627091"/>
            <a:ext cx="432265" cy="208566"/>
          </a:xfrm>
          <a:custGeom>
            <a:avLst/>
            <a:gdLst/>
            <a:ahLst/>
            <a:cxnLst/>
            <a:rect l="l" t="t" r="r" b="b"/>
            <a:pathLst>
              <a:path w="209583" h="101123" extrusionOk="0">
                <a:moveTo>
                  <a:pt x="158014" y="1"/>
                </a:moveTo>
                <a:cubicBezTo>
                  <a:pt x="155920" y="1"/>
                  <a:pt x="153827" y="808"/>
                  <a:pt x="152237" y="2415"/>
                </a:cubicBezTo>
                <a:cubicBezTo>
                  <a:pt x="149040" y="5611"/>
                  <a:pt x="149073" y="10765"/>
                  <a:pt x="152237" y="13929"/>
                </a:cubicBezTo>
                <a:lnTo>
                  <a:pt x="180845" y="42407"/>
                </a:lnTo>
                <a:lnTo>
                  <a:pt x="8155" y="42407"/>
                </a:lnTo>
                <a:cubicBezTo>
                  <a:pt x="3653" y="42407"/>
                  <a:pt x="0" y="46060"/>
                  <a:pt x="0" y="50562"/>
                </a:cubicBezTo>
                <a:cubicBezTo>
                  <a:pt x="0" y="55063"/>
                  <a:pt x="3653" y="58717"/>
                  <a:pt x="8155" y="58717"/>
                </a:cubicBezTo>
                <a:lnTo>
                  <a:pt x="180845" y="58717"/>
                </a:lnTo>
                <a:lnTo>
                  <a:pt x="152237" y="87194"/>
                </a:lnTo>
                <a:cubicBezTo>
                  <a:pt x="149073" y="90358"/>
                  <a:pt x="149040" y="95512"/>
                  <a:pt x="152237" y="98708"/>
                </a:cubicBezTo>
                <a:cubicBezTo>
                  <a:pt x="153827" y="100315"/>
                  <a:pt x="155920" y="101122"/>
                  <a:pt x="158014" y="101122"/>
                </a:cubicBezTo>
                <a:cubicBezTo>
                  <a:pt x="160087" y="101122"/>
                  <a:pt x="162162" y="100331"/>
                  <a:pt x="163752" y="98741"/>
                </a:cubicBezTo>
                <a:lnTo>
                  <a:pt x="206353" y="56335"/>
                </a:lnTo>
                <a:lnTo>
                  <a:pt x="206386" y="56335"/>
                </a:lnTo>
                <a:cubicBezTo>
                  <a:pt x="209583" y="53139"/>
                  <a:pt x="209550" y="47952"/>
                  <a:pt x="206386" y="44788"/>
                </a:cubicBezTo>
                <a:lnTo>
                  <a:pt x="206353" y="44788"/>
                </a:lnTo>
                <a:lnTo>
                  <a:pt x="163752" y="2382"/>
                </a:lnTo>
                <a:cubicBezTo>
                  <a:pt x="162162" y="792"/>
                  <a:pt x="160087" y="1"/>
                  <a:pt x="15801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6" name="Google Shape;1106;p39">
            <a:hlinkClick r:id="" action="ppaction://hlinkshowjump?jump=previousslide"/>
          </p:cNvPr>
          <p:cNvSpPr/>
          <p:nvPr/>
        </p:nvSpPr>
        <p:spPr>
          <a:xfrm flipH="1">
            <a:off x="7358100" y="627091"/>
            <a:ext cx="432265" cy="208566"/>
          </a:xfrm>
          <a:custGeom>
            <a:avLst/>
            <a:gdLst/>
            <a:ahLst/>
            <a:cxnLst/>
            <a:rect l="l" t="t" r="r" b="b"/>
            <a:pathLst>
              <a:path w="209583" h="101123" extrusionOk="0">
                <a:moveTo>
                  <a:pt x="158014" y="1"/>
                </a:moveTo>
                <a:cubicBezTo>
                  <a:pt x="155920" y="1"/>
                  <a:pt x="153827" y="808"/>
                  <a:pt x="152237" y="2415"/>
                </a:cubicBezTo>
                <a:cubicBezTo>
                  <a:pt x="149040" y="5611"/>
                  <a:pt x="149073" y="10765"/>
                  <a:pt x="152237" y="13929"/>
                </a:cubicBezTo>
                <a:lnTo>
                  <a:pt x="180845" y="42407"/>
                </a:lnTo>
                <a:lnTo>
                  <a:pt x="8155" y="42407"/>
                </a:lnTo>
                <a:cubicBezTo>
                  <a:pt x="3653" y="42407"/>
                  <a:pt x="0" y="46060"/>
                  <a:pt x="0" y="50562"/>
                </a:cubicBezTo>
                <a:cubicBezTo>
                  <a:pt x="0" y="55063"/>
                  <a:pt x="3653" y="58717"/>
                  <a:pt x="8155" y="58717"/>
                </a:cubicBezTo>
                <a:lnTo>
                  <a:pt x="180845" y="58717"/>
                </a:lnTo>
                <a:lnTo>
                  <a:pt x="152237" y="87194"/>
                </a:lnTo>
                <a:cubicBezTo>
                  <a:pt x="149073" y="90358"/>
                  <a:pt x="149040" y="95512"/>
                  <a:pt x="152237" y="98708"/>
                </a:cubicBezTo>
                <a:cubicBezTo>
                  <a:pt x="153827" y="100315"/>
                  <a:pt x="155920" y="101122"/>
                  <a:pt x="158014" y="101122"/>
                </a:cubicBezTo>
                <a:cubicBezTo>
                  <a:pt x="160087" y="101122"/>
                  <a:pt x="162162" y="100331"/>
                  <a:pt x="163752" y="98741"/>
                </a:cubicBezTo>
                <a:lnTo>
                  <a:pt x="206353" y="56335"/>
                </a:lnTo>
                <a:lnTo>
                  <a:pt x="206386" y="56335"/>
                </a:lnTo>
                <a:cubicBezTo>
                  <a:pt x="209583" y="53139"/>
                  <a:pt x="209550" y="47952"/>
                  <a:pt x="206386" y="44788"/>
                </a:cubicBezTo>
                <a:lnTo>
                  <a:pt x="206353" y="44788"/>
                </a:lnTo>
                <a:lnTo>
                  <a:pt x="163752" y="2382"/>
                </a:lnTo>
                <a:cubicBezTo>
                  <a:pt x="162162" y="792"/>
                  <a:pt x="160087" y="1"/>
                  <a:pt x="15801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990;p38">
            <a:extLst>
              <a:ext uri="{FF2B5EF4-FFF2-40B4-BE49-F238E27FC236}">
                <a16:creationId xmlns:a16="http://schemas.microsoft.com/office/drawing/2014/main" id="{80F4DDE5-2A3E-426F-9C55-21074AB31B1C}"/>
              </a:ext>
            </a:extLst>
          </p:cNvPr>
          <p:cNvSpPr txBox="1"/>
          <p:nvPr/>
        </p:nvSpPr>
        <p:spPr>
          <a:xfrm>
            <a:off x="2200083" y="4498986"/>
            <a:ext cx="796800" cy="520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7" name="Google Shape;1031;p38">
            <a:extLst>
              <a:ext uri="{FF2B5EF4-FFF2-40B4-BE49-F238E27FC236}">
                <a16:creationId xmlns:a16="http://schemas.microsoft.com/office/drawing/2014/main" id="{F5EEECFC-ED7D-4934-B23F-E8AC6432E1F7}"/>
              </a:ext>
            </a:extLst>
          </p:cNvPr>
          <p:cNvSpPr txBox="1"/>
          <p:nvPr/>
        </p:nvSpPr>
        <p:spPr>
          <a:xfrm>
            <a:off x="2199123" y="4498986"/>
            <a:ext cx="1195956" cy="520800"/>
          </a:xfrm>
          <a:prstGeom prst="rect">
            <a:avLst/>
          </a:prstGeom>
          <a:gradFill>
            <a:gsLst>
              <a:gs pos="0">
                <a:srgbClr val="AA9EEE">
                  <a:alpha val="12549"/>
                </a:srgbClr>
              </a:gs>
              <a:gs pos="100000">
                <a:srgbClr val="FFFFFF"/>
              </a:gs>
            </a:gsLst>
            <a:lin ang="1619866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1800" b="1" dirty="0" err="1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Tinjauan</a:t>
            </a:r>
            <a:r>
              <a:rPr lang="en-US" sz="1800" b="1" dirty="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800" b="1" dirty="0" err="1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Teori</a:t>
            </a:r>
            <a:endParaRPr lang="en-US" sz="1800" b="1" dirty="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8" name="Google Shape;1032;p38">
            <a:extLst>
              <a:ext uri="{FF2B5EF4-FFF2-40B4-BE49-F238E27FC236}">
                <a16:creationId xmlns:a16="http://schemas.microsoft.com/office/drawing/2014/main" id="{DBA35553-93B1-42EC-B19C-5948C0442845}"/>
              </a:ext>
            </a:extLst>
          </p:cNvPr>
          <p:cNvSpPr/>
          <p:nvPr/>
        </p:nvSpPr>
        <p:spPr>
          <a:xfrm>
            <a:off x="2199965" y="4987051"/>
            <a:ext cx="1195956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69;p34">
            <a:hlinkClick r:id="rId5" action="ppaction://hlinksldjump"/>
            <a:extLst>
              <a:ext uri="{FF2B5EF4-FFF2-40B4-BE49-F238E27FC236}">
                <a16:creationId xmlns:a16="http://schemas.microsoft.com/office/drawing/2014/main" id="{1DC9483C-905F-4CCB-A79F-ADFADD269E8D}"/>
              </a:ext>
            </a:extLst>
          </p:cNvPr>
          <p:cNvSpPr txBox="1"/>
          <p:nvPr/>
        </p:nvSpPr>
        <p:spPr>
          <a:xfrm>
            <a:off x="3395922" y="4498986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Gambaran Umum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0" name="Google Shape;770;p34">
            <a:hlinkClick r:id="rId6" action="ppaction://hlinksldjump"/>
            <a:extLst>
              <a:ext uri="{FF2B5EF4-FFF2-40B4-BE49-F238E27FC236}">
                <a16:creationId xmlns:a16="http://schemas.microsoft.com/office/drawing/2014/main" id="{D2B711AD-4F33-483E-845F-CD949196DD80}"/>
              </a:ext>
            </a:extLst>
          </p:cNvPr>
          <p:cNvSpPr txBox="1"/>
          <p:nvPr/>
        </p:nvSpPr>
        <p:spPr>
          <a:xfrm>
            <a:off x="4555743" y="4498986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Metode Penelitian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1" name="Google Shape;771;p34">
            <a:hlinkClick r:id="rId7" action="ppaction://hlinksldjump"/>
            <a:extLst>
              <a:ext uri="{FF2B5EF4-FFF2-40B4-BE49-F238E27FC236}">
                <a16:creationId xmlns:a16="http://schemas.microsoft.com/office/drawing/2014/main" id="{92522FDC-8322-46C8-9E70-B666DB77F241}"/>
              </a:ext>
            </a:extLst>
          </p:cNvPr>
          <p:cNvSpPr txBox="1"/>
          <p:nvPr/>
        </p:nvSpPr>
        <p:spPr>
          <a:xfrm>
            <a:off x="5715564" y="4498986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Rencana</a:t>
            </a:r>
            <a:r>
              <a:rPr lang="en-US" b="1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Kegiatan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82" name="Picture 81">
            <a:extLst>
              <a:ext uri="{FF2B5EF4-FFF2-40B4-BE49-F238E27FC236}">
                <a16:creationId xmlns:a16="http://schemas.microsoft.com/office/drawing/2014/main" id="{40ADB8CC-8274-4139-ADB1-2766DFC0AD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60709" y="4317839"/>
            <a:ext cx="2081568" cy="701119"/>
          </a:xfrm>
          <a:prstGeom prst="rect">
            <a:avLst/>
          </a:prstGeom>
        </p:spPr>
      </p:pic>
      <p:sp>
        <p:nvSpPr>
          <p:cNvPr id="83" name="Google Shape;769;p34">
            <a:hlinkClick r:id="rId5" action="ppaction://hlinksldjump"/>
            <a:extLst>
              <a:ext uri="{FF2B5EF4-FFF2-40B4-BE49-F238E27FC236}">
                <a16:creationId xmlns:a16="http://schemas.microsoft.com/office/drawing/2014/main" id="{0E1E3701-1873-497F-8BD4-A466ED1D1AB3}"/>
              </a:ext>
            </a:extLst>
          </p:cNvPr>
          <p:cNvSpPr txBox="1"/>
          <p:nvPr/>
        </p:nvSpPr>
        <p:spPr>
          <a:xfrm>
            <a:off x="1040144" y="4498158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Pendahuluan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84" name="Picture 83">
            <a:extLst>
              <a:ext uri="{FF2B5EF4-FFF2-40B4-BE49-F238E27FC236}">
                <a16:creationId xmlns:a16="http://schemas.microsoft.com/office/drawing/2014/main" id="{E9946EDB-2E4A-40C8-8FA7-7CB239EB237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8477" y="4194469"/>
            <a:ext cx="746342" cy="100801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ECD3439-304D-498C-BCB5-0BA0DE8A04D7}"/>
              </a:ext>
            </a:extLst>
          </p:cNvPr>
          <p:cNvSpPr/>
          <p:nvPr/>
        </p:nvSpPr>
        <p:spPr>
          <a:xfrm>
            <a:off x="736281" y="1029275"/>
            <a:ext cx="7568336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/>
            <a:r>
              <a:rPr lang="en-US" sz="1200" dirty="0"/>
              <a:t>3. </a:t>
            </a:r>
            <a:r>
              <a:rPr lang="en-US" sz="1200" dirty="0" err="1"/>
              <a:t>Sarana</a:t>
            </a:r>
            <a:r>
              <a:rPr lang="en-US" sz="1200" dirty="0"/>
              <a:t> </a:t>
            </a:r>
            <a:r>
              <a:rPr lang="en-US" sz="1200" dirty="0" err="1"/>
              <a:t>kesehatan</a:t>
            </a:r>
            <a:endParaRPr lang="en-US" sz="12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200" dirty="0" err="1"/>
              <a:t>Berdasarkan</a:t>
            </a:r>
            <a:r>
              <a:rPr lang="en-US" sz="1200" dirty="0"/>
              <a:t>   </a:t>
            </a:r>
            <a:r>
              <a:rPr lang="en-US" sz="1200" dirty="0" err="1"/>
              <a:t>standar</a:t>
            </a:r>
            <a:r>
              <a:rPr lang="en-US" sz="1200" dirty="0"/>
              <a:t>   </a:t>
            </a:r>
            <a:r>
              <a:rPr lang="en-US" sz="1200" dirty="0" err="1"/>
              <a:t>perencanaan</a:t>
            </a:r>
            <a:r>
              <a:rPr lang="en-US" sz="1200" dirty="0"/>
              <a:t> </a:t>
            </a:r>
            <a:r>
              <a:rPr lang="en-US" sz="1200" dirty="0" err="1"/>
              <a:t>sarana</a:t>
            </a:r>
            <a:r>
              <a:rPr lang="en-US" sz="1200" dirty="0"/>
              <a:t> </a:t>
            </a:r>
            <a:r>
              <a:rPr lang="en-US" sz="1200" dirty="0" err="1"/>
              <a:t>Departemen</a:t>
            </a:r>
            <a:r>
              <a:rPr lang="en-US" sz="1200" dirty="0"/>
              <a:t> </a:t>
            </a:r>
            <a:r>
              <a:rPr lang="en-US" sz="1200" dirty="0" err="1"/>
              <a:t>Pekerjaan</a:t>
            </a:r>
            <a:r>
              <a:rPr lang="en-US" sz="1200" dirty="0"/>
              <a:t>  </a:t>
            </a:r>
            <a:r>
              <a:rPr lang="en-US" sz="1200" dirty="0" err="1"/>
              <a:t>Umum</a:t>
            </a:r>
            <a:r>
              <a:rPr lang="en-US" sz="1200" dirty="0"/>
              <a:t>  </a:t>
            </a:r>
            <a:r>
              <a:rPr lang="en-US" sz="1200" dirty="0" err="1"/>
              <a:t>tahun</a:t>
            </a:r>
            <a:r>
              <a:rPr lang="en-US" sz="1200" dirty="0"/>
              <a:t>  1987 </a:t>
            </a:r>
            <a:r>
              <a:rPr lang="en-US" sz="1200" dirty="0" err="1"/>
              <a:t>sarana</a:t>
            </a:r>
            <a:r>
              <a:rPr lang="en-US" sz="1200" dirty="0"/>
              <a:t> </a:t>
            </a:r>
            <a:r>
              <a:rPr lang="en-US" sz="1200" dirty="0" err="1"/>
              <a:t>kesehatan</a:t>
            </a:r>
            <a:r>
              <a:rPr lang="en-US" sz="1200" dirty="0"/>
              <a:t> </a:t>
            </a:r>
            <a:r>
              <a:rPr lang="en-US" sz="1200" dirty="0" err="1"/>
              <a:t>merupakan</a:t>
            </a:r>
            <a:r>
              <a:rPr lang="en-US" sz="1200" dirty="0"/>
              <a:t> </a:t>
            </a:r>
            <a:r>
              <a:rPr lang="en-US" sz="1200" dirty="0" err="1"/>
              <a:t>sarana</a:t>
            </a:r>
            <a:r>
              <a:rPr lang="en-US" sz="1200" dirty="0"/>
              <a:t> yang </a:t>
            </a:r>
            <a:r>
              <a:rPr lang="en-US" sz="1200" dirty="0" err="1"/>
              <a:t>berfungsi</a:t>
            </a:r>
            <a:r>
              <a:rPr lang="en-US" sz="1200" dirty="0"/>
              <a:t> </a:t>
            </a:r>
            <a:r>
              <a:rPr lang="en-US" sz="1200" dirty="0" err="1"/>
              <a:t>melayani</a:t>
            </a:r>
            <a:r>
              <a:rPr lang="en-US" sz="1200" dirty="0"/>
              <a:t> </a:t>
            </a:r>
            <a:r>
              <a:rPr lang="en-US" sz="1200" dirty="0" err="1"/>
              <a:t>kebutuhan</a:t>
            </a:r>
            <a:r>
              <a:rPr lang="en-US" sz="1200" dirty="0"/>
              <a:t> </a:t>
            </a:r>
            <a:r>
              <a:rPr lang="en-US" sz="1200" dirty="0" err="1"/>
              <a:t>baik</a:t>
            </a:r>
            <a:r>
              <a:rPr lang="en-US" sz="1200" dirty="0"/>
              <a:t> </a:t>
            </a:r>
            <a:r>
              <a:rPr lang="en-US" sz="1200" dirty="0" err="1"/>
              <a:t>individu</a:t>
            </a:r>
            <a:r>
              <a:rPr lang="en-US" sz="1200" dirty="0"/>
              <a:t> </a:t>
            </a:r>
            <a:r>
              <a:rPr lang="en-US" sz="1200" dirty="0" err="1"/>
              <a:t>atau</a:t>
            </a:r>
            <a:r>
              <a:rPr lang="en-US" sz="1200" dirty="0"/>
              <a:t> </a:t>
            </a:r>
            <a:r>
              <a:rPr lang="en-US" sz="1200" dirty="0" err="1"/>
              <a:t>kelompok</a:t>
            </a:r>
            <a:r>
              <a:rPr lang="en-US" sz="1200" dirty="0"/>
              <a:t> </a:t>
            </a:r>
            <a:r>
              <a:rPr lang="en-US" sz="1200" dirty="0" err="1"/>
              <a:t>dalam</a:t>
            </a:r>
            <a:r>
              <a:rPr lang="en-US" sz="1200" dirty="0"/>
              <a:t> </a:t>
            </a:r>
            <a:r>
              <a:rPr lang="en-US" sz="1200" dirty="0" err="1"/>
              <a:t>upaya</a:t>
            </a:r>
            <a:r>
              <a:rPr lang="en-US" sz="1200" dirty="0"/>
              <a:t> </a:t>
            </a:r>
            <a:r>
              <a:rPr lang="en-US" sz="1200" dirty="0" err="1"/>
              <a:t>memenuhi</a:t>
            </a:r>
            <a:r>
              <a:rPr lang="en-US" sz="1200" dirty="0"/>
              <a:t> </a:t>
            </a:r>
            <a:r>
              <a:rPr lang="en-US" sz="1200" dirty="0" err="1"/>
              <a:t>kelengkapan</a:t>
            </a:r>
            <a:r>
              <a:rPr lang="en-US" sz="1200" dirty="0"/>
              <a:t> </a:t>
            </a:r>
            <a:r>
              <a:rPr lang="en-US" sz="1200" dirty="0" err="1"/>
              <a:t>hidup</a:t>
            </a:r>
            <a:r>
              <a:rPr lang="en-US" sz="1200" dirty="0"/>
              <a:t> </a:t>
            </a:r>
            <a:r>
              <a:rPr lang="en-US" sz="1200" dirty="0" err="1"/>
              <a:t>manusia</a:t>
            </a:r>
            <a:r>
              <a:rPr lang="en-US" sz="1200" dirty="0"/>
              <a:t> yang juga </a:t>
            </a:r>
            <a:r>
              <a:rPr lang="en-US" sz="1200" dirty="0" err="1"/>
              <a:t>berfungsi</a:t>
            </a:r>
            <a:r>
              <a:rPr lang="en-US" sz="1200" dirty="0"/>
              <a:t> </a:t>
            </a:r>
            <a:r>
              <a:rPr lang="en-US" sz="1200" dirty="0" err="1"/>
              <a:t>sebagai</a:t>
            </a:r>
            <a:r>
              <a:rPr lang="en-US" sz="1200" dirty="0"/>
              <a:t> </a:t>
            </a:r>
            <a:r>
              <a:rPr lang="en-US" sz="1200" dirty="0" err="1"/>
              <a:t>pengendali</a:t>
            </a:r>
            <a:r>
              <a:rPr lang="en-US" sz="1200" dirty="0"/>
              <a:t> </a:t>
            </a:r>
            <a:r>
              <a:rPr lang="en-US" sz="1200" dirty="0" err="1"/>
              <a:t>perkembangan</a:t>
            </a:r>
            <a:r>
              <a:rPr lang="en-US" sz="1200" dirty="0"/>
              <a:t>/</a:t>
            </a:r>
            <a:r>
              <a:rPr lang="en-US" sz="1200" dirty="0" err="1"/>
              <a:t>pertumbuhan</a:t>
            </a:r>
            <a:r>
              <a:rPr lang="en-US" sz="1200" dirty="0"/>
              <a:t> </a:t>
            </a:r>
            <a:r>
              <a:rPr lang="en-US" sz="1200" dirty="0" err="1"/>
              <a:t>penduduk</a:t>
            </a:r>
            <a:r>
              <a:rPr lang="en-US" sz="1200" dirty="0"/>
              <a:t> yang </a:t>
            </a:r>
            <a:r>
              <a:rPr lang="en-US" sz="1200" dirty="0" err="1"/>
              <a:t>terbagi</a:t>
            </a:r>
            <a:r>
              <a:rPr lang="en-US" sz="1200" dirty="0"/>
              <a:t> </a:t>
            </a:r>
            <a:r>
              <a:rPr lang="en-US" sz="1200" dirty="0" err="1"/>
              <a:t>kedalam</a:t>
            </a:r>
            <a:r>
              <a:rPr lang="en-US" sz="1200" dirty="0"/>
              <a:t> </a:t>
            </a:r>
            <a:r>
              <a:rPr lang="en-US" sz="1200" dirty="0" err="1"/>
              <a:t>beberapa</a:t>
            </a:r>
            <a:r>
              <a:rPr lang="en-US" sz="1200" dirty="0"/>
              <a:t> </a:t>
            </a:r>
            <a:r>
              <a:rPr lang="en-US" sz="1200" dirty="0" err="1"/>
              <a:t>jenis</a:t>
            </a:r>
            <a:r>
              <a:rPr lang="en-US" sz="1200" dirty="0"/>
              <a:t> </a:t>
            </a:r>
            <a:r>
              <a:rPr lang="en-US" sz="1200" dirty="0" err="1"/>
              <a:t>mulai</a:t>
            </a:r>
            <a:r>
              <a:rPr lang="en-US" sz="1200" dirty="0"/>
              <a:t> </a:t>
            </a:r>
            <a:r>
              <a:rPr lang="en-US" sz="1200" dirty="0" err="1"/>
              <a:t>dari</a:t>
            </a:r>
            <a:r>
              <a:rPr lang="en-US" sz="1200" dirty="0"/>
              <a:t>  </a:t>
            </a:r>
            <a:r>
              <a:rPr lang="en-US" sz="1200" dirty="0" err="1"/>
              <a:t>rumah</a:t>
            </a:r>
            <a:r>
              <a:rPr lang="en-US" sz="1200" dirty="0"/>
              <a:t>  </a:t>
            </a:r>
            <a:r>
              <a:rPr lang="en-US" sz="1200" dirty="0" err="1"/>
              <a:t>sakit</a:t>
            </a:r>
            <a:r>
              <a:rPr lang="en-US" sz="1200" dirty="0"/>
              <a:t>, </a:t>
            </a:r>
            <a:r>
              <a:rPr lang="en-US" sz="1200" dirty="0" err="1"/>
              <a:t>puskesmas</a:t>
            </a:r>
            <a:r>
              <a:rPr lang="en-US" sz="1200" dirty="0"/>
              <a:t>, </a:t>
            </a:r>
            <a:r>
              <a:rPr lang="en-US" sz="1200" dirty="0" err="1"/>
              <a:t>apotek</a:t>
            </a:r>
            <a:r>
              <a:rPr lang="en-US" sz="1200" dirty="0"/>
              <a:t>, BKIA (</a:t>
            </a:r>
            <a:r>
              <a:rPr lang="en-US" sz="1200" dirty="0" err="1"/>
              <a:t>Rumah</a:t>
            </a:r>
            <a:r>
              <a:rPr lang="en-US" sz="1200" dirty="0"/>
              <a:t> </a:t>
            </a:r>
            <a:r>
              <a:rPr lang="en-US" sz="1200" dirty="0" err="1"/>
              <a:t>Sakit</a:t>
            </a:r>
            <a:r>
              <a:rPr lang="en-US" sz="1200" dirty="0"/>
              <a:t> </a:t>
            </a:r>
            <a:r>
              <a:rPr lang="en-US" sz="1200" dirty="0" err="1"/>
              <a:t>Bersalin</a:t>
            </a:r>
            <a:r>
              <a:rPr lang="en-US" sz="1200" dirty="0"/>
              <a:t>/</a:t>
            </a:r>
            <a:r>
              <a:rPr lang="en-US" sz="1200" dirty="0" err="1"/>
              <a:t>Klinik</a:t>
            </a:r>
            <a:r>
              <a:rPr lang="en-US" sz="1200" dirty="0"/>
              <a:t>) </a:t>
            </a:r>
            <a:r>
              <a:rPr lang="en-US" sz="1200" dirty="0" err="1"/>
              <a:t>hingga</a:t>
            </a:r>
            <a:r>
              <a:rPr lang="en-US" sz="1200" dirty="0"/>
              <a:t> </a:t>
            </a:r>
            <a:r>
              <a:rPr lang="en-US" sz="1200" dirty="0" err="1"/>
              <a:t>praktek</a:t>
            </a:r>
            <a:r>
              <a:rPr lang="en-US" sz="1200" dirty="0"/>
              <a:t> </a:t>
            </a:r>
            <a:r>
              <a:rPr lang="en-US" sz="1200" dirty="0" err="1"/>
              <a:t>dokter</a:t>
            </a:r>
            <a:r>
              <a:rPr lang="en-US" sz="1200" dirty="0"/>
              <a:t>. </a:t>
            </a:r>
          </a:p>
          <a:p>
            <a:pPr lvl="0" algn="just"/>
            <a:r>
              <a:rPr lang="en-US" sz="1200" dirty="0"/>
              <a:t>4. </a:t>
            </a:r>
            <a:r>
              <a:rPr lang="en-US" sz="1200" dirty="0" err="1"/>
              <a:t>Sarana</a:t>
            </a:r>
            <a:r>
              <a:rPr lang="en-US" sz="1200" dirty="0"/>
              <a:t> </a:t>
            </a:r>
            <a:r>
              <a:rPr lang="en-US" sz="1200" dirty="0" err="1"/>
              <a:t>peribadatan</a:t>
            </a:r>
            <a:endParaRPr lang="en-US" sz="12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200" dirty="0" err="1"/>
              <a:t>Merupakan</a:t>
            </a:r>
            <a:r>
              <a:rPr lang="en-US" sz="1200" dirty="0"/>
              <a:t>  </a:t>
            </a:r>
            <a:r>
              <a:rPr lang="en-US" sz="1200" dirty="0" err="1"/>
              <a:t>sarana</a:t>
            </a:r>
            <a:r>
              <a:rPr lang="en-US" sz="1200" dirty="0"/>
              <a:t> yang </a:t>
            </a:r>
            <a:r>
              <a:rPr lang="en-US" sz="1200" dirty="0" err="1"/>
              <a:t>berupa</a:t>
            </a:r>
            <a:r>
              <a:rPr lang="en-US" sz="1200" dirty="0"/>
              <a:t> </a:t>
            </a:r>
            <a:r>
              <a:rPr lang="en-US" sz="1200" dirty="0" err="1"/>
              <a:t>bangunan</a:t>
            </a:r>
            <a:r>
              <a:rPr lang="en-US" sz="1200" dirty="0"/>
              <a:t> </a:t>
            </a:r>
            <a:r>
              <a:rPr lang="en-US" sz="1200" dirty="0" err="1"/>
              <a:t>fisik</a:t>
            </a:r>
            <a:r>
              <a:rPr lang="en-US" sz="1200" dirty="0"/>
              <a:t> </a:t>
            </a:r>
            <a:r>
              <a:rPr lang="en-US" sz="1200" dirty="0" err="1"/>
              <a:t>dengan</a:t>
            </a:r>
            <a:r>
              <a:rPr lang="en-US" sz="1200" dirty="0"/>
              <a:t> </a:t>
            </a:r>
            <a:r>
              <a:rPr lang="en-US" sz="1200" dirty="0" err="1"/>
              <a:t>fungsi</a:t>
            </a:r>
            <a:r>
              <a:rPr lang="en-US" sz="1200" dirty="0"/>
              <a:t> </a:t>
            </a:r>
            <a:r>
              <a:rPr lang="en-US" sz="1200" dirty="0" err="1"/>
              <a:t>untuk</a:t>
            </a:r>
            <a:r>
              <a:rPr lang="en-US" sz="1200" dirty="0"/>
              <a:t>  </a:t>
            </a:r>
            <a:r>
              <a:rPr lang="en-US" sz="1200" dirty="0" err="1"/>
              <a:t>mengisi</a:t>
            </a:r>
            <a:r>
              <a:rPr lang="en-US" sz="1200" dirty="0"/>
              <a:t>  </a:t>
            </a:r>
            <a:r>
              <a:rPr lang="en-US" sz="1200" dirty="0" err="1"/>
              <a:t>kebutuhan</a:t>
            </a:r>
            <a:r>
              <a:rPr lang="en-US" sz="1200" dirty="0"/>
              <a:t>  </a:t>
            </a:r>
            <a:r>
              <a:rPr lang="en-US" sz="1200" dirty="0" err="1"/>
              <a:t>rohani</a:t>
            </a:r>
            <a:r>
              <a:rPr lang="en-US" sz="1200" dirty="0"/>
              <a:t>  </a:t>
            </a:r>
            <a:r>
              <a:rPr lang="en-US" sz="1200" dirty="0" err="1"/>
              <a:t>penduduk</a:t>
            </a:r>
            <a:r>
              <a:rPr lang="en-US" sz="1200" dirty="0"/>
              <a:t>  yang </a:t>
            </a:r>
            <a:r>
              <a:rPr lang="en-US" sz="1200" dirty="0" err="1"/>
              <a:t>perlu</a:t>
            </a:r>
            <a:r>
              <a:rPr lang="en-US" sz="1200" dirty="0"/>
              <a:t>  </a:t>
            </a:r>
            <a:r>
              <a:rPr lang="en-US" sz="1200" dirty="0" err="1"/>
              <a:t>disediakan</a:t>
            </a:r>
            <a:r>
              <a:rPr lang="en-US" sz="1200" dirty="0"/>
              <a:t>  di  </a:t>
            </a:r>
            <a:r>
              <a:rPr lang="en-US" sz="1200" dirty="0" err="1"/>
              <a:t>lingkungan</a:t>
            </a:r>
            <a:r>
              <a:rPr lang="en-US" sz="1200" dirty="0"/>
              <a:t>  </a:t>
            </a:r>
            <a:r>
              <a:rPr lang="en-US" sz="1200" dirty="0" err="1"/>
              <a:t>perumahan</a:t>
            </a:r>
            <a:r>
              <a:rPr lang="en-US" sz="1200" dirty="0"/>
              <a:t>  yang  </a:t>
            </a:r>
            <a:r>
              <a:rPr lang="en-US" sz="1200" dirty="0" err="1"/>
              <a:t>direncanakan</a:t>
            </a:r>
            <a:r>
              <a:rPr lang="en-US" sz="1200" dirty="0"/>
              <a:t>  </a:t>
            </a:r>
            <a:r>
              <a:rPr lang="en-US" sz="1200" dirty="0" err="1"/>
              <a:t>sesuai</a:t>
            </a:r>
            <a:r>
              <a:rPr lang="en-US" sz="1200" dirty="0"/>
              <a:t>  </a:t>
            </a:r>
            <a:r>
              <a:rPr lang="en-US" sz="1200" dirty="0" err="1"/>
              <a:t>dengan</a:t>
            </a:r>
            <a:r>
              <a:rPr lang="en-US" sz="1200" dirty="0"/>
              <a:t> </a:t>
            </a:r>
            <a:r>
              <a:rPr lang="en-US" sz="1200" dirty="0" err="1"/>
              <a:t>kesepakatan</a:t>
            </a:r>
            <a:r>
              <a:rPr lang="en-US" sz="1200" dirty="0"/>
              <a:t> </a:t>
            </a:r>
            <a:r>
              <a:rPr lang="en-US" sz="1200" dirty="0" err="1"/>
              <a:t>antara</a:t>
            </a:r>
            <a:r>
              <a:rPr lang="en-US" sz="1200" dirty="0"/>
              <a:t> </a:t>
            </a:r>
            <a:r>
              <a:rPr lang="en-US" sz="1200" dirty="0" err="1"/>
              <a:t>Departemen</a:t>
            </a:r>
            <a:r>
              <a:rPr lang="en-US" sz="1200" dirty="0"/>
              <a:t> </a:t>
            </a:r>
            <a:r>
              <a:rPr lang="en-US" sz="1200" dirty="0" err="1"/>
              <a:t>Pekerjaan</a:t>
            </a:r>
            <a:r>
              <a:rPr lang="en-US" sz="1200" dirty="0"/>
              <a:t> </a:t>
            </a:r>
            <a:r>
              <a:rPr lang="en-US" sz="1200" dirty="0" err="1"/>
              <a:t>Umum</a:t>
            </a:r>
            <a:r>
              <a:rPr lang="en-US" sz="1200" dirty="0"/>
              <a:t> dan  </a:t>
            </a:r>
            <a:r>
              <a:rPr lang="en-US" sz="1200" dirty="0" err="1"/>
              <a:t>masyarakat</a:t>
            </a:r>
            <a:r>
              <a:rPr lang="en-US" sz="1200" dirty="0"/>
              <a:t> yang </a:t>
            </a:r>
            <a:r>
              <a:rPr lang="en-US" sz="1200" dirty="0" err="1"/>
              <a:t>terbagi</a:t>
            </a:r>
            <a:r>
              <a:rPr lang="en-US" sz="1200" dirty="0"/>
              <a:t> </a:t>
            </a:r>
            <a:r>
              <a:rPr lang="en-US" sz="1200" dirty="0" err="1"/>
              <a:t>kedalam</a:t>
            </a:r>
            <a:r>
              <a:rPr lang="en-US" sz="1200" dirty="0"/>
              <a:t> </a:t>
            </a:r>
            <a:r>
              <a:rPr lang="en-US" sz="1200" dirty="0" err="1"/>
              <a:t>beberapa</a:t>
            </a:r>
            <a:r>
              <a:rPr lang="en-US" sz="1200" dirty="0"/>
              <a:t> </a:t>
            </a:r>
            <a:r>
              <a:rPr lang="en-US" sz="1200" dirty="0" err="1"/>
              <a:t>jenis</a:t>
            </a:r>
            <a:r>
              <a:rPr lang="en-US" sz="1200" dirty="0"/>
              <a:t> </a:t>
            </a:r>
            <a:r>
              <a:rPr lang="en-US" sz="1200" dirty="0" err="1"/>
              <a:t>yaitu</a:t>
            </a:r>
            <a:r>
              <a:rPr lang="en-US" sz="1200" dirty="0"/>
              <a:t> masjid, </a:t>
            </a:r>
            <a:r>
              <a:rPr lang="en-US" sz="1200" dirty="0" err="1"/>
              <a:t>mushola</a:t>
            </a:r>
            <a:r>
              <a:rPr lang="en-US" sz="1200" dirty="0"/>
              <a:t>, </a:t>
            </a:r>
            <a:r>
              <a:rPr lang="en-US" sz="1200" dirty="0" err="1"/>
              <a:t>gereja</a:t>
            </a:r>
            <a:r>
              <a:rPr lang="en-US" sz="1200" dirty="0"/>
              <a:t>, vihara dan </a:t>
            </a:r>
            <a:r>
              <a:rPr lang="en-US" sz="1200" dirty="0" err="1"/>
              <a:t>pura</a:t>
            </a:r>
            <a:r>
              <a:rPr lang="en-US" sz="1200" dirty="0"/>
              <a:t>.</a:t>
            </a:r>
          </a:p>
          <a:p>
            <a:pPr lvl="0" algn="just"/>
            <a:r>
              <a:rPr lang="en-US" sz="1200" dirty="0"/>
              <a:t>5. </a:t>
            </a:r>
            <a:r>
              <a:rPr lang="en-US" sz="1200" dirty="0" err="1"/>
              <a:t>Sarana</a:t>
            </a:r>
            <a:r>
              <a:rPr lang="en-US" sz="1200" dirty="0"/>
              <a:t> </a:t>
            </a:r>
            <a:r>
              <a:rPr lang="en-US" sz="1200" dirty="0" err="1"/>
              <a:t>perdagangan</a:t>
            </a:r>
            <a:r>
              <a:rPr lang="en-US" sz="1200" dirty="0"/>
              <a:t> dan </a:t>
            </a:r>
            <a:r>
              <a:rPr lang="en-US" sz="1200" dirty="0" err="1"/>
              <a:t>niaga</a:t>
            </a:r>
            <a:endParaRPr lang="en-US" sz="12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200" dirty="0" err="1"/>
              <a:t>Sarana</a:t>
            </a:r>
            <a:r>
              <a:rPr lang="en-US" sz="1200" dirty="0"/>
              <a:t> </a:t>
            </a:r>
            <a:r>
              <a:rPr lang="en-US" sz="1200" dirty="0" err="1"/>
              <a:t>ini</a:t>
            </a:r>
            <a:r>
              <a:rPr lang="en-US" sz="1200" dirty="0"/>
              <a:t>  </a:t>
            </a:r>
            <a:r>
              <a:rPr lang="en-US" sz="1200" dirty="0" err="1"/>
              <a:t>berfungsi</a:t>
            </a:r>
            <a:r>
              <a:rPr lang="en-US" sz="1200" dirty="0"/>
              <a:t>  </a:t>
            </a:r>
            <a:r>
              <a:rPr lang="en-US" sz="1200" dirty="0" err="1"/>
              <a:t>untuk</a:t>
            </a:r>
            <a:r>
              <a:rPr lang="en-US" sz="1200" dirty="0"/>
              <a:t>  </a:t>
            </a:r>
            <a:r>
              <a:rPr lang="en-US" sz="1200" dirty="0" err="1"/>
              <a:t>melayani</a:t>
            </a:r>
            <a:r>
              <a:rPr lang="en-US" sz="1200" dirty="0"/>
              <a:t>  dan  </a:t>
            </a:r>
            <a:r>
              <a:rPr lang="en-US" sz="1200" dirty="0" err="1"/>
              <a:t>menyediakan</a:t>
            </a:r>
            <a:r>
              <a:rPr lang="en-US" sz="1200" dirty="0"/>
              <a:t>  </a:t>
            </a:r>
            <a:r>
              <a:rPr lang="en-US" sz="1200" dirty="0" err="1"/>
              <a:t>kebutuhan</a:t>
            </a:r>
            <a:r>
              <a:rPr lang="en-US" sz="1200" dirty="0"/>
              <a:t>  </a:t>
            </a:r>
            <a:r>
              <a:rPr lang="en-US" sz="1200" dirty="0" err="1"/>
              <a:t>sehari-hari</a:t>
            </a:r>
            <a:r>
              <a:rPr lang="en-US" sz="1200" dirty="0"/>
              <a:t> </a:t>
            </a:r>
            <a:r>
              <a:rPr lang="en-US" sz="1200" dirty="0" err="1"/>
              <a:t>masyarakat</a:t>
            </a:r>
            <a:r>
              <a:rPr lang="en-US" sz="1200" dirty="0"/>
              <a:t> yang </a:t>
            </a:r>
            <a:r>
              <a:rPr lang="en-US" sz="1200" dirty="0" err="1"/>
              <a:t>terbagi</a:t>
            </a:r>
            <a:r>
              <a:rPr lang="en-US" sz="1200" dirty="0"/>
              <a:t> </a:t>
            </a:r>
            <a:r>
              <a:rPr lang="en-US" sz="1200" dirty="0" err="1"/>
              <a:t>kedalam</a:t>
            </a:r>
            <a:r>
              <a:rPr lang="en-US" sz="1200" dirty="0"/>
              <a:t> </a:t>
            </a:r>
            <a:r>
              <a:rPr lang="en-US" sz="1200" dirty="0" err="1"/>
              <a:t>beberapa</a:t>
            </a:r>
            <a:r>
              <a:rPr lang="en-US" sz="1200" dirty="0"/>
              <a:t> </a:t>
            </a:r>
            <a:r>
              <a:rPr lang="en-US" sz="1200" dirty="0" err="1"/>
              <a:t>jenis</a:t>
            </a:r>
            <a:r>
              <a:rPr lang="en-US" sz="1200" dirty="0"/>
              <a:t>. </a:t>
            </a:r>
            <a:r>
              <a:rPr lang="en-US" sz="1200" dirty="0" err="1"/>
              <a:t>Adapun</a:t>
            </a:r>
            <a:r>
              <a:rPr lang="en-US" sz="1200" dirty="0"/>
              <a:t> </a:t>
            </a:r>
            <a:r>
              <a:rPr lang="en-US" sz="1200" dirty="0" err="1"/>
              <a:t>jenis-jenis</a:t>
            </a:r>
            <a:r>
              <a:rPr lang="en-US" sz="1200" dirty="0"/>
              <a:t> </a:t>
            </a:r>
            <a:r>
              <a:rPr lang="en-US" sz="1200" dirty="0" err="1"/>
              <a:t>sarana</a:t>
            </a:r>
            <a:r>
              <a:rPr lang="en-US" sz="1200" dirty="0"/>
              <a:t> </a:t>
            </a:r>
            <a:r>
              <a:rPr lang="en-US" sz="1200" dirty="0" err="1"/>
              <a:t>perdagangan</a:t>
            </a:r>
            <a:r>
              <a:rPr lang="en-US" sz="1200" dirty="0"/>
              <a:t> dan </a:t>
            </a:r>
            <a:r>
              <a:rPr lang="en-US" sz="1200" dirty="0" err="1"/>
              <a:t>niaga</a:t>
            </a:r>
            <a:r>
              <a:rPr lang="en-US" sz="1200" dirty="0"/>
              <a:t> yang </a:t>
            </a:r>
            <a:r>
              <a:rPr lang="en-US" sz="1200" dirty="0" err="1"/>
              <a:t>menjadi</a:t>
            </a:r>
            <a:r>
              <a:rPr lang="en-US" sz="1200" dirty="0"/>
              <a:t> </a:t>
            </a:r>
            <a:r>
              <a:rPr lang="en-US" sz="1200" dirty="0" err="1"/>
              <a:t>pendukung</a:t>
            </a:r>
            <a:r>
              <a:rPr lang="en-US" sz="1200" dirty="0"/>
              <a:t> </a:t>
            </a:r>
            <a:r>
              <a:rPr lang="en-US" sz="1200" dirty="0" err="1"/>
              <a:t>dalam</a:t>
            </a:r>
            <a:r>
              <a:rPr lang="en-US" sz="1200" dirty="0"/>
              <a:t> </a:t>
            </a:r>
            <a:r>
              <a:rPr lang="en-US" sz="1200" dirty="0" err="1"/>
              <a:t>penerapan</a:t>
            </a:r>
            <a:r>
              <a:rPr lang="en-US" sz="1200" dirty="0"/>
              <a:t> </a:t>
            </a:r>
            <a:r>
              <a:rPr lang="en-US" sz="1200" dirty="0" err="1"/>
              <a:t>konsep</a:t>
            </a:r>
            <a:r>
              <a:rPr lang="en-US" sz="1200" dirty="0"/>
              <a:t> </a:t>
            </a:r>
            <a:r>
              <a:rPr lang="en-US" sz="1200" i="1" dirty="0"/>
              <a:t>smart infrastructure</a:t>
            </a:r>
            <a:r>
              <a:rPr lang="en-US" sz="1200" dirty="0"/>
              <a:t> </a:t>
            </a:r>
            <a:r>
              <a:rPr lang="en-US" sz="1200" dirty="0" err="1"/>
              <a:t>adalah</a:t>
            </a:r>
            <a:r>
              <a:rPr lang="en-US" sz="1200" dirty="0"/>
              <a:t> </a:t>
            </a:r>
            <a:r>
              <a:rPr lang="en-US" sz="1200" dirty="0" err="1"/>
              <a:t>departemen</a:t>
            </a:r>
            <a:r>
              <a:rPr lang="en-US" sz="1200" dirty="0"/>
              <a:t> store, </a:t>
            </a:r>
            <a:r>
              <a:rPr lang="en-US" sz="1200" dirty="0" err="1"/>
              <a:t>pusat</a:t>
            </a:r>
            <a:r>
              <a:rPr lang="en-US" sz="1200" dirty="0"/>
              <a:t> </a:t>
            </a:r>
            <a:r>
              <a:rPr lang="en-US" sz="1200" dirty="0" err="1"/>
              <a:t>pertokoan</a:t>
            </a:r>
            <a:r>
              <a:rPr lang="en-US" sz="1200" dirty="0"/>
              <a:t>, </a:t>
            </a:r>
            <a:r>
              <a:rPr lang="en-US" sz="1200" dirty="0" err="1"/>
              <a:t>pertokoan</a:t>
            </a:r>
            <a:r>
              <a:rPr lang="en-US" sz="1200" dirty="0"/>
              <a:t> dan pasar </a:t>
            </a:r>
            <a:r>
              <a:rPr lang="en-US" sz="1200" dirty="0" err="1"/>
              <a:t>tradisional</a:t>
            </a:r>
            <a:r>
              <a:rPr lang="en-US" sz="1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150076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Google Shape;1043;p39"/>
          <p:cNvSpPr txBox="1">
            <a:spLocks noGrp="1"/>
          </p:cNvSpPr>
          <p:nvPr>
            <p:ph type="title" idx="8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Smart Infrastructure </a:t>
            </a:r>
            <a:r>
              <a:rPr lang="en-US" dirty="0" err="1"/>
              <a:t>Sarana</a:t>
            </a:r>
            <a:endParaRPr dirty="0"/>
          </a:p>
        </p:txBody>
      </p:sp>
      <p:pic>
        <p:nvPicPr>
          <p:cNvPr id="1104" name="Google Shape;1104;p39">
            <a:hlinkClick r:id="rId3" action="ppaction://hlinksldjump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3224" y="585350"/>
            <a:ext cx="360887" cy="260251"/>
          </a:xfrm>
          <a:prstGeom prst="rect">
            <a:avLst/>
          </a:prstGeom>
          <a:noFill/>
          <a:ln>
            <a:noFill/>
          </a:ln>
        </p:spPr>
      </p:pic>
      <p:sp>
        <p:nvSpPr>
          <p:cNvPr id="1105" name="Google Shape;1105;p39">
            <a:hlinkClick r:id="" action="ppaction://hlinkshowjump?jump=nextslide"/>
          </p:cNvPr>
          <p:cNvSpPr/>
          <p:nvPr/>
        </p:nvSpPr>
        <p:spPr>
          <a:xfrm>
            <a:off x="7977175" y="627091"/>
            <a:ext cx="432265" cy="208566"/>
          </a:xfrm>
          <a:custGeom>
            <a:avLst/>
            <a:gdLst/>
            <a:ahLst/>
            <a:cxnLst/>
            <a:rect l="l" t="t" r="r" b="b"/>
            <a:pathLst>
              <a:path w="209583" h="101123" extrusionOk="0">
                <a:moveTo>
                  <a:pt x="158014" y="1"/>
                </a:moveTo>
                <a:cubicBezTo>
                  <a:pt x="155920" y="1"/>
                  <a:pt x="153827" y="808"/>
                  <a:pt x="152237" y="2415"/>
                </a:cubicBezTo>
                <a:cubicBezTo>
                  <a:pt x="149040" y="5611"/>
                  <a:pt x="149073" y="10765"/>
                  <a:pt x="152237" y="13929"/>
                </a:cubicBezTo>
                <a:lnTo>
                  <a:pt x="180845" y="42407"/>
                </a:lnTo>
                <a:lnTo>
                  <a:pt x="8155" y="42407"/>
                </a:lnTo>
                <a:cubicBezTo>
                  <a:pt x="3653" y="42407"/>
                  <a:pt x="0" y="46060"/>
                  <a:pt x="0" y="50562"/>
                </a:cubicBezTo>
                <a:cubicBezTo>
                  <a:pt x="0" y="55063"/>
                  <a:pt x="3653" y="58717"/>
                  <a:pt x="8155" y="58717"/>
                </a:cubicBezTo>
                <a:lnTo>
                  <a:pt x="180845" y="58717"/>
                </a:lnTo>
                <a:lnTo>
                  <a:pt x="152237" y="87194"/>
                </a:lnTo>
                <a:cubicBezTo>
                  <a:pt x="149073" y="90358"/>
                  <a:pt x="149040" y="95512"/>
                  <a:pt x="152237" y="98708"/>
                </a:cubicBezTo>
                <a:cubicBezTo>
                  <a:pt x="153827" y="100315"/>
                  <a:pt x="155920" y="101122"/>
                  <a:pt x="158014" y="101122"/>
                </a:cubicBezTo>
                <a:cubicBezTo>
                  <a:pt x="160087" y="101122"/>
                  <a:pt x="162162" y="100331"/>
                  <a:pt x="163752" y="98741"/>
                </a:cubicBezTo>
                <a:lnTo>
                  <a:pt x="206353" y="56335"/>
                </a:lnTo>
                <a:lnTo>
                  <a:pt x="206386" y="56335"/>
                </a:lnTo>
                <a:cubicBezTo>
                  <a:pt x="209583" y="53139"/>
                  <a:pt x="209550" y="47952"/>
                  <a:pt x="206386" y="44788"/>
                </a:cubicBezTo>
                <a:lnTo>
                  <a:pt x="206353" y="44788"/>
                </a:lnTo>
                <a:lnTo>
                  <a:pt x="163752" y="2382"/>
                </a:lnTo>
                <a:cubicBezTo>
                  <a:pt x="162162" y="792"/>
                  <a:pt x="160087" y="1"/>
                  <a:pt x="15801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6" name="Google Shape;1106;p39">
            <a:hlinkClick r:id="" action="ppaction://hlinkshowjump?jump=previousslide"/>
          </p:cNvPr>
          <p:cNvSpPr/>
          <p:nvPr/>
        </p:nvSpPr>
        <p:spPr>
          <a:xfrm flipH="1">
            <a:off x="7358100" y="627091"/>
            <a:ext cx="432265" cy="208566"/>
          </a:xfrm>
          <a:custGeom>
            <a:avLst/>
            <a:gdLst/>
            <a:ahLst/>
            <a:cxnLst/>
            <a:rect l="l" t="t" r="r" b="b"/>
            <a:pathLst>
              <a:path w="209583" h="101123" extrusionOk="0">
                <a:moveTo>
                  <a:pt x="158014" y="1"/>
                </a:moveTo>
                <a:cubicBezTo>
                  <a:pt x="155920" y="1"/>
                  <a:pt x="153827" y="808"/>
                  <a:pt x="152237" y="2415"/>
                </a:cubicBezTo>
                <a:cubicBezTo>
                  <a:pt x="149040" y="5611"/>
                  <a:pt x="149073" y="10765"/>
                  <a:pt x="152237" y="13929"/>
                </a:cubicBezTo>
                <a:lnTo>
                  <a:pt x="180845" y="42407"/>
                </a:lnTo>
                <a:lnTo>
                  <a:pt x="8155" y="42407"/>
                </a:lnTo>
                <a:cubicBezTo>
                  <a:pt x="3653" y="42407"/>
                  <a:pt x="0" y="46060"/>
                  <a:pt x="0" y="50562"/>
                </a:cubicBezTo>
                <a:cubicBezTo>
                  <a:pt x="0" y="55063"/>
                  <a:pt x="3653" y="58717"/>
                  <a:pt x="8155" y="58717"/>
                </a:cubicBezTo>
                <a:lnTo>
                  <a:pt x="180845" y="58717"/>
                </a:lnTo>
                <a:lnTo>
                  <a:pt x="152237" y="87194"/>
                </a:lnTo>
                <a:cubicBezTo>
                  <a:pt x="149073" y="90358"/>
                  <a:pt x="149040" y="95512"/>
                  <a:pt x="152237" y="98708"/>
                </a:cubicBezTo>
                <a:cubicBezTo>
                  <a:pt x="153827" y="100315"/>
                  <a:pt x="155920" y="101122"/>
                  <a:pt x="158014" y="101122"/>
                </a:cubicBezTo>
                <a:cubicBezTo>
                  <a:pt x="160087" y="101122"/>
                  <a:pt x="162162" y="100331"/>
                  <a:pt x="163752" y="98741"/>
                </a:cubicBezTo>
                <a:lnTo>
                  <a:pt x="206353" y="56335"/>
                </a:lnTo>
                <a:lnTo>
                  <a:pt x="206386" y="56335"/>
                </a:lnTo>
                <a:cubicBezTo>
                  <a:pt x="209583" y="53139"/>
                  <a:pt x="209550" y="47952"/>
                  <a:pt x="206386" y="44788"/>
                </a:cubicBezTo>
                <a:lnTo>
                  <a:pt x="206353" y="44788"/>
                </a:lnTo>
                <a:lnTo>
                  <a:pt x="163752" y="2382"/>
                </a:lnTo>
                <a:cubicBezTo>
                  <a:pt x="162162" y="792"/>
                  <a:pt x="160087" y="1"/>
                  <a:pt x="15801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990;p38">
            <a:extLst>
              <a:ext uri="{FF2B5EF4-FFF2-40B4-BE49-F238E27FC236}">
                <a16:creationId xmlns:a16="http://schemas.microsoft.com/office/drawing/2014/main" id="{80F4DDE5-2A3E-426F-9C55-21074AB31B1C}"/>
              </a:ext>
            </a:extLst>
          </p:cNvPr>
          <p:cNvSpPr txBox="1"/>
          <p:nvPr/>
        </p:nvSpPr>
        <p:spPr>
          <a:xfrm>
            <a:off x="2200083" y="4498986"/>
            <a:ext cx="796800" cy="520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7" name="Google Shape;1031;p38">
            <a:extLst>
              <a:ext uri="{FF2B5EF4-FFF2-40B4-BE49-F238E27FC236}">
                <a16:creationId xmlns:a16="http://schemas.microsoft.com/office/drawing/2014/main" id="{F5EEECFC-ED7D-4934-B23F-E8AC6432E1F7}"/>
              </a:ext>
            </a:extLst>
          </p:cNvPr>
          <p:cNvSpPr txBox="1"/>
          <p:nvPr/>
        </p:nvSpPr>
        <p:spPr>
          <a:xfrm>
            <a:off x="2199123" y="4498986"/>
            <a:ext cx="1195956" cy="520800"/>
          </a:xfrm>
          <a:prstGeom prst="rect">
            <a:avLst/>
          </a:prstGeom>
          <a:gradFill>
            <a:gsLst>
              <a:gs pos="0">
                <a:srgbClr val="AA9EEE">
                  <a:alpha val="12549"/>
                </a:srgbClr>
              </a:gs>
              <a:gs pos="100000">
                <a:srgbClr val="FFFFFF"/>
              </a:gs>
            </a:gsLst>
            <a:lin ang="1619866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1800" b="1" dirty="0" err="1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Tinjauan</a:t>
            </a:r>
            <a:r>
              <a:rPr lang="en-US" sz="1800" b="1" dirty="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800" b="1" dirty="0" err="1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Teori</a:t>
            </a:r>
            <a:endParaRPr lang="en-US" sz="1800" b="1" dirty="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8" name="Google Shape;1032;p38">
            <a:extLst>
              <a:ext uri="{FF2B5EF4-FFF2-40B4-BE49-F238E27FC236}">
                <a16:creationId xmlns:a16="http://schemas.microsoft.com/office/drawing/2014/main" id="{DBA35553-93B1-42EC-B19C-5948C0442845}"/>
              </a:ext>
            </a:extLst>
          </p:cNvPr>
          <p:cNvSpPr/>
          <p:nvPr/>
        </p:nvSpPr>
        <p:spPr>
          <a:xfrm>
            <a:off x="2199965" y="4987051"/>
            <a:ext cx="1195956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69;p34">
            <a:hlinkClick r:id="rId5" action="ppaction://hlinksldjump"/>
            <a:extLst>
              <a:ext uri="{FF2B5EF4-FFF2-40B4-BE49-F238E27FC236}">
                <a16:creationId xmlns:a16="http://schemas.microsoft.com/office/drawing/2014/main" id="{1DC9483C-905F-4CCB-A79F-ADFADD269E8D}"/>
              </a:ext>
            </a:extLst>
          </p:cNvPr>
          <p:cNvSpPr txBox="1"/>
          <p:nvPr/>
        </p:nvSpPr>
        <p:spPr>
          <a:xfrm>
            <a:off x="3395922" y="4498986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Gambaran Umum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0" name="Google Shape;770;p34">
            <a:hlinkClick r:id="rId6" action="ppaction://hlinksldjump"/>
            <a:extLst>
              <a:ext uri="{FF2B5EF4-FFF2-40B4-BE49-F238E27FC236}">
                <a16:creationId xmlns:a16="http://schemas.microsoft.com/office/drawing/2014/main" id="{D2B711AD-4F33-483E-845F-CD949196DD80}"/>
              </a:ext>
            </a:extLst>
          </p:cNvPr>
          <p:cNvSpPr txBox="1"/>
          <p:nvPr/>
        </p:nvSpPr>
        <p:spPr>
          <a:xfrm>
            <a:off x="4555743" y="4498986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Metode Penelitian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1" name="Google Shape;771;p34">
            <a:hlinkClick r:id="rId7" action="ppaction://hlinksldjump"/>
            <a:extLst>
              <a:ext uri="{FF2B5EF4-FFF2-40B4-BE49-F238E27FC236}">
                <a16:creationId xmlns:a16="http://schemas.microsoft.com/office/drawing/2014/main" id="{92522FDC-8322-46C8-9E70-B666DB77F241}"/>
              </a:ext>
            </a:extLst>
          </p:cNvPr>
          <p:cNvSpPr txBox="1"/>
          <p:nvPr/>
        </p:nvSpPr>
        <p:spPr>
          <a:xfrm>
            <a:off x="5715564" y="4498986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Rencana</a:t>
            </a:r>
            <a:r>
              <a:rPr lang="en-US" b="1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Kegiatan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82" name="Picture 81">
            <a:extLst>
              <a:ext uri="{FF2B5EF4-FFF2-40B4-BE49-F238E27FC236}">
                <a16:creationId xmlns:a16="http://schemas.microsoft.com/office/drawing/2014/main" id="{40ADB8CC-8274-4139-ADB1-2766DFC0AD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60709" y="4317839"/>
            <a:ext cx="2081568" cy="701119"/>
          </a:xfrm>
          <a:prstGeom prst="rect">
            <a:avLst/>
          </a:prstGeom>
        </p:spPr>
      </p:pic>
      <p:sp>
        <p:nvSpPr>
          <p:cNvPr id="83" name="Google Shape;769;p34">
            <a:hlinkClick r:id="rId5" action="ppaction://hlinksldjump"/>
            <a:extLst>
              <a:ext uri="{FF2B5EF4-FFF2-40B4-BE49-F238E27FC236}">
                <a16:creationId xmlns:a16="http://schemas.microsoft.com/office/drawing/2014/main" id="{0E1E3701-1873-497F-8BD4-A466ED1D1AB3}"/>
              </a:ext>
            </a:extLst>
          </p:cNvPr>
          <p:cNvSpPr txBox="1"/>
          <p:nvPr/>
        </p:nvSpPr>
        <p:spPr>
          <a:xfrm>
            <a:off x="1040144" y="4498158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Pendahuluan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84" name="Picture 83">
            <a:extLst>
              <a:ext uri="{FF2B5EF4-FFF2-40B4-BE49-F238E27FC236}">
                <a16:creationId xmlns:a16="http://schemas.microsoft.com/office/drawing/2014/main" id="{E9946EDB-2E4A-40C8-8FA7-7CB239EB237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8477" y="4194469"/>
            <a:ext cx="746342" cy="100801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ECD3439-304D-498C-BCB5-0BA0DE8A04D7}"/>
              </a:ext>
            </a:extLst>
          </p:cNvPr>
          <p:cNvSpPr/>
          <p:nvPr/>
        </p:nvSpPr>
        <p:spPr>
          <a:xfrm>
            <a:off x="713224" y="1217491"/>
            <a:ext cx="7568336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/>
            <a:r>
              <a:rPr lang="en-US" dirty="0"/>
              <a:t>6. </a:t>
            </a:r>
            <a:r>
              <a:rPr lang="en-US" dirty="0" err="1"/>
              <a:t>Sarana</a:t>
            </a:r>
            <a:r>
              <a:rPr lang="en-US" dirty="0"/>
              <a:t> </a:t>
            </a:r>
            <a:r>
              <a:rPr lang="en-US" dirty="0" err="1"/>
              <a:t>kebudayaan</a:t>
            </a:r>
            <a:r>
              <a:rPr lang="en-US" dirty="0"/>
              <a:t> dan </a:t>
            </a:r>
            <a:r>
              <a:rPr lang="en-US" dirty="0" err="1"/>
              <a:t>rekreasi</a:t>
            </a:r>
            <a:endParaRPr lang="en-U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 err="1"/>
              <a:t>Sarana</a:t>
            </a:r>
            <a:r>
              <a:rPr lang="en-US" dirty="0"/>
              <a:t> </a:t>
            </a:r>
            <a:r>
              <a:rPr lang="en-US" dirty="0" err="1"/>
              <a:t>kebudayaan</a:t>
            </a:r>
            <a:r>
              <a:rPr lang="en-US" dirty="0"/>
              <a:t> dan </a:t>
            </a:r>
            <a:r>
              <a:rPr lang="en-US" dirty="0" err="1"/>
              <a:t>rekreasi</a:t>
            </a:r>
            <a:r>
              <a:rPr lang="en-US" dirty="0"/>
              <a:t> </a:t>
            </a:r>
            <a:r>
              <a:rPr lang="en-US" dirty="0" err="1"/>
              <a:t>berupa</a:t>
            </a:r>
            <a:r>
              <a:rPr lang="en-US" dirty="0"/>
              <a:t> </a:t>
            </a:r>
            <a:r>
              <a:rPr lang="en-US" dirty="0" err="1"/>
              <a:t>bangunan</a:t>
            </a:r>
            <a:r>
              <a:rPr lang="en-US" dirty="0"/>
              <a:t> yang </a:t>
            </a:r>
            <a:r>
              <a:rPr lang="en-US" dirty="0" err="1"/>
              <a:t>digunakan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kegiatan-kegiatan</a:t>
            </a:r>
            <a:r>
              <a:rPr lang="en-US" dirty="0"/>
              <a:t> </a:t>
            </a:r>
            <a:r>
              <a:rPr lang="en-US" dirty="0" err="1"/>
              <a:t>kebudayaan</a:t>
            </a:r>
            <a:r>
              <a:rPr lang="en-US" dirty="0"/>
              <a:t> dan </a:t>
            </a:r>
            <a:r>
              <a:rPr lang="en-US" dirty="0" err="1"/>
              <a:t>rekreasi</a:t>
            </a:r>
            <a:r>
              <a:rPr lang="en-US" dirty="0"/>
              <a:t> </a:t>
            </a:r>
            <a:r>
              <a:rPr lang="en-US" dirty="0" err="1"/>
              <a:t>serta</a:t>
            </a:r>
            <a:r>
              <a:rPr lang="en-US" dirty="0"/>
              <a:t> </a:t>
            </a:r>
            <a:r>
              <a:rPr lang="en-US" dirty="0" err="1"/>
              <a:t>ruang</a:t>
            </a:r>
            <a:r>
              <a:rPr lang="en-US" dirty="0"/>
              <a:t> </a:t>
            </a:r>
            <a:r>
              <a:rPr lang="en-US" dirty="0" err="1"/>
              <a:t>ekspresi</a:t>
            </a:r>
            <a:r>
              <a:rPr lang="en-US" dirty="0"/>
              <a:t> </a:t>
            </a:r>
            <a:r>
              <a:rPr lang="en-US" dirty="0" err="1"/>
              <a:t>seni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masyarakat</a:t>
            </a:r>
            <a:r>
              <a:rPr lang="en-US" dirty="0"/>
              <a:t> </a:t>
            </a:r>
            <a:r>
              <a:rPr lang="en-US" dirty="0" err="1"/>
              <a:t>berupa</a:t>
            </a:r>
            <a:r>
              <a:rPr lang="en-US" dirty="0"/>
              <a:t> </a:t>
            </a:r>
            <a:r>
              <a:rPr lang="en-US" dirty="0" err="1"/>
              <a:t>gedung</a:t>
            </a:r>
            <a:r>
              <a:rPr lang="en-US" dirty="0"/>
              <a:t> </a:t>
            </a:r>
            <a:r>
              <a:rPr lang="en-US" dirty="0" err="1"/>
              <a:t>kesenian</a:t>
            </a:r>
            <a:r>
              <a:rPr lang="en-US" dirty="0"/>
              <a:t>, </a:t>
            </a:r>
            <a:r>
              <a:rPr lang="en-US" dirty="0" err="1"/>
              <a:t>gedung</a:t>
            </a:r>
            <a:r>
              <a:rPr lang="en-US" dirty="0"/>
              <a:t> </a:t>
            </a:r>
            <a:r>
              <a:rPr lang="en-US" dirty="0" err="1"/>
              <a:t>serba</a:t>
            </a:r>
            <a:r>
              <a:rPr lang="en-US" dirty="0"/>
              <a:t> </a:t>
            </a:r>
            <a:r>
              <a:rPr lang="en-US" dirty="0" err="1"/>
              <a:t>guna</a:t>
            </a:r>
            <a:r>
              <a:rPr lang="en-US" dirty="0"/>
              <a:t> dan   lain   </a:t>
            </a:r>
            <a:r>
              <a:rPr lang="en-US" dirty="0" err="1"/>
              <a:t>sejenisnya</a:t>
            </a:r>
            <a:r>
              <a:rPr lang="en-US" dirty="0"/>
              <a:t> yang   </a:t>
            </a:r>
            <a:r>
              <a:rPr lang="en-US" dirty="0" err="1"/>
              <a:t>berfungsi</a:t>
            </a:r>
            <a:r>
              <a:rPr lang="en-US" dirty="0"/>
              <a:t>   </a:t>
            </a:r>
            <a:r>
              <a:rPr lang="en-US" dirty="0" err="1"/>
              <a:t>untuk</a:t>
            </a:r>
            <a:r>
              <a:rPr lang="en-US" dirty="0"/>
              <a:t>   </a:t>
            </a:r>
            <a:r>
              <a:rPr lang="en-US" dirty="0" err="1"/>
              <a:t>memberikan</a:t>
            </a:r>
            <a:r>
              <a:rPr lang="en-US" dirty="0"/>
              <a:t> </a:t>
            </a:r>
            <a:r>
              <a:rPr lang="en-US" dirty="0" err="1"/>
              <a:t>keseimbangan</a:t>
            </a:r>
            <a:r>
              <a:rPr lang="en-US" dirty="0"/>
              <a:t> </a:t>
            </a:r>
            <a:r>
              <a:rPr lang="en-US" dirty="0" err="1"/>
              <a:t>kondisi</a:t>
            </a:r>
            <a:r>
              <a:rPr lang="en-US" dirty="0"/>
              <a:t> </a:t>
            </a:r>
            <a:r>
              <a:rPr lang="en-US" dirty="0" err="1"/>
              <a:t>psikologi</a:t>
            </a:r>
            <a:r>
              <a:rPr lang="en-US" dirty="0"/>
              <a:t> pada </a:t>
            </a:r>
            <a:r>
              <a:rPr lang="en-US" dirty="0" err="1"/>
              <a:t>masyarakat</a:t>
            </a:r>
            <a:r>
              <a:rPr lang="en-US" dirty="0"/>
              <a:t> </a:t>
            </a:r>
            <a:r>
              <a:rPr lang="en-US" dirty="0" err="1"/>
              <a:t>serta</a:t>
            </a:r>
            <a:r>
              <a:rPr lang="en-US" dirty="0"/>
              <a:t> </a:t>
            </a:r>
            <a:r>
              <a:rPr lang="en-US" dirty="0" err="1"/>
              <a:t>sebagai</a:t>
            </a:r>
            <a:r>
              <a:rPr lang="en-US" dirty="0"/>
              <a:t> </a:t>
            </a:r>
            <a:r>
              <a:rPr lang="en-US" dirty="0" err="1"/>
              <a:t>apresiasi</a:t>
            </a:r>
            <a:r>
              <a:rPr lang="en-US" dirty="0"/>
              <a:t> </a:t>
            </a:r>
            <a:r>
              <a:rPr lang="en-US" dirty="0" err="1"/>
              <a:t>diri</a:t>
            </a:r>
            <a:r>
              <a:rPr lang="en-US" dirty="0"/>
              <a:t>.</a:t>
            </a:r>
          </a:p>
          <a:p>
            <a:pPr lvl="0"/>
            <a:r>
              <a:rPr lang="en-US" dirty="0"/>
              <a:t>7. </a:t>
            </a:r>
            <a:r>
              <a:rPr lang="en-US" dirty="0" err="1"/>
              <a:t>Sarana</a:t>
            </a:r>
            <a:r>
              <a:rPr lang="en-US" dirty="0"/>
              <a:t> </a:t>
            </a:r>
            <a:r>
              <a:rPr lang="en-US" dirty="0" err="1"/>
              <a:t>ruang</a:t>
            </a:r>
            <a:r>
              <a:rPr lang="en-US" dirty="0"/>
              <a:t> </a:t>
            </a:r>
            <a:r>
              <a:rPr lang="en-US" dirty="0" err="1"/>
              <a:t>terbuka</a:t>
            </a:r>
            <a:r>
              <a:rPr lang="en-US" dirty="0"/>
              <a:t>, </a:t>
            </a:r>
            <a:r>
              <a:rPr lang="en-US" dirty="0" err="1"/>
              <a:t>taman</a:t>
            </a:r>
            <a:r>
              <a:rPr lang="en-US" dirty="0"/>
              <a:t>, dan </a:t>
            </a:r>
            <a:r>
              <a:rPr lang="en-US" dirty="0" err="1"/>
              <a:t>lapangan</a:t>
            </a:r>
            <a:r>
              <a:rPr lang="en-US" dirty="0"/>
              <a:t> </a:t>
            </a:r>
            <a:r>
              <a:rPr lang="en-US" dirty="0" err="1"/>
              <a:t>olahraga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Sarana</a:t>
            </a:r>
            <a:r>
              <a:rPr lang="en-US" dirty="0"/>
              <a:t> yang  </a:t>
            </a:r>
            <a:r>
              <a:rPr lang="en-US" dirty="0" err="1"/>
              <a:t>memiliki</a:t>
            </a:r>
            <a:r>
              <a:rPr lang="en-US" dirty="0"/>
              <a:t>  </a:t>
            </a:r>
            <a:r>
              <a:rPr lang="en-US" dirty="0" err="1"/>
              <a:t>fungsi</a:t>
            </a:r>
            <a:r>
              <a:rPr lang="en-US" dirty="0"/>
              <a:t>   </a:t>
            </a:r>
            <a:r>
              <a:rPr lang="en-US" dirty="0" err="1"/>
              <a:t>sebagai</a:t>
            </a:r>
            <a:r>
              <a:rPr lang="en-US" dirty="0"/>
              <a:t>  </a:t>
            </a:r>
            <a:r>
              <a:rPr lang="en-US" dirty="0" err="1"/>
              <a:t>ruang</a:t>
            </a:r>
            <a:r>
              <a:rPr lang="en-US" dirty="0"/>
              <a:t>  </a:t>
            </a:r>
            <a:r>
              <a:rPr lang="en-US" dirty="0" err="1"/>
              <a:t>rekreasi</a:t>
            </a:r>
            <a:r>
              <a:rPr lang="en-US" dirty="0"/>
              <a:t>  </a:t>
            </a:r>
            <a:r>
              <a:rPr lang="en-US" dirty="0" err="1"/>
              <a:t>atau</a:t>
            </a:r>
            <a:r>
              <a:rPr lang="en-US" dirty="0"/>
              <a:t>  </a:t>
            </a:r>
            <a:r>
              <a:rPr lang="en-US" dirty="0" err="1"/>
              <a:t>taman</a:t>
            </a:r>
            <a:r>
              <a:rPr lang="en-US" dirty="0"/>
              <a:t>  </a:t>
            </a:r>
            <a:r>
              <a:rPr lang="en-US" dirty="0" err="1"/>
              <a:t>dalam</a:t>
            </a:r>
            <a:r>
              <a:rPr lang="en-US" dirty="0"/>
              <a:t>  </a:t>
            </a:r>
            <a:r>
              <a:rPr lang="en-US" dirty="0" err="1"/>
              <a:t>ruang</a:t>
            </a:r>
            <a:r>
              <a:rPr lang="en-US" dirty="0"/>
              <a:t>  </a:t>
            </a:r>
            <a:r>
              <a:rPr lang="en-US" dirty="0" err="1"/>
              <a:t>lingkup</a:t>
            </a:r>
            <a:r>
              <a:rPr lang="en-US" dirty="0"/>
              <a:t>  </a:t>
            </a:r>
            <a:r>
              <a:rPr lang="en-US" dirty="0" err="1"/>
              <a:t>perkotaan</a:t>
            </a:r>
            <a:r>
              <a:rPr lang="en-US" dirty="0"/>
              <a:t>. </a:t>
            </a:r>
            <a:r>
              <a:rPr lang="en-US" dirty="0" err="1"/>
              <a:t>Lapangan</a:t>
            </a:r>
            <a:r>
              <a:rPr lang="en-US" dirty="0"/>
              <a:t>  </a:t>
            </a:r>
            <a:r>
              <a:rPr lang="en-US" dirty="0" err="1"/>
              <a:t>olahraga</a:t>
            </a:r>
            <a:r>
              <a:rPr lang="en-US" dirty="0"/>
              <a:t>  juga  </a:t>
            </a:r>
            <a:r>
              <a:rPr lang="en-US" dirty="0" err="1"/>
              <a:t>memberikan</a:t>
            </a:r>
            <a:r>
              <a:rPr lang="en-US" dirty="0"/>
              <a:t>  </a:t>
            </a:r>
            <a:r>
              <a:rPr lang="en-US" dirty="0" err="1"/>
              <a:t>kesegaran</a:t>
            </a:r>
            <a:r>
              <a:rPr lang="en-US" dirty="0"/>
              <a:t>  pada  </a:t>
            </a:r>
            <a:r>
              <a:rPr lang="en-US" dirty="0" err="1"/>
              <a:t>kota</a:t>
            </a:r>
            <a:r>
              <a:rPr lang="en-US" dirty="0"/>
              <a:t> </a:t>
            </a:r>
            <a:r>
              <a:rPr lang="en-US" dirty="0" err="1"/>
              <a:t>serta</a:t>
            </a:r>
            <a:r>
              <a:rPr lang="en-US" dirty="0"/>
              <a:t>  </a:t>
            </a:r>
            <a:r>
              <a:rPr lang="en-US" dirty="0" err="1"/>
              <a:t>dapat</a:t>
            </a:r>
            <a:r>
              <a:rPr lang="en-US" dirty="0"/>
              <a:t>  juga </a:t>
            </a:r>
            <a:r>
              <a:rPr lang="en-US" dirty="0" err="1"/>
              <a:t>sebagai</a:t>
            </a:r>
            <a:r>
              <a:rPr lang="en-US" dirty="0"/>
              <a:t> </a:t>
            </a:r>
            <a:r>
              <a:rPr lang="en-US" dirty="0" err="1"/>
              <a:t>Ruang</a:t>
            </a:r>
            <a:r>
              <a:rPr lang="en-US" dirty="0"/>
              <a:t> Terbuka </a:t>
            </a:r>
            <a:r>
              <a:rPr lang="en-US" dirty="0" err="1"/>
              <a:t>Hijau</a:t>
            </a:r>
            <a:r>
              <a:rPr lang="en-US" dirty="0"/>
              <a:t> (RTH) </a:t>
            </a:r>
            <a:r>
              <a:rPr lang="en-US" dirty="0" err="1"/>
              <a:t>guna</a:t>
            </a:r>
            <a:r>
              <a:rPr lang="en-US" dirty="0"/>
              <a:t> </a:t>
            </a:r>
            <a:r>
              <a:rPr lang="en-US" dirty="0" err="1"/>
              <a:t>mendukung</a:t>
            </a:r>
            <a:r>
              <a:rPr lang="en-US" dirty="0"/>
              <a:t> </a:t>
            </a:r>
            <a:r>
              <a:rPr lang="en-US" dirty="0" err="1"/>
              <a:t>pembangunan</a:t>
            </a:r>
            <a:r>
              <a:rPr lang="en-US" dirty="0"/>
              <a:t> </a:t>
            </a:r>
            <a:r>
              <a:rPr lang="en-US" i="1" dirty="0"/>
              <a:t>smart infrastructure</a:t>
            </a:r>
            <a:r>
              <a:rPr lang="en-US" dirty="0"/>
              <a:t> </a:t>
            </a:r>
            <a:r>
              <a:rPr lang="en-US" dirty="0" err="1"/>
              <a:t>diperkotaan</a:t>
            </a:r>
            <a:r>
              <a:rPr lang="en-US" dirty="0"/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Penyediaan</a:t>
            </a:r>
            <a:r>
              <a:rPr lang="en-US" dirty="0"/>
              <a:t> </a:t>
            </a:r>
            <a:r>
              <a:rPr lang="en-US" dirty="0" err="1"/>
              <a:t>sarana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 </a:t>
            </a:r>
            <a:r>
              <a:rPr lang="en-US" dirty="0" err="1"/>
              <a:t>sangat</a:t>
            </a:r>
            <a:r>
              <a:rPr lang="en-US" dirty="0"/>
              <a:t>  </a:t>
            </a:r>
            <a:r>
              <a:rPr lang="en-US" dirty="0" err="1"/>
              <a:t>diperlukan</a:t>
            </a:r>
            <a:r>
              <a:rPr lang="en-US" dirty="0"/>
              <a:t> </a:t>
            </a:r>
            <a:r>
              <a:rPr lang="en-US" dirty="0" err="1"/>
              <a:t>sebagai</a:t>
            </a:r>
            <a:r>
              <a:rPr lang="en-US" dirty="0"/>
              <a:t> </a:t>
            </a:r>
            <a:r>
              <a:rPr lang="en-US" dirty="0" err="1"/>
              <a:t>penyeimbang</a:t>
            </a:r>
            <a:r>
              <a:rPr lang="en-US" dirty="0"/>
              <a:t> </a:t>
            </a:r>
            <a:r>
              <a:rPr lang="en-US" dirty="0" err="1"/>
              <a:t>ekologis</a:t>
            </a:r>
            <a:r>
              <a:rPr lang="en-US" dirty="0"/>
              <a:t> dan </a:t>
            </a:r>
            <a:r>
              <a:rPr lang="en-US" dirty="0" err="1"/>
              <a:t>penyangga</a:t>
            </a:r>
            <a:r>
              <a:rPr lang="en-US" dirty="0"/>
              <a:t> </a:t>
            </a:r>
            <a:r>
              <a:rPr lang="en-US" dirty="0" err="1"/>
              <a:t>kehidupan</a:t>
            </a:r>
            <a:r>
              <a:rPr lang="en-US" dirty="0"/>
              <a:t> </a:t>
            </a:r>
            <a:r>
              <a:rPr lang="en-US" dirty="0" err="1"/>
              <a:t>perkotaan</a:t>
            </a:r>
            <a:r>
              <a:rPr lang="en-US" dirty="0"/>
              <a:t>. </a:t>
            </a:r>
            <a:r>
              <a:rPr lang="en-US" dirty="0" err="1"/>
              <a:t>Jenis</a:t>
            </a:r>
            <a:r>
              <a:rPr lang="en-US" dirty="0"/>
              <a:t> </a:t>
            </a:r>
            <a:r>
              <a:rPr lang="en-US" dirty="0" err="1"/>
              <a:t>sarana</a:t>
            </a:r>
            <a:r>
              <a:rPr lang="en-US" dirty="0"/>
              <a:t> yang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dikaji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lapangan</a:t>
            </a:r>
            <a:r>
              <a:rPr lang="en-US" dirty="0"/>
              <a:t> </a:t>
            </a:r>
            <a:r>
              <a:rPr lang="en-US" dirty="0" err="1"/>
              <a:t>olahraga</a:t>
            </a:r>
            <a:r>
              <a:rPr lang="en-US" dirty="0"/>
              <a:t> dan </a:t>
            </a:r>
            <a:r>
              <a:rPr lang="en-US" dirty="0" err="1"/>
              <a:t>Ruang</a:t>
            </a:r>
            <a:r>
              <a:rPr lang="en-US" dirty="0"/>
              <a:t> Terbuka </a:t>
            </a:r>
            <a:r>
              <a:rPr lang="en-US" dirty="0" err="1"/>
              <a:t>Hijau</a:t>
            </a:r>
            <a:r>
              <a:rPr lang="en-US" dirty="0"/>
              <a:t> yang </a:t>
            </a:r>
            <a:r>
              <a:rPr lang="en-US" dirty="0" err="1"/>
              <a:t>ada</a:t>
            </a:r>
            <a:r>
              <a:rPr lang="en-US" dirty="0"/>
              <a:t> </a:t>
            </a:r>
            <a:r>
              <a:rPr lang="en-US" dirty="0" err="1"/>
              <a:t>dibandar</a:t>
            </a:r>
            <a:r>
              <a:rPr lang="en-US" dirty="0"/>
              <a:t> </a:t>
            </a:r>
            <a:r>
              <a:rPr lang="en-US" dirty="0" err="1"/>
              <a:t>lampung</a:t>
            </a:r>
            <a:r>
              <a:rPr lang="en-US" dirty="0"/>
              <a:t>.	</a:t>
            </a:r>
          </a:p>
        </p:txBody>
      </p:sp>
    </p:spTree>
    <p:extLst>
      <p:ext uri="{BB962C8B-B14F-4D97-AF65-F5344CB8AC3E}">
        <p14:creationId xmlns:p14="http://schemas.microsoft.com/office/powerpoint/2010/main" val="12651980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Google Shape;1043;p39"/>
          <p:cNvSpPr txBox="1">
            <a:spLocks noGrp="1"/>
          </p:cNvSpPr>
          <p:nvPr>
            <p:ph type="title" idx="8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/>
              <a:t>Preseden</a:t>
            </a:r>
            <a:r>
              <a:rPr lang="en-US" sz="2400" dirty="0"/>
              <a:t> Smart Infrastructure </a:t>
            </a:r>
            <a:r>
              <a:rPr lang="en-US" sz="2400" dirty="0" err="1"/>
              <a:t>Sarana</a:t>
            </a:r>
            <a:endParaRPr sz="2400" dirty="0"/>
          </a:p>
        </p:txBody>
      </p:sp>
      <p:pic>
        <p:nvPicPr>
          <p:cNvPr id="1104" name="Google Shape;1104;p39">
            <a:hlinkClick r:id="rId3" action="ppaction://hlinksldjump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3224" y="585350"/>
            <a:ext cx="360887" cy="260251"/>
          </a:xfrm>
          <a:prstGeom prst="rect">
            <a:avLst/>
          </a:prstGeom>
          <a:noFill/>
          <a:ln>
            <a:noFill/>
          </a:ln>
        </p:spPr>
      </p:pic>
      <p:sp>
        <p:nvSpPr>
          <p:cNvPr id="1105" name="Google Shape;1105;p39">
            <a:hlinkClick r:id="" action="ppaction://hlinkshowjump?jump=nextslide"/>
          </p:cNvPr>
          <p:cNvSpPr/>
          <p:nvPr/>
        </p:nvSpPr>
        <p:spPr>
          <a:xfrm>
            <a:off x="7977175" y="627091"/>
            <a:ext cx="432265" cy="208566"/>
          </a:xfrm>
          <a:custGeom>
            <a:avLst/>
            <a:gdLst/>
            <a:ahLst/>
            <a:cxnLst/>
            <a:rect l="l" t="t" r="r" b="b"/>
            <a:pathLst>
              <a:path w="209583" h="101123" extrusionOk="0">
                <a:moveTo>
                  <a:pt x="158014" y="1"/>
                </a:moveTo>
                <a:cubicBezTo>
                  <a:pt x="155920" y="1"/>
                  <a:pt x="153827" y="808"/>
                  <a:pt x="152237" y="2415"/>
                </a:cubicBezTo>
                <a:cubicBezTo>
                  <a:pt x="149040" y="5611"/>
                  <a:pt x="149073" y="10765"/>
                  <a:pt x="152237" y="13929"/>
                </a:cubicBezTo>
                <a:lnTo>
                  <a:pt x="180845" y="42407"/>
                </a:lnTo>
                <a:lnTo>
                  <a:pt x="8155" y="42407"/>
                </a:lnTo>
                <a:cubicBezTo>
                  <a:pt x="3653" y="42407"/>
                  <a:pt x="0" y="46060"/>
                  <a:pt x="0" y="50562"/>
                </a:cubicBezTo>
                <a:cubicBezTo>
                  <a:pt x="0" y="55063"/>
                  <a:pt x="3653" y="58717"/>
                  <a:pt x="8155" y="58717"/>
                </a:cubicBezTo>
                <a:lnTo>
                  <a:pt x="180845" y="58717"/>
                </a:lnTo>
                <a:lnTo>
                  <a:pt x="152237" y="87194"/>
                </a:lnTo>
                <a:cubicBezTo>
                  <a:pt x="149073" y="90358"/>
                  <a:pt x="149040" y="95512"/>
                  <a:pt x="152237" y="98708"/>
                </a:cubicBezTo>
                <a:cubicBezTo>
                  <a:pt x="153827" y="100315"/>
                  <a:pt x="155920" y="101122"/>
                  <a:pt x="158014" y="101122"/>
                </a:cubicBezTo>
                <a:cubicBezTo>
                  <a:pt x="160087" y="101122"/>
                  <a:pt x="162162" y="100331"/>
                  <a:pt x="163752" y="98741"/>
                </a:cubicBezTo>
                <a:lnTo>
                  <a:pt x="206353" y="56335"/>
                </a:lnTo>
                <a:lnTo>
                  <a:pt x="206386" y="56335"/>
                </a:lnTo>
                <a:cubicBezTo>
                  <a:pt x="209583" y="53139"/>
                  <a:pt x="209550" y="47952"/>
                  <a:pt x="206386" y="44788"/>
                </a:cubicBezTo>
                <a:lnTo>
                  <a:pt x="206353" y="44788"/>
                </a:lnTo>
                <a:lnTo>
                  <a:pt x="163752" y="2382"/>
                </a:lnTo>
                <a:cubicBezTo>
                  <a:pt x="162162" y="792"/>
                  <a:pt x="160087" y="1"/>
                  <a:pt x="15801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6" name="Google Shape;1106;p39">
            <a:hlinkClick r:id="" action="ppaction://hlinkshowjump?jump=previousslide"/>
          </p:cNvPr>
          <p:cNvSpPr/>
          <p:nvPr/>
        </p:nvSpPr>
        <p:spPr>
          <a:xfrm flipH="1">
            <a:off x="7358100" y="627091"/>
            <a:ext cx="432265" cy="208566"/>
          </a:xfrm>
          <a:custGeom>
            <a:avLst/>
            <a:gdLst/>
            <a:ahLst/>
            <a:cxnLst/>
            <a:rect l="l" t="t" r="r" b="b"/>
            <a:pathLst>
              <a:path w="209583" h="101123" extrusionOk="0">
                <a:moveTo>
                  <a:pt x="158014" y="1"/>
                </a:moveTo>
                <a:cubicBezTo>
                  <a:pt x="155920" y="1"/>
                  <a:pt x="153827" y="808"/>
                  <a:pt x="152237" y="2415"/>
                </a:cubicBezTo>
                <a:cubicBezTo>
                  <a:pt x="149040" y="5611"/>
                  <a:pt x="149073" y="10765"/>
                  <a:pt x="152237" y="13929"/>
                </a:cubicBezTo>
                <a:lnTo>
                  <a:pt x="180845" y="42407"/>
                </a:lnTo>
                <a:lnTo>
                  <a:pt x="8155" y="42407"/>
                </a:lnTo>
                <a:cubicBezTo>
                  <a:pt x="3653" y="42407"/>
                  <a:pt x="0" y="46060"/>
                  <a:pt x="0" y="50562"/>
                </a:cubicBezTo>
                <a:cubicBezTo>
                  <a:pt x="0" y="55063"/>
                  <a:pt x="3653" y="58717"/>
                  <a:pt x="8155" y="58717"/>
                </a:cubicBezTo>
                <a:lnTo>
                  <a:pt x="180845" y="58717"/>
                </a:lnTo>
                <a:lnTo>
                  <a:pt x="152237" y="87194"/>
                </a:lnTo>
                <a:cubicBezTo>
                  <a:pt x="149073" y="90358"/>
                  <a:pt x="149040" y="95512"/>
                  <a:pt x="152237" y="98708"/>
                </a:cubicBezTo>
                <a:cubicBezTo>
                  <a:pt x="153827" y="100315"/>
                  <a:pt x="155920" y="101122"/>
                  <a:pt x="158014" y="101122"/>
                </a:cubicBezTo>
                <a:cubicBezTo>
                  <a:pt x="160087" y="101122"/>
                  <a:pt x="162162" y="100331"/>
                  <a:pt x="163752" y="98741"/>
                </a:cubicBezTo>
                <a:lnTo>
                  <a:pt x="206353" y="56335"/>
                </a:lnTo>
                <a:lnTo>
                  <a:pt x="206386" y="56335"/>
                </a:lnTo>
                <a:cubicBezTo>
                  <a:pt x="209583" y="53139"/>
                  <a:pt x="209550" y="47952"/>
                  <a:pt x="206386" y="44788"/>
                </a:cubicBezTo>
                <a:lnTo>
                  <a:pt x="206353" y="44788"/>
                </a:lnTo>
                <a:lnTo>
                  <a:pt x="163752" y="2382"/>
                </a:lnTo>
                <a:cubicBezTo>
                  <a:pt x="162162" y="792"/>
                  <a:pt x="160087" y="1"/>
                  <a:pt x="15801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990;p38">
            <a:extLst>
              <a:ext uri="{FF2B5EF4-FFF2-40B4-BE49-F238E27FC236}">
                <a16:creationId xmlns:a16="http://schemas.microsoft.com/office/drawing/2014/main" id="{80F4DDE5-2A3E-426F-9C55-21074AB31B1C}"/>
              </a:ext>
            </a:extLst>
          </p:cNvPr>
          <p:cNvSpPr txBox="1"/>
          <p:nvPr/>
        </p:nvSpPr>
        <p:spPr>
          <a:xfrm>
            <a:off x="2200083" y="4498986"/>
            <a:ext cx="796800" cy="520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7" name="Google Shape;1031;p38">
            <a:extLst>
              <a:ext uri="{FF2B5EF4-FFF2-40B4-BE49-F238E27FC236}">
                <a16:creationId xmlns:a16="http://schemas.microsoft.com/office/drawing/2014/main" id="{F5EEECFC-ED7D-4934-B23F-E8AC6432E1F7}"/>
              </a:ext>
            </a:extLst>
          </p:cNvPr>
          <p:cNvSpPr txBox="1"/>
          <p:nvPr/>
        </p:nvSpPr>
        <p:spPr>
          <a:xfrm>
            <a:off x="2199123" y="4498986"/>
            <a:ext cx="1195956" cy="520800"/>
          </a:xfrm>
          <a:prstGeom prst="rect">
            <a:avLst/>
          </a:prstGeom>
          <a:gradFill>
            <a:gsLst>
              <a:gs pos="0">
                <a:srgbClr val="AA9EEE">
                  <a:alpha val="12549"/>
                </a:srgbClr>
              </a:gs>
              <a:gs pos="100000">
                <a:srgbClr val="FFFFFF"/>
              </a:gs>
            </a:gsLst>
            <a:lin ang="1619866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1800" b="1" dirty="0" err="1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Tinjauan</a:t>
            </a:r>
            <a:r>
              <a:rPr lang="en-US" sz="1800" b="1" dirty="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800" b="1" dirty="0" err="1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Teori</a:t>
            </a:r>
            <a:endParaRPr lang="en-US" sz="1800" b="1" dirty="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8" name="Google Shape;1032;p38">
            <a:extLst>
              <a:ext uri="{FF2B5EF4-FFF2-40B4-BE49-F238E27FC236}">
                <a16:creationId xmlns:a16="http://schemas.microsoft.com/office/drawing/2014/main" id="{DBA35553-93B1-42EC-B19C-5948C0442845}"/>
              </a:ext>
            </a:extLst>
          </p:cNvPr>
          <p:cNvSpPr/>
          <p:nvPr/>
        </p:nvSpPr>
        <p:spPr>
          <a:xfrm>
            <a:off x="2199965" y="4987051"/>
            <a:ext cx="1195956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69;p34">
            <a:hlinkClick r:id="rId5" action="ppaction://hlinksldjump"/>
            <a:extLst>
              <a:ext uri="{FF2B5EF4-FFF2-40B4-BE49-F238E27FC236}">
                <a16:creationId xmlns:a16="http://schemas.microsoft.com/office/drawing/2014/main" id="{1DC9483C-905F-4CCB-A79F-ADFADD269E8D}"/>
              </a:ext>
            </a:extLst>
          </p:cNvPr>
          <p:cNvSpPr txBox="1"/>
          <p:nvPr/>
        </p:nvSpPr>
        <p:spPr>
          <a:xfrm>
            <a:off x="3395922" y="4498986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Gambaran Umum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0" name="Google Shape;770;p34">
            <a:hlinkClick r:id="rId6" action="ppaction://hlinksldjump"/>
            <a:extLst>
              <a:ext uri="{FF2B5EF4-FFF2-40B4-BE49-F238E27FC236}">
                <a16:creationId xmlns:a16="http://schemas.microsoft.com/office/drawing/2014/main" id="{D2B711AD-4F33-483E-845F-CD949196DD80}"/>
              </a:ext>
            </a:extLst>
          </p:cNvPr>
          <p:cNvSpPr txBox="1"/>
          <p:nvPr/>
        </p:nvSpPr>
        <p:spPr>
          <a:xfrm>
            <a:off x="4555743" y="4498986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Metode Penelitian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1" name="Google Shape;771;p34">
            <a:hlinkClick r:id="rId7" action="ppaction://hlinksldjump"/>
            <a:extLst>
              <a:ext uri="{FF2B5EF4-FFF2-40B4-BE49-F238E27FC236}">
                <a16:creationId xmlns:a16="http://schemas.microsoft.com/office/drawing/2014/main" id="{92522FDC-8322-46C8-9E70-B666DB77F241}"/>
              </a:ext>
            </a:extLst>
          </p:cNvPr>
          <p:cNvSpPr txBox="1"/>
          <p:nvPr/>
        </p:nvSpPr>
        <p:spPr>
          <a:xfrm>
            <a:off x="5715564" y="4498986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Rencana</a:t>
            </a:r>
            <a:r>
              <a:rPr lang="en-US" b="1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Kegiatan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82" name="Picture 81">
            <a:extLst>
              <a:ext uri="{FF2B5EF4-FFF2-40B4-BE49-F238E27FC236}">
                <a16:creationId xmlns:a16="http://schemas.microsoft.com/office/drawing/2014/main" id="{40ADB8CC-8274-4139-ADB1-2766DFC0AD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60709" y="4317839"/>
            <a:ext cx="2081568" cy="701119"/>
          </a:xfrm>
          <a:prstGeom prst="rect">
            <a:avLst/>
          </a:prstGeom>
        </p:spPr>
      </p:pic>
      <p:sp>
        <p:nvSpPr>
          <p:cNvPr id="83" name="Google Shape;769;p34">
            <a:hlinkClick r:id="rId5" action="ppaction://hlinksldjump"/>
            <a:extLst>
              <a:ext uri="{FF2B5EF4-FFF2-40B4-BE49-F238E27FC236}">
                <a16:creationId xmlns:a16="http://schemas.microsoft.com/office/drawing/2014/main" id="{0E1E3701-1873-497F-8BD4-A466ED1D1AB3}"/>
              </a:ext>
            </a:extLst>
          </p:cNvPr>
          <p:cNvSpPr txBox="1"/>
          <p:nvPr/>
        </p:nvSpPr>
        <p:spPr>
          <a:xfrm>
            <a:off x="1040144" y="4498158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Pendahuluan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84" name="Picture 83">
            <a:extLst>
              <a:ext uri="{FF2B5EF4-FFF2-40B4-BE49-F238E27FC236}">
                <a16:creationId xmlns:a16="http://schemas.microsoft.com/office/drawing/2014/main" id="{E9946EDB-2E4A-40C8-8FA7-7CB239EB237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8477" y="4194469"/>
            <a:ext cx="746342" cy="100801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ECD3439-304D-498C-BCB5-0BA0DE8A04D7}"/>
              </a:ext>
            </a:extLst>
          </p:cNvPr>
          <p:cNvSpPr/>
          <p:nvPr/>
        </p:nvSpPr>
        <p:spPr>
          <a:xfrm>
            <a:off x="713224" y="922444"/>
            <a:ext cx="4716905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/>
            <a:r>
              <a:rPr lang="en-US" sz="1200" dirty="0"/>
              <a:t>Di </a:t>
            </a:r>
            <a:r>
              <a:rPr lang="en-US" sz="1200" dirty="0" err="1"/>
              <a:t>seluruh</a:t>
            </a:r>
            <a:r>
              <a:rPr lang="en-US" sz="1200" dirty="0"/>
              <a:t> dunia </a:t>
            </a:r>
            <a:r>
              <a:rPr lang="en-US" sz="1200" dirty="0" err="1"/>
              <a:t>sudah</a:t>
            </a:r>
            <a:r>
              <a:rPr lang="en-US" sz="1200" dirty="0"/>
              <a:t> </a:t>
            </a:r>
            <a:r>
              <a:rPr lang="en-US" sz="1200" dirty="0" err="1"/>
              <a:t>banyak</a:t>
            </a:r>
            <a:r>
              <a:rPr lang="en-US" sz="1200" dirty="0"/>
              <a:t> </a:t>
            </a:r>
            <a:r>
              <a:rPr lang="en-US" sz="1200" dirty="0" err="1"/>
              <a:t>kota</a:t>
            </a:r>
            <a:r>
              <a:rPr lang="en-US" sz="1200" dirty="0"/>
              <a:t> </a:t>
            </a:r>
            <a:r>
              <a:rPr lang="en-US" sz="1200" dirty="0" err="1"/>
              <a:t>ataupun</a:t>
            </a:r>
            <a:r>
              <a:rPr lang="en-US" sz="1200" dirty="0"/>
              <a:t> wilayah yang </a:t>
            </a:r>
            <a:r>
              <a:rPr lang="en-US" sz="1200" dirty="0" err="1"/>
              <a:t>telah</a:t>
            </a:r>
            <a:r>
              <a:rPr lang="en-US" sz="1200" dirty="0"/>
              <a:t> </a:t>
            </a:r>
            <a:r>
              <a:rPr lang="en-US" sz="1200" dirty="0" err="1"/>
              <a:t>menerapkan</a:t>
            </a:r>
            <a:r>
              <a:rPr lang="en-US" sz="1200" dirty="0"/>
              <a:t> </a:t>
            </a:r>
            <a:r>
              <a:rPr lang="en-US" sz="1200" dirty="0" err="1"/>
              <a:t>konsep</a:t>
            </a:r>
            <a:r>
              <a:rPr lang="en-US" sz="1200" dirty="0"/>
              <a:t> </a:t>
            </a:r>
            <a:r>
              <a:rPr lang="en-US" sz="1200" i="1" dirty="0"/>
              <a:t>smart infrastructure</a:t>
            </a:r>
            <a:r>
              <a:rPr lang="en-US" sz="1200" dirty="0"/>
              <a:t> pada </a:t>
            </a:r>
            <a:r>
              <a:rPr lang="en-US" sz="1200" dirty="0" err="1"/>
              <a:t>aspek</a:t>
            </a:r>
            <a:r>
              <a:rPr lang="en-US" sz="1200" dirty="0"/>
              <a:t> </a:t>
            </a:r>
            <a:r>
              <a:rPr lang="en-US" sz="1200" dirty="0" err="1"/>
              <a:t>sarana</a:t>
            </a:r>
            <a:r>
              <a:rPr lang="en-US" sz="1200" dirty="0"/>
              <a:t>.</a:t>
            </a:r>
          </a:p>
          <a:p>
            <a:pPr lvl="0" algn="just"/>
            <a:endParaRPr lang="en-US" sz="1200" dirty="0"/>
          </a:p>
          <a:p>
            <a:pPr lvl="0" algn="just"/>
            <a:r>
              <a:rPr lang="en-US" sz="1200" dirty="0"/>
              <a:t>1. </a:t>
            </a:r>
            <a:r>
              <a:rPr lang="en-US" sz="1200" dirty="0" err="1"/>
              <a:t>Preseden</a:t>
            </a:r>
            <a:r>
              <a:rPr lang="en-US" sz="1200" dirty="0"/>
              <a:t> </a:t>
            </a:r>
            <a:r>
              <a:rPr lang="en-US" sz="1200" dirty="0" err="1"/>
              <a:t>Sarana</a:t>
            </a:r>
            <a:r>
              <a:rPr lang="en-US" sz="1200" dirty="0"/>
              <a:t> </a:t>
            </a:r>
            <a:r>
              <a:rPr lang="en-US" sz="1200" dirty="0" err="1"/>
              <a:t>pemerintahan</a:t>
            </a:r>
            <a:r>
              <a:rPr lang="en-US" sz="1200" dirty="0"/>
              <a:t> dan </a:t>
            </a:r>
            <a:r>
              <a:rPr lang="en-US" sz="1200" dirty="0" err="1"/>
              <a:t>pelayanan</a:t>
            </a:r>
            <a:r>
              <a:rPr lang="en-US" sz="1200" dirty="0"/>
              <a:t> </a:t>
            </a:r>
            <a:r>
              <a:rPr lang="en-US" sz="1200" dirty="0" err="1"/>
              <a:t>umum</a:t>
            </a:r>
            <a:endParaRPr lang="en-US" sz="12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200" dirty="0"/>
              <a:t>Gedung KPK </a:t>
            </a:r>
            <a:r>
              <a:rPr lang="en-US" sz="1200" dirty="0" err="1"/>
              <a:t>berlokasi</a:t>
            </a:r>
            <a:r>
              <a:rPr lang="en-US" sz="1200" dirty="0"/>
              <a:t> di Jakarta </a:t>
            </a:r>
            <a:r>
              <a:rPr lang="en-US" sz="1200" dirty="0" err="1"/>
              <a:t>ini</a:t>
            </a:r>
            <a:r>
              <a:rPr lang="en-US" sz="1200" dirty="0"/>
              <a:t> </a:t>
            </a:r>
            <a:r>
              <a:rPr lang="en-US" sz="1200" dirty="0" err="1"/>
              <a:t>dirancang</a:t>
            </a:r>
            <a:r>
              <a:rPr lang="en-US" sz="1200" dirty="0"/>
              <a:t> </a:t>
            </a:r>
            <a:r>
              <a:rPr lang="en-US" sz="1200" dirty="0" err="1"/>
              <a:t>sebagai</a:t>
            </a:r>
            <a:r>
              <a:rPr lang="en-US" sz="1200" dirty="0"/>
              <a:t> smart building dan secure building. Gedung </a:t>
            </a:r>
            <a:r>
              <a:rPr lang="en-US" sz="1200" dirty="0" err="1"/>
              <a:t>ini</a:t>
            </a:r>
            <a:r>
              <a:rPr lang="en-US" sz="1200" dirty="0"/>
              <a:t> juga </a:t>
            </a:r>
            <a:r>
              <a:rPr lang="en-US" sz="1200" dirty="0" err="1"/>
              <a:t>menjadi</a:t>
            </a:r>
            <a:r>
              <a:rPr lang="en-US" sz="1200" dirty="0"/>
              <a:t> Green building </a:t>
            </a:r>
            <a:r>
              <a:rPr lang="en-US" sz="1200" dirty="0" err="1"/>
              <a:t>karena</a:t>
            </a:r>
            <a:r>
              <a:rPr lang="en-US" sz="1200" dirty="0"/>
              <a:t> </a:t>
            </a:r>
            <a:r>
              <a:rPr lang="en-US" sz="1200" dirty="0" err="1"/>
              <a:t>tidak</a:t>
            </a:r>
            <a:r>
              <a:rPr lang="en-US" sz="1200" dirty="0"/>
              <a:t> </a:t>
            </a:r>
            <a:r>
              <a:rPr lang="en-US" sz="1200" dirty="0" err="1"/>
              <a:t>ada</a:t>
            </a:r>
            <a:r>
              <a:rPr lang="en-US" sz="1200" dirty="0"/>
              <a:t> </a:t>
            </a:r>
            <a:r>
              <a:rPr lang="en-US" sz="1200" dirty="0" err="1"/>
              <a:t>setetes</a:t>
            </a:r>
            <a:r>
              <a:rPr lang="en-US" sz="1200" dirty="0"/>
              <a:t> pun air </a:t>
            </a:r>
            <a:r>
              <a:rPr lang="en-US" sz="1200" dirty="0" err="1"/>
              <a:t>hujan</a:t>
            </a:r>
            <a:r>
              <a:rPr lang="en-US" sz="1200" dirty="0"/>
              <a:t> yang </a:t>
            </a:r>
            <a:r>
              <a:rPr lang="en-US" sz="1200" dirty="0" err="1"/>
              <a:t>mengalir</a:t>
            </a:r>
            <a:r>
              <a:rPr lang="en-US" sz="1200" dirty="0"/>
              <a:t> </a:t>
            </a:r>
            <a:r>
              <a:rPr lang="en-US" sz="1200" dirty="0" err="1"/>
              <a:t>ke</a:t>
            </a:r>
            <a:r>
              <a:rPr lang="en-US" sz="1200" dirty="0"/>
              <a:t> </a:t>
            </a:r>
            <a:r>
              <a:rPr lang="en-US" sz="1200" dirty="0" err="1"/>
              <a:t>lingkungannya</a:t>
            </a:r>
            <a:r>
              <a:rPr lang="en-US" sz="1200" dirty="0"/>
              <a:t> </a:t>
            </a:r>
            <a:r>
              <a:rPr lang="en-US" sz="1200" dirty="0" err="1"/>
              <a:t>karena</a:t>
            </a:r>
            <a:r>
              <a:rPr lang="en-US" sz="1200" dirty="0"/>
              <a:t> </a:t>
            </a:r>
            <a:r>
              <a:rPr lang="en-US" sz="1200" dirty="0" err="1"/>
              <a:t>ada</a:t>
            </a:r>
            <a:r>
              <a:rPr lang="en-US" sz="1200" dirty="0"/>
              <a:t> </a:t>
            </a:r>
            <a:r>
              <a:rPr lang="en-US" sz="1200" dirty="0" err="1"/>
              <a:t>resapan</a:t>
            </a:r>
            <a:r>
              <a:rPr lang="en-US" sz="1200" dirty="0"/>
              <a:t> yang </a:t>
            </a:r>
            <a:r>
              <a:rPr lang="en-US" sz="1200" dirty="0" err="1"/>
              <a:t>dapat</a:t>
            </a:r>
            <a:r>
              <a:rPr lang="en-US" sz="1200" dirty="0"/>
              <a:t> </a:t>
            </a:r>
            <a:r>
              <a:rPr lang="en-US" sz="1200" dirty="0" err="1"/>
              <a:t>digunakan</a:t>
            </a:r>
            <a:r>
              <a:rPr lang="en-US" sz="1200" dirty="0"/>
              <a:t> </a:t>
            </a:r>
            <a:r>
              <a:rPr lang="en-US" sz="1200" dirty="0" err="1"/>
              <a:t>untuk</a:t>
            </a:r>
            <a:r>
              <a:rPr lang="en-US" sz="1200" dirty="0"/>
              <a:t> 'flushing' toilet dan </a:t>
            </a:r>
            <a:r>
              <a:rPr lang="en-US" sz="1200" dirty="0" err="1"/>
              <a:t>menyiram</a:t>
            </a:r>
            <a:r>
              <a:rPr lang="en-US" sz="1200" dirty="0"/>
              <a:t> </a:t>
            </a:r>
            <a:r>
              <a:rPr lang="en-US" sz="1200" dirty="0" err="1"/>
              <a:t>tanaman</a:t>
            </a:r>
            <a:r>
              <a:rPr lang="en-US" sz="1200" dirty="0"/>
              <a:t> di KPK. Gedung </a:t>
            </a:r>
            <a:r>
              <a:rPr lang="en-US" sz="1200" dirty="0" err="1"/>
              <a:t>ini</a:t>
            </a:r>
            <a:r>
              <a:rPr lang="en-US" sz="1200" dirty="0"/>
              <a:t> juga </a:t>
            </a:r>
            <a:r>
              <a:rPr lang="en-US" sz="1200" dirty="0" err="1"/>
              <a:t>dilengkapi</a:t>
            </a:r>
            <a:r>
              <a:rPr lang="en-US" sz="1200" dirty="0"/>
              <a:t> </a:t>
            </a:r>
            <a:r>
              <a:rPr lang="en-US" sz="1200" i="1" dirty="0"/>
              <a:t>central control</a:t>
            </a:r>
            <a:r>
              <a:rPr lang="en-US" sz="1200" dirty="0"/>
              <a:t> yang </a:t>
            </a:r>
            <a:r>
              <a:rPr lang="en-US" sz="1200" dirty="0" err="1"/>
              <a:t>memungkinkan</a:t>
            </a:r>
            <a:r>
              <a:rPr lang="en-US" sz="1200" dirty="0"/>
              <a:t> </a:t>
            </a:r>
            <a:r>
              <a:rPr lang="en-US" sz="1200" dirty="0" err="1"/>
              <a:t>pemakaian</a:t>
            </a:r>
            <a:r>
              <a:rPr lang="en-US" sz="1200" dirty="0"/>
              <a:t> AC dan </a:t>
            </a:r>
            <a:r>
              <a:rPr lang="en-US" sz="1200" dirty="0" err="1"/>
              <a:t>listrik</a:t>
            </a:r>
            <a:r>
              <a:rPr lang="en-US" sz="1200" dirty="0"/>
              <a:t> </a:t>
            </a:r>
            <a:r>
              <a:rPr lang="en-US" sz="1200" dirty="0" err="1"/>
              <a:t>sesuai</a:t>
            </a:r>
            <a:r>
              <a:rPr lang="en-US" sz="1200" dirty="0"/>
              <a:t> </a:t>
            </a:r>
            <a:r>
              <a:rPr lang="en-US" sz="1200" dirty="0" err="1"/>
              <a:t>dengan</a:t>
            </a:r>
            <a:r>
              <a:rPr lang="en-US" sz="1200" dirty="0"/>
              <a:t> </a:t>
            </a:r>
            <a:r>
              <a:rPr lang="en-US" sz="1200" dirty="0" err="1"/>
              <a:t>pergerakan</a:t>
            </a:r>
            <a:r>
              <a:rPr lang="en-US" sz="1200" dirty="0"/>
              <a:t> </a:t>
            </a:r>
            <a:r>
              <a:rPr lang="en-US" sz="1200" dirty="0" err="1"/>
              <a:t>manusia</a:t>
            </a:r>
            <a:r>
              <a:rPr lang="en-US" sz="1200" dirty="0"/>
              <a:t> yang </a:t>
            </a:r>
            <a:r>
              <a:rPr lang="en-US" sz="1200" dirty="0" err="1"/>
              <a:t>ada</a:t>
            </a:r>
            <a:r>
              <a:rPr lang="en-US" sz="1200" dirty="0"/>
              <a:t> di </a:t>
            </a:r>
            <a:r>
              <a:rPr lang="en-US" sz="1200" dirty="0" err="1"/>
              <a:t>dalam</a:t>
            </a:r>
            <a:r>
              <a:rPr lang="en-US" sz="1200" dirty="0"/>
              <a:t>.</a:t>
            </a:r>
          </a:p>
          <a:p>
            <a:pPr lvl="0" algn="just"/>
            <a:r>
              <a:rPr lang="en-US" sz="1200" dirty="0"/>
              <a:t>2. </a:t>
            </a:r>
            <a:r>
              <a:rPr lang="en-US" sz="1200" dirty="0" err="1"/>
              <a:t>Sarana</a:t>
            </a:r>
            <a:r>
              <a:rPr lang="en-US" sz="1200" dirty="0"/>
              <a:t> Pendidikan dan </a:t>
            </a:r>
            <a:r>
              <a:rPr lang="en-US" sz="1200" dirty="0" err="1"/>
              <a:t>pembelajaran</a:t>
            </a:r>
            <a:endParaRPr lang="en-US" sz="12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200" dirty="0"/>
              <a:t>Gedung </a:t>
            </a:r>
            <a:r>
              <a:rPr lang="en-US" sz="1200" dirty="0" err="1"/>
              <a:t>Sekolah</a:t>
            </a:r>
            <a:r>
              <a:rPr lang="en-US" sz="1200" dirty="0"/>
              <a:t> BPK </a:t>
            </a:r>
            <a:r>
              <a:rPr lang="en-US" sz="1200" dirty="0" err="1"/>
              <a:t>Penabur</a:t>
            </a:r>
            <a:r>
              <a:rPr lang="en-US" sz="1200" dirty="0"/>
              <a:t> </a:t>
            </a:r>
            <a:r>
              <a:rPr lang="en-US" sz="1200" dirty="0" err="1"/>
              <a:t>ini</a:t>
            </a:r>
            <a:r>
              <a:rPr lang="en-US" sz="1200" dirty="0"/>
              <a:t> </a:t>
            </a:r>
            <a:r>
              <a:rPr lang="en-US" sz="1200" dirty="0" err="1"/>
              <a:t>merupakan</a:t>
            </a:r>
            <a:r>
              <a:rPr lang="en-US" sz="1200" dirty="0"/>
              <a:t> </a:t>
            </a:r>
            <a:r>
              <a:rPr lang="en-US" sz="1200" dirty="0" err="1"/>
              <a:t>sekolah</a:t>
            </a:r>
            <a:r>
              <a:rPr lang="en-US" sz="1200" dirty="0"/>
              <a:t> </a:t>
            </a:r>
            <a:r>
              <a:rPr lang="en-US" sz="1200" dirty="0" err="1"/>
              <a:t>untuk</a:t>
            </a:r>
            <a:r>
              <a:rPr lang="en-US" sz="1200" dirty="0"/>
              <a:t> </a:t>
            </a:r>
            <a:r>
              <a:rPr lang="en-US" sz="1200" dirty="0" err="1"/>
              <a:t>tingkat</a:t>
            </a:r>
            <a:r>
              <a:rPr lang="en-US" sz="1200" dirty="0"/>
              <a:t> TK, SD, SMP, </a:t>
            </a:r>
            <a:r>
              <a:rPr lang="en-US" sz="1200" dirty="0" err="1"/>
              <a:t>hingga</a:t>
            </a:r>
            <a:r>
              <a:rPr lang="en-US" sz="1200" dirty="0"/>
              <a:t> SMA yang </a:t>
            </a:r>
            <a:r>
              <a:rPr lang="en-US" sz="1200" dirty="0" err="1"/>
              <a:t>berlokasi</a:t>
            </a:r>
            <a:r>
              <a:rPr lang="en-US" sz="1200" dirty="0"/>
              <a:t> di Bekasi </a:t>
            </a:r>
            <a:r>
              <a:rPr lang="en-US" sz="1200" dirty="0" err="1"/>
              <a:t>Konsepnya</a:t>
            </a:r>
            <a:r>
              <a:rPr lang="en-US" sz="1200" dirty="0"/>
              <a:t> </a:t>
            </a:r>
            <a:r>
              <a:rPr lang="en-US" sz="1200" dirty="0" err="1"/>
              <a:t>bangunan</a:t>
            </a:r>
            <a:r>
              <a:rPr lang="en-US" sz="1200" dirty="0"/>
              <a:t> </a:t>
            </a:r>
            <a:r>
              <a:rPr lang="en-US" sz="1200" dirty="0" err="1"/>
              <a:t>sekolah</a:t>
            </a:r>
            <a:r>
              <a:rPr lang="en-US" sz="1200" dirty="0"/>
              <a:t> yang informal dan </a:t>
            </a:r>
            <a:r>
              <a:rPr lang="en-US" sz="1200" dirty="0" err="1"/>
              <a:t>secara</a:t>
            </a:r>
            <a:r>
              <a:rPr lang="en-US" sz="1200" dirty="0"/>
              <a:t> </a:t>
            </a:r>
            <a:r>
              <a:rPr lang="en-US" sz="1200" dirty="0" err="1"/>
              <a:t>pasif</a:t>
            </a:r>
            <a:r>
              <a:rPr lang="en-US" sz="1200" dirty="0"/>
              <a:t> </a:t>
            </a:r>
            <a:r>
              <a:rPr lang="en-US" sz="1200" dirty="0" err="1"/>
              <a:t>menerapkan</a:t>
            </a:r>
            <a:r>
              <a:rPr lang="en-US" sz="1200" dirty="0"/>
              <a:t> sustainable building </a:t>
            </a:r>
            <a:r>
              <a:rPr lang="en-US" sz="1200" dirty="0" err="1"/>
              <a:t>dengan</a:t>
            </a:r>
            <a:r>
              <a:rPr lang="en-US" sz="1200" dirty="0"/>
              <a:t> </a:t>
            </a:r>
            <a:r>
              <a:rPr lang="en-US" sz="1200" dirty="0" err="1"/>
              <a:t>pemanfaatan</a:t>
            </a:r>
            <a:r>
              <a:rPr lang="en-US" sz="1200" dirty="0"/>
              <a:t> </a:t>
            </a:r>
            <a:r>
              <a:rPr lang="en-US" sz="1200" dirty="0" err="1"/>
              <a:t>cahaya</a:t>
            </a:r>
            <a:r>
              <a:rPr lang="en-US" sz="1200" dirty="0"/>
              <a:t> </a:t>
            </a:r>
            <a:r>
              <a:rPr lang="en-US" sz="1200" dirty="0" err="1"/>
              <a:t>matahari</a:t>
            </a:r>
            <a:r>
              <a:rPr lang="en-US" sz="1200" dirty="0"/>
              <a:t> yang </a:t>
            </a:r>
            <a:r>
              <a:rPr lang="en-US" sz="1200" dirty="0" err="1"/>
              <a:t>melimpah</a:t>
            </a:r>
            <a:r>
              <a:rPr lang="en-US" sz="1200" dirty="0"/>
              <a:t> dan </a:t>
            </a:r>
            <a:r>
              <a:rPr lang="en-US" sz="1200" dirty="0" err="1"/>
              <a:t>penghawaan</a:t>
            </a:r>
            <a:r>
              <a:rPr lang="en-US" sz="1200" dirty="0"/>
              <a:t> </a:t>
            </a:r>
            <a:r>
              <a:rPr lang="en-US" sz="1200" dirty="0" err="1"/>
              <a:t>alami</a:t>
            </a:r>
            <a:r>
              <a:rPr lang="en-US" sz="1200" dirty="0"/>
              <a:t> yang optimal di </a:t>
            </a:r>
            <a:r>
              <a:rPr lang="en-US" sz="1200" dirty="0" err="1"/>
              <a:t>keenam</a:t>
            </a:r>
            <a:r>
              <a:rPr lang="en-US" sz="1200" dirty="0"/>
              <a:t> </a:t>
            </a:r>
            <a:r>
              <a:rPr lang="en-US" sz="1200" dirty="0" err="1"/>
              <a:t>lantai</a:t>
            </a:r>
            <a:r>
              <a:rPr lang="en-US" sz="1200" dirty="0"/>
              <a:t> </a:t>
            </a:r>
            <a:r>
              <a:rPr lang="en-US" sz="1200" dirty="0" err="1"/>
              <a:t>koridornya</a:t>
            </a:r>
            <a:r>
              <a:rPr lang="en-US" sz="1200" dirty="0"/>
              <a:t>.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1711C34-3DCB-431E-B2C6-5461E9EE404C}"/>
              </a:ext>
            </a:extLst>
          </p:cNvPr>
          <p:cNvPicPr/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8628" y="1017723"/>
            <a:ext cx="2980461" cy="17666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22C1A13-ED59-499E-B194-F11C97667C98}"/>
              </a:ext>
            </a:extLst>
          </p:cNvPr>
          <p:cNvPicPr/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8628" y="2966472"/>
            <a:ext cx="2980461" cy="147188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93664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Google Shape;1043;p39"/>
          <p:cNvSpPr txBox="1">
            <a:spLocks noGrp="1"/>
          </p:cNvSpPr>
          <p:nvPr>
            <p:ph type="title" idx="8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/>
              <a:t>Preseden</a:t>
            </a:r>
            <a:r>
              <a:rPr lang="en-US" sz="2400" dirty="0"/>
              <a:t> Smart Infrastructure </a:t>
            </a:r>
            <a:r>
              <a:rPr lang="en-US" sz="2400" dirty="0" err="1"/>
              <a:t>Sarana</a:t>
            </a:r>
            <a:endParaRPr sz="2400" dirty="0"/>
          </a:p>
        </p:txBody>
      </p:sp>
      <p:pic>
        <p:nvPicPr>
          <p:cNvPr id="1104" name="Google Shape;1104;p39">
            <a:hlinkClick r:id="rId3" action="ppaction://hlinksldjump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3224" y="585350"/>
            <a:ext cx="360887" cy="260251"/>
          </a:xfrm>
          <a:prstGeom prst="rect">
            <a:avLst/>
          </a:prstGeom>
          <a:noFill/>
          <a:ln>
            <a:noFill/>
          </a:ln>
        </p:spPr>
      </p:pic>
      <p:sp>
        <p:nvSpPr>
          <p:cNvPr id="1105" name="Google Shape;1105;p39">
            <a:hlinkClick r:id="" action="ppaction://hlinkshowjump?jump=nextslide"/>
          </p:cNvPr>
          <p:cNvSpPr/>
          <p:nvPr/>
        </p:nvSpPr>
        <p:spPr>
          <a:xfrm>
            <a:off x="7977175" y="627091"/>
            <a:ext cx="432265" cy="208566"/>
          </a:xfrm>
          <a:custGeom>
            <a:avLst/>
            <a:gdLst/>
            <a:ahLst/>
            <a:cxnLst/>
            <a:rect l="l" t="t" r="r" b="b"/>
            <a:pathLst>
              <a:path w="209583" h="101123" extrusionOk="0">
                <a:moveTo>
                  <a:pt x="158014" y="1"/>
                </a:moveTo>
                <a:cubicBezTo>
                  <a:pt x="155920" y="1"/>
                  <a:pt x="153827" y="808"/>
                  <a:pt x="152237" y="2415"/>
                </a:cubicBezTo>
                <a:cubicBezTo>
                  <a:pt x="149040" y="5611"/>
                  <a:pt x="149073" y="10765"/>
                  <a:pt x="152237" y="13929"/>
                </a:cubicBezTo>
                <a:lnTo>
                  <a:pt x="180845" y="42407"/>
                </a:lnTo>
                <a:lnTo>
                  <a:pt x="8155" y="42407"/>
                </a:lnTo>
                <a:cubicBezTo>
                  <a:pt x="3653" y="42407"/>
                  <a:pt x="0" y="46060"/>
                  <a:pt x="0" y="50562"/>
                </a:cubicBezTo>
                <a:cubicBezTo>
                  <a:pt x="0" y="55063"/>
                  <a:pt x="3653" y="58717"/>
                  <a:pt x="8155" y="58717"/>
                </a:cubicBezTo>
                <a:lnTo>
                  <a:pt x="180845" y="58717"/>
                </a:lnTo>
                <a:lnTo>
                  <a:pt x="152237" y="87194"/>
                </a:lnTo>
                <a:cubicBezTo>
                  <a:pt x="149073" y="90358"/>
                  <a:pt x="149040" y="95512"/>
                  <a:pt x="152237" y="98708"/>
                </a:cubicBezTo>
                <a:cubicBezTo>
                  <a:pt x="153827" y="100315"/>
                  <a:pt x="155920" y="101122"/>
                  <a:pt x="158014" y="101122"/>
                </a:cubicBezTo>
                <a:cubicBezTo>
                  <a:pt x="160087" y="101122"/>
                  <a:pt x="162162" y="100331"/>
                  <a:pt x="163752" y="98741"/>
                </a:cubicBezTo>
                <a:lnTo>
                  <a:pt x="206353" y="56335"/>
                </a:lnTo>
                <a:lnTo>
                  <a:pt x="206386" y="56335"/>
                </a:lnTo>
                <a:cubicBezTo>
                  <a:pt x="209583" y="53139"/>
                  <a:pt x="209550" y="47952"/>
                  <a:pt x="206386" y="44788"/>
                </a:cubicBezTo>
                <a:lnTo>
                  <a:pt x="206353" y="44788"/>
                </a:lnTo>
                <a:lnTo>
                  <a:pt x="163752" y="2382"/>
                </a:lnTo>
                <a:cubicBezTo>
                  <a:pt x="162162" y="792"/>
                  <a:pt x="160087" y="1"/>
                  <a:pt x="15801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6" name="Google Shape;1106;p39">
            <a:hlinkClick r:id="" action="ppaction://hlinkshowjump?jump=previousslide"/>
          </p:cNvPr>
          <p:cNvSpPr/>
          <p:nvPr/>
        </p:nvSpPr>
        <p:spPr>
          <a:xfrm flipH="1">
            <a:off x="7358100" y="627091"/>
            <a:ext cx="432265" cy="208566"/>
          </a:xfrm>
          <a:custGeom>
            <a:avLst/>
            <a:gdLst/>
            <a:ahLst/>
            <a:cxnLst/>
            <a:rect l="l" t="t" r="r" b="b"/>
            <a:pathLst>
              <a:path w="209583" h="101123" extrusionOk="0">
                <a:moveTo>
                  <a:pt x="158014" y="1"/>
                </a:moveTo>
                <a:cubicBezTo>
                  <a:pt x="155920" y="1"/>
                  <a:pt x="153827" y="808"/>
                  <a:pt x="152237" y="2415"/>
                </a:cubicBezTo>
                <a:cubicBezTo>
                  <a:pt x="149040" y="5611"/>
                  <a:pt x="149073" y="10765"/>
                  <a:pt x="152237" y="13929"/>
                </a:cubicBezTo>
                <a:lnTo>
                  <a:pt x="180845" y="42407"/>
                </a:lnTo>
                <a:lnTo>
                  <a:pt x="8155" y="42407"/>
                </a:lnTo>
                <a:cubicBezTo>
                  <a:pt x="3653" y="42407"/>
                  <a:pt x="0" y="46060"/>
                  <a:pt x="0" y="50562"/>
                </a:cubicBezTo>
                <a:cubicBezTo>
                  <a:pt x="0" y="55063"/>
                  <a:pt x="3653" y="58717"/>
                  <a:pt x="8155" y="58717"/>
                </a:cubicBezTo>
                <a:lnTo>
                  <a:pt x="180845" y="58717"/>
                </a:lnTo>
                <a:lnTo>
                  <a:pt x="152237" y="87194"/>
                </a:lnTo>
                <a:cubicBezTo>
                  <a:pt x="149073" y="90358"/>
                  <a:pt x="149040" y="95512"/>
                  <a:pt x="152237" y="98708"/>
                </a:cubicBezTo>
                <a:cubicBezTo>
                  <a:pt x="153827" y="100315"/>
                  <a:pt x="155920" y="101122"/>
                  <a:pt x="158014" y="101122"/>
                </a:cubicBezTo>
                <a:cubicBezTo>
                  <a:pt x="160087" y="101122"/>
                  <a:pt x="162162" y="100331"/>
                  <a:pt x="163752" y="98741"/>
                </a:cubicBezTo>
                <a:lnTo>
                  <a:pt x="206353" y="56335"/>
                </a:lnTo>
                <a:lnTo>
                  <a:pt x="206386" y="56335"/>
                </a:lnTo>
                <a:cubicBezTo>
                  <a:pt x="209583" y="53139"/>
                  <a:pt x="209550" y="47952"/>
                  <a:pt x="206386" y="44788"/>
                </a:cubicBezTo>
                <a:lnTo>
                  <a:pt x="206353" y="44788"/>
                </a:lnTo>
                <a:lnTo>
                  <a:pt x="163752" y="2382"/>
                </a:lnTo>
                <a:cubicBezTo>
                  <a:pt x="162162" y="792"/>
                  <a:pt x="160087" y="1"/>
                  <a:pt x="15801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990;p38">
            <a:extLst>
              <a:ext uri="{FF2B5EF4-FFF2-40B4-BE49-F238E27FC236}">
                <a16:creationId xmlns:a16="http://schemas.microsoft.com/office/drawing/2014/main" id="{80F4DDE5-2A3E-426F-9C55-21074AB31B1C}"/>
              </a:ext>
            </a:extLst>
          </p:cNvPr>
          <p:cNvSpPr txBox="1"/>
          <p:nvPr/>
        </p:nvSpPr>
        <p:spPr>
          <a:xfrm>
            <a:off x="2200083" y="4498986"/>
            <a:ext cx="796800" cy="520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7" name="Google Shape;1031;p38">
            <a:extLst>
              <a:ext uri="{FF2B5EF4-FFF2-40B4-BE49-F238E27FC236}">
                <a16:creationId xmlns:a16="http://schemas.microsoft.com/office/drawing/2014/main" id="{F5EEECFC-ED7D-4934-B23F-E8AC6432E1F7}"/>
              </a:ext>
            </a:extLst>
          </p:cNvPr>
          <p:cNvSpPr txBox="1"/>
          <p:nvPr/>
        </p:nvSpPr>
        <p:spPr>
          <a:xfrm>
            <a:off x="2199123" y="4498986"/>
            <a:ext cx="1195956" cy="520800"/>
          </a:xfrm>
          <a:prstGeom prst="rect">
            <a:avLst/>
          </a:prstGeom>
          <a:gradFill>
            <a:gsLst>
              <a:gs pos="0">
                <a:srgbClr val="AA9EEE">
                  <a:alpha val="12549"/>
                </a:srgbClr>
              </a:gs>
              <a:gs pos="100000">
                <a:srgbClr val="FFFFFF"/>
              </a:gs>
            </a:gsLst>
            <a:lin ang="1619866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1800" b="1" dirty="0" err="1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Tinjauan</a:t>
            </a:r>
            <a:r>
              <a:rPr lang="en-US" sz="1800" b="1" dirty="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800" b="1" dirty="0" err="1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Teori</a:t>
            </a:r>
            <a:endParaRPr lang="en-US" sz="1800" b="1" dirty="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8" name="Google Shape;1032;p38">
            <a:extLst>
              <a:ext uri="{FF2B5EF4-FFF2-40B4-BE49-F238E27FC236}">
                <a16:creationId xmlns:a16="http://schemas.microsoft.com/office/drawing/2014/main" id="{DBA35553-93B1-42EC-B19C-5948C0442845}"/>
              </a:ext>
            </a:extLst>
          </p:cNvPr>
          <p:cNvSpPr/>
          <p:nvPr/>
        </p:nvSpPr>
        <p:spPr>
          <a:xfrm>
            <a:off x="2199965" y="4987051"/>
            <a:ext cx="1195956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69;p34">
            <a:hlinkClick r:id="rId5" action="ppaction://hlinksldjump"/>
            <a:extLst>
              <a:ext uri="{FF2B5EF4-FFF2-40B4-BE49-F238E27FC236}">
                <a16:creationId xmlns:a16="http://schemas.microsoft.com/office/drawing/2014/main" id="{1DC9483C-905F-4CCB-A79F-ADFADD269E8D}"/>
              </a:ext>
            </a:extLst>
          </p:cNvPr>
          <p:cNvSpPr txBox="1"/>
          <p:nvPr/>
        </p:nvSpPr>
        <p:spPr>
          <a:xfrm>
            <a:off x="3395922" y="4498986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Gambaran Umum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0" name="Google Shape;770;p34">
            <a:hlinkClick r:id="rId6" action="ppaction://hlinksldjump"/>
            <a:extLst>
              <a:ext uri="{FF2B5EF4-FFF2-40B4-BE49-F238E27FC236}">
                <a16:creationId xmlns:a16="http://schemas.microsoft.com/office/drawing/2014/main" id="{D2B711AD-4F33-483E-845F-CD949196DD80}"/>
              </a:ext>
            </a:extLst>
          </p:cNvPr>
          <p:cNvSpPr txBox="1"/>
          <p:nvPr/>
        </p:nvSpPr>
        <p:spPr>
          <a:xfrm>
            <a:off x="4555743" y="4498986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Metode Penelitian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1" name="Google Shape;771;p34">
            <a:hlinkClick r:id="rId7" action="ppaction://hlinksldjump"/>
            <a:extLst>
              <a:ext uri="{FF2B5EF4-FFF2-40B4-BE49-F238E27FC236}">
                <a16:creationId xmlns:a16="http://schemas.microsoft.com/office/drawing/2014/main" id="{92522FDC-8322-46C8-9E70-B666DB77F241}"/>
              </a:ext>
            </a:extLst>
          </p:cNvPr>
          <p:cNvSpPr txBox="1"/>
          <p:nvPr/>
        </p:nvSpPr>
        <p:spPr>
          <a:xfrm>
            <a:off x="5715564" y="4498986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Rencana</a:t>
            </a:r>
            <a:r>
              <a:rPr lang="en-US" b="1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Kegiatan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82" name="Picture 81">
            <a:extLst>
              <a:ext uri="{FF2B5EF4-FFF2-40B4-BE49-F238E27FC236}">
                <a16:creationId xmlns:a16="http://schemas.microsoft.com/office/drawing/2014/main" id="{40ADB8CC-8274-4139-ADB1-2766DFC0AD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60709" y="4317839"/>
            <a:ext cx="2081568" cy="701119"/>
          </a:xfrm>
          <a:prstGeom prst="rect">
            <a:avLst/>
          </a:prstGeom>
        </p:spPr>
      </p:pic>
      <p:sp>
        <p:nvSpPr>
          <p:cNvPr id="83" name="Google Shape;769;p34">
            <a:hlinkClick r:id="rId5" action="ppaction://hlinksldjump"/>
            <a:extLst>
              <a:ext uri="{FF2B5EF4-FFF2-40B4-BE49-F238E27FC236}">
                <a16:creationId xmlns:a16="http://schemas.microsoft.com/office/drawing/2014/main" id="{0E1E3701-1873-497F-8BD4-A466ED1D1AB3}"/>
              </a:ext>
            </a:extLst>
          </p:cNvPr>
          <p:cNvSpPr txBox="1"/>
          <p:nvPr/>
        </p:nvSpPr>
        <p:spPr>
          <a:xfrm>
            <a:off x="1040144" y="4498158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Pendahuluan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84" name="Picture 83">
            <a:extLst>
              <a:ext uri="{FF2B5EF4-FFF2-40B4-BE49-F238E27FC236}">
                <a16:creationId xmlns:a16="http://schemas.microsoft.com/office/drawing/2014/main" id="{E9946EDB-2E4A-40C8-8FA7-7CB239EB237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8477" y="4194469"/>
            <a:ext cx="746342" cy="100801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ECD3439-304D-498C-BCB5-0BA0DE8A04D7}"/>
              </a:ext>
            </a:extLst>
          </p:cNvPr>
          <p:cNvSpPr/>
          <p:nvPr/>
        </p:nvSpPr>
        <p:spPr>
          <a:xfrm>
            <a:off x="736281" y="1029275"/>
            <a:ext cx="4560205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/>
            <a:r>
              <a:rPr lang="en-US" sz="1200" dirty="0"/>
              <a:t>3. </a:t>
            </a:r>
            <a:r>
              <a:rPr lang="en-US" sz="1200" dirty="0" err="1"/>
              <a:t>Sarana</a:t>
            </a:r>
            <a:r>
              <a:rPr lang="en-US" sz="1200" dirty="0"/>
              <a:t> </a:t>
            </a:r>
            <a:r>
              <a:rPr lang="en-US" sz="1200" dirty="0" err="1"/>
              <a:t>kesehatan</a:t>
            </a:r>
            <a:endParaRPr lang="en-US" sz="12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RS </a:t>
            </a:r>
            <a:r>
              <a:rPr lang="en-US" dirty="0" err="1"/>
              <a:t>Pondok</a:t>
            </a:r>
            <a:r>
              <a:rPr lang="en-US" dirty="0"/>
              <a:t> Indah </a:t>
            </a:r>
            <a:r>
              <a:rPr lang="en-US" dirty="0" err="1"/>
              <a:t>Bintaro</a:t>
            </a:r>
            <a:r>
              <a:rPr lang="en-US" dirty="0"/>
              <a:t> Jaya </a:t>
            </a:r>
            <a:r>
              <a:rPr lang="en-US" dirty="0" err="1"/>
              <a:t>berlokasi</a:t>
            </a:r>
            <a:r>
              <a:rPr lang="en-US" dirty="0"/>
              <a:t> di Kota Tangerang Selatan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mengedepankan</a:t>
            </a:r>
            <a:r>
              <a:rPr lang="en-US" dirty="0"/>
              <a:t> </a:t>
            </a:r>
            <a:r>
              <a:rPr lang="en-US" dirty="0" err="1"/>
              <a:t>konsep</a:t>
            </a:r>
            <a:r>
              <a:rPr lang="en-US" dirty="0"/>
              <a:t> </a:t>
            </a:r>
            <a:r>
              <a:rPr lang="en-US" i="1" dirty="0"/>
              <a:t>green and homey</a:t>
            </a:r>
            <a:r>
              <a:rPr lang="en-US" dirty="0"/>
              <a:t> </a:t>
            </a:r>
            <a:r>
              <a:rPr lang="en-US" dirty="0" err="1"/>
              <a:t>serta</a:t>
            </a:r>
            <a:r>
              <a:rPr lang="en-US" dirty="0"/>
              <a:t> </a:t>
            </a:r>
            <a:r>
              <a:rPr lang="en-US" dirty="0" err="1"/>
              <a:t>pemanfaatan</a:t>
            </a:r>
            <a:r>
              <a:rPr lang="en-US" dirty="0"/>
              <a:t> </a:t>
            </a:r>
            <a:r>
              <a:rPr lang="en-US" dirty="0" err="1"/>
              <a:t>konsep</a:t>
            </a:r>
            <a:r>
              <a:rPr lang="en-US" dirty="0"/>
              <a:t> </a:t>
            </a:r>
            <a:r>
              <a:rPr lang="en-US" dirty="0" err="1"/>
              <a:t>rumah</a:t>
            </a:r>
            <a:r>
              <a:rPr lang="en-US" dirty="0"/>
              <a:t> </a:t>
            </a:r>
            <a:r>
              <a:rPr lang="en-US" dirty="0" err="1"/>
              <a:t>kaca</a:t>
            </a:r>
            <a:r>
              <a:rPr lang="en-US" dirty="0"/>
              <a:t> demi </a:t>
            </a:r>
            <a:r>
              <a:rPr lang="en-US" dirty="0" err="1"/>
              <a:t>penghematan</a:t>
            </a:r>
            <a:r>
              <a:rPr lang="en-US" dirty="0"/>
              <a:t> </a:t>
            </a:r>
            <a:r>
              <a:rPr lang="en-US" dirty="0" err="1"/>
              <a:t>energi</a:t>
            </a:r>
            <a:r>
              <a:rPr lang="en-US" dirty="0"/>
              <a:t> </a:t>
            </a:r>
            <a:r>
              <a:rPr lang="en-US" dirty="0" err="1"/>
              <a:t>serta</a:t>
            </a:r>
            <a:r>
              <a:rPr lang="en-US" dirty="0"/>
              <a:t> </a:t>
            </a:r>
            <a:r>
              <a:rPr lang="en-US" dirty="0" err="1"/>
              <a:t>mengadopsi</a:t>
            </a:r>
            <a:r>
              <a:rPr lang="en-US" dirty="0"/>
              <a:t> </a:t>
            </a:r>
            <a:r>
              <a:rPr lang="en-US" dirty="0" err="1"/>
              <a:t>konsep</a:t>
            </a:r>
            <a:r>
              <a:rPr lang="en-US" dirty="0"/>
              <a:t> </a:t>
            </a:r>
            <a:r>
              <a:rPr lang="en-US" i="1" dirty="0"/>
              <a:t>sustainable sites</a:t>
            </a:r>
            <a:r>
              <a:rPr lang="en-US" dirty="0"/>
              <a:t> initiative (SITES)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pembuatan</a:t>
            </a:r>
            <a:r>
              <a:rPr lang="en-US" dirty="0"/>
              <a:t> </a:t>
            </a:r>
            <a:r>
              <a:rPr lang="en-US" dirty="0" err="1"/>
              <a:t>lanskap</a:t>
            </a:r>
            <a:r>
              <a:rPr lang="en-US" dirty="0"/>
              <a:t> area </a:t>
            </a:r>
            <a:r>
              <a:rPr lang="en-US" dirty="0" err="1"/>
              <a:t>terbuka</a:t>
            </a:r>
            <a:r>
              <a:rPr lang="en-US" dirty="0"/>
              <a:t> </a:t>
            </a:r>
            <a:r>
              <a:rPr lang="en-US" dirty="0" err="1"/>
              <a:t>hijau</a:t>
            </a:r>
            <a:r>
              <a:rPr lang="en-US" dirty="0"/>
              <a:t>.</a:t>
            </a:r>
          </a:p>
          <a:p>
            <a:pPr lvl="0" algn="just"/>
            <a:r>
              <a:rPr lang="en-US" sz="1200" dirty="0"/>
              <a:t>4. </a:t>
            </a:r>
            <a:r>
              <a:rPr lang="en-US" sz="1200" dirty="0" err="1"/>
              <a:t>Sarana</a:t>
            </a:r>
            <a:r>
              <a:rPr lang="en-US" sz="1200" dirty="0"/>
              <a:t> </a:t>
            </a:r>
            <a:r>
              <a:rPr lang="en-US" sz="1200" dirty="0" err="1"/>
              <a:t>peribadatan</a:t>
            </a:r>
            <a:endParaRPr lang="en-US" sz="12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200" dirty="0"/>
              <a:t>Masjid </a:t>
            </a:r>
            <a:r>
              <a:rPr lang="en-US" sz="1200" dirty="0" err="1"/>
              <a:t>Shenzen</a:t>
            </a:r>
            <a:r>
              <a:rPr lang="en-US" sz="1200" dirty="0"/>
              <a:t> di China </a:t>
            </a:r>
            <a:r>
              <a:rPr lang="en-US" sz="1200" dirty="0" err="1"/>
              <a:t>ini</a:t>
            </a:r>
            <a:r>
              <a:rPr lang="en-US" sz="1200" dirty="0"/>
              <a:t> </a:t>
            </a:r>
            <a:r>
              <a:rPr lang="en-US" sz="1200" dirty="0" err="1"/>
              <a:t>mengaplikasikan</a:t>
            </a:r>
            <a:r>
              <a:rPr lang="en-US" sz="1200" dirty="0"/>
              <a:t> </a:t>
            </a:r>
            <a:r>
              <a:rPr lang="en-US" sz="1200" dirty="0" err="1"/>
              <a:t>teknologi</a:t>
            </a:r>
            <a:r>
              <a:rPr lang="en-US" sz="1200" dirty="0"/>
              <a:t> </a:t>
            </a:r>
            <a:r>
              <a:rPr lang="en-US" sz="1200" dirty="0" err="1"/>
              <a:t>tinggi</a:t>
            </a:r>
            <a:r>
              <a:rPr lang="en-US" sz="1200" dirty="0"/>
              <a:t> </a:t>
            </a:r>
            <a:r>
              <a:rPr lang="en-US" sz="1200" dirty="0" err="1"/>
              <a:t>dengan</a:t>
            </a:r>
            <a:r>
              <a:rPr lang="en-US" sz="1200" dirty="0"/>
              <a:t> </a:t>
            </a:r>
            <a:r>
              <a:rPr lang="en-US" sz="1200" dirty="0" err="1"/>
              <a:t>memasang</a:t>
            </a:r>
            <a:r>
              <a:rPr lang="en-US" sz="1200" dirty="0"/>
              <a:t> panel-panel </a:t>
            </a:r>
            <a:r>
              <a:rPr lang="en-US" sz="1200" dirty="0" err="1"/>
              <a:t>surya</a:t>
            </a:r>
            <a:r>
              <a:rPr lang="en-US" sz="1200" dirty="0"/>
              <a:t> yang </a:t>
            </a:r>
            <a:r>
              <a:rPr lang="en-US" sz="1200" dirty="0" err="1"/>
              <a:t>dipasang</a:t>
            </a:r>
            <a:r>
              <a:rPr lang="en-US" sz="1200" dirty="0"/>
              <a:t> pada </a:t>
            </a:r>
            <a:r>
              <a:rPr lang="en-US" sz="1200" dirty="0" err="1"/>
              <a:t>bagian</a:t>
            </a:r>
            <a:r>
              <a:rPr lang="en-US" sz="1200" dirty="0"/>
              <a:t> </a:t>
            </a:r>
            <a:r>
              <a:rPr lang="en-US" sz="1200" dirty="0" err="1"/>
              <a:t>atas</a:t>
            </a:r>
            <a:r>
              <a:rPr lang="en-US" sz="1200" dirty="0"/>
              <a:t> masjid, dan </a:t>
            </a:r>
            <a:r>
              <a:rPr lang="en-US" sz="1200" dirty="0" err="1"/>
              <a:t>dimanfaatkan</a:t>
            </a:r>
            <a:r>
              <a:rPr lang="en-US" sz="1200" dirty="0"/>
              <a:t> </a:t>
            </a:r>
            <a:r>
              <a:rPr lang="en-US" sz="1200" dirty="0" err="1"/>
              <a:t>untuk</a:t>
            </a:r>
            <a:r>
              <a:rPr lang="en-US" sz="1200" dirty="0"/>
              <a:t> </a:t>
            </a:r>
            <a:r>
              <a:rPr lang="en-US" sz="1200" dirty="0" err="1"/>
              <a:t>menghemat</a:t>
            </a:r>
            <a:r>
              <a:rPr lang="en-US" sz="1200" dirty="0"/>
              <a:t> </a:t>
            </a:r>
            <a:r>
              <a:rPr lang="en-US" sz="1200" dirty="0" err="1"/>
              <a:t>energi</a:t>
            </a:r>
            <a:r>
              <a:rPr lang="en-US" sz="1200" dirty="0"/>
              <a:t> dan </a:t>
            </a:r>
            <a:r>
              <a:rPr lang="en-US" sz="1200" dirty="0" err="1"/>
              <a:t>menghangatkan</a:t>
            </a:r>
            <a:r>
              <a:rPr lang="en-US" sz="1200" dirty="0"/>
              <a:t> air. </a:t>
            </a:r>
            <a:r>
              <a:rPr lang="en-US" sz="1200" dirty="0" err="1"/>
              <a:t>Teknologi</a:t>
            </a:r>
            <a:r>
              <a:rPr lang="en-US" sz="1200" dirty="0"/>
              <a:t> juga </a:t>
            </a:r>
            <a:r>
              <a:rPr lang="en-US" sz="1200" dirty="0" err="1"/>
              <a:t>diaplikasikan</a:t>
            </a:r>
            <a:r>
              <a:rPr lang="en-US" sz="1200" dirty="0"/>
              <a:t> </a:t>
            </a:r>
            <a:r>
              <a:rPr lang="en-US" sz="1200" dirty="0" err="1"/>
              <a:t>untuk</a:t>
            </a:r>
            <a:r>
              <a:rPr lang="en-US" sz="1200" dirty="0"/>
              <a:t> </a:t>
            </a:r>
            <a:r>
              <a:rPr lang="en-US" sz="1200" dirty="0" err="1"/>
              <a:t>mendaur</a:t>
            </a:r>
            <a:r>
              <a:rPr lang="en-US" sz="1200" dirty="0"/>
              <a:t> </a:t>
            </a:r>
            <a:r>
              <a:rPr lang="en-US" sz="1200" dirty="0" err="1"/>
              <a:t>ulang</a:t>
            </a:r>
            <a:r>
              <a:rPr lang="en-US" sz="1200" dirty="0"/>
              <a:t> air </a:t>
            </a:r>
            <a:r>
              <a:rPr lang="en-US" sz="1200" dirty="0" err="1"/>
              <a:t>hujan</a:t>
            </a:r>
            <a:r>
              <a:rPr lang="en-US" sz="1200" dirty="0"/>
              <a:t>. Masjid </a:t>
            </a:r>
            <a:r>
              <a:rPr lang="en-US" sz="1200" dirty="0" err="1"/>
              <a:t>ini</a:t>
            </a:r>
            <a:r>
              <a:rPr lang="en-US" sz="1200" dirty="0"/>
              <a:t> juga </a:t>
            </a:r>
            <a:r>
              <a:rPr lang="en-US" sz="1200" dirty="0" err="1"/>
              <a:t>memasang</a:t>
            </a:r>
            <a:r>
              <a:rPr lang="en-US" sz="1200" dirty="0"/>
              <a:t> </a:t>
            </a:r>
            <a:r>
              <a:rPr lang="en-US" sz="1200" dirty="0" err="1"/>
              <a:t>kode</a:t>
            </a:r>
            <a:r>
              <a:rPr lang="en-US" sz="1200" dirty="0"/>
              <a:t> matrix di </a:t>
            </a:r>
            <a:r>
              <a:rPr lang="en-US" sz="1200" dirty="0" err="1"/>
              <a:t>atas</a:t>
            </a:r>
            <a:r>
              <a:rPr lang="en-US" sz="1200" dirty="0"/>
              <a:t> </a:t>
            </a:r>
            <a:r>
              <a:rPr lang="en-US" sz="1200" dirty="0" err="1"/>
              <a:t>kotak</a:t>
            </a:r>
            <a:r>
              <a:rPr lang="en-US" sz="1200" dirty="0"/>
              <a:t> </a:t>
            </a:r>
            <a:r>
              <a:rPr lang="en-US" sz="1200" dirty="0" err="1"/>
              <a:t>amalnya</a:t>
            </a:r>
            <a:r>
              <a:rPr lang="en-US" sz="1200" dirty="0"/>
              <a:t> </a:t>
            </a:r>
            <a:r>
              <a:rPr lang="en-US" sz="1200" dirty="0" err="1"/>
              <a:t>guna</a:t>
            </a:r>
            <a:r>
              <a:rPr lang="en-US" sz="1200" dirty="0"/>
              <a:t> </a:t>
            </a:r>
            <a:r>
              <a:rPr lang="en-US" sz="1200" dirty="0" err="1"/>
              <a:t>memindai</a:t>
            </a:r>
            <a:r>
              <a:rPr lang="en-US" sz="1200" dirty="0"/>
              <a:t> </a:t>
            </a:r>
            <a:r>
              <a:rPr lang="en-US" sz="1200" dirty="0" err="1"/>
              <a:t>kode</a:t>
            </a:r>
            <a:r>
              <a:rPr lang="en-US" sz="1200" dirty="0"/>
              <a:t> barcode di </a:t>
            </a:r>
            <a:r>
              <a:rPr lang="en-US" sz="1200" dirty="0" err="1"/>
              <a:t>atasnya</a:t>
            </a:r>
            <a:r>
              <a:rPr lang="en-US" sz="1200" dirty="0"/>
              <a:t> agar </a:t>
            </a:r>
            <a:r>
              <a:rPr lang="en-US" sz="1200" dirty="0" err="1"/>
              <a:t>infaq</a:t>
            </a:r>
            <a:r>
              <a:rPr lang="en-US" sz="1200" dirty="0"/>
              <a:t> dan </a:t>
            </a:r>
            <a:r>
              <a:rPr lang="en-US" sz="1200" dirty="0" err="1"/>
              <a:t>shodaqoh</a:t>
            </a:r>
            <a:r>
              <a:rPr lang="en-US" sz="1200" dirty="0"/>
              <a:t> </a:t>
            </a:r>
            <a:r>
              <a:rPr lang="en-US" sz="1200" dirty="0" err="1"/>
              <a:t>akan</a:t>
            </a:r>
            <a:r>
              <a:rPr lang="en-US" sz="1200" dirty="0"/>
              <a:t> </a:t>
            </a:r>
            <a:r>
              <a:rPr lang="en-US" sz="1200" dirty="0" err="1"/>
              <a:t>langsung</a:t>
            </a:r>
            <a:r>
              <a:rPr lang="en-US" sz="1200" dirty="0"/>
              <a:t> </a:t>
            </a:r>
            <a:r>
              <a:rPr lang="en-US" sz="1200" dirty="0" err="1"/>
              <a:t>terpotong</a:t>
            </a:r>
            <a:r>
              <a:rPr lang="en-US" sz="1200" dirty="0"/>
              <a:t> </a:t>
            </a:r>
            <a:r>
              <a:rPr lang="en-US" sz="1200" dirty="0" err="1"/>
              <a:t>dari</a:t>
            </a:r>
            <a:r>
              <a:rPr lang="en-US" sz="1200" dirty="0"/>
              <a:t> </a:t>
            </a:r>
            <a:r>
              <a:rPr lang="en-US" sz="1200" dirty="0" err="1"/>
              <a:t>akun</a:t>
            </a:r>
            <a:r>
              <a:rPr lang="en-US" sz="1200" dirty="0"/>
              <a:t> </a:t>
            </a:r>
            <a:r>
              <a:rPr lang="en-US" sz="1200" dirty="0" err="1"/>
              <a:t>jamaah</a:t>
            </a:r>
            <a:r>
              <a:rPr lang="en-US" sz="1200" dirty="0"/>
              <a:t> dan </a:t>
            </a:r>
            <a:r>
              <a:rPr lang="en-US" sz="1200" dirty="0" err="1"/>
              <a:t>otomatis</a:t>
            </a:r>
            <a:r>
              <a:rPr lang="en-US" sz="1200" dirty="0"/>
              <a:t> </a:t>
            </a:r>
            <a:r>
              <a:rPr lang="en-US" sz="1200" dirty="0" err="1"/>
              <a:t>masuk</a:t>
            </a:r>
            <a:r>
              <a:rPr lang="en-US" sz="1200" dirty="0"/>
              <a:t> </a:t>
            </a:r>
            <a:r>
              <a:rPr lang="en-US" sz="1200" dirty="0" err="1"/>
              <a:t>ke</a:t>
            </a:r>
            <a:r>
              <a:rPr lang="en-US" sz="1200" dirty="0"/>
              <a:t> </a:t>
            </a:r>
            <a:r>
              <a:rPr lang="en-US" sz="1200" dirty="0" err="1"/>
              <a:t>rekening</a:t>
            </a:r>
            <a:r>
              <a:rPr lang="en-US" sz="1200" dirty="0"/>
              <a:t> masjid.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F8D20FF-2740-45D0-AD2B-EAAD641F6574}"/>
              </a:ext>
            </a:extLst>
          </p:cNvPr>
          <p:cNvPicPr/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5976" y="1026942"/>
            <a:ext cx="3108960" cy="1605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502C4F9-CA72-4DDC-B616-25A35C72D4FF}"/>
              </a:ext>
            </a:extLst>
          </p:cNvPr>
          <p:cNvPicPr/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5976" y="2685784"/>
            <a:ext cx="3108960" cy="178659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880022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Google Shape;1043;p39"/>
          <p:cNvSpPr txBox="1">
            <a:spLocks noGrp="1"/>
          </p:cNvSpPr>
          <p:nvPr>
            <p:ph type="title" idx="8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/>
              <a:t>Preseden</a:t>
            </a:r>
            <a:r>
              <a:rPr lang="en-US" sz="2400" dirty="0"/>
              <a:t> Smart Infrastructure </a:t>
            </a:r>
            <a:r>
              <a:rPr lang="en-US" sz="2400" dirty="0" err="1"/>
              <a:t>Sarana</a:t>
            </a:r>
            <a:endParaRPr sz="2400" dirty="0"/>
          </a:p>
        </p:txBody>
      </p:sp>
      <p:pic>
        <p:nvPicPr>
          <p:cNvPr id="1104" name="Google Shape;1104;p39">
            <a:hlinkClick r:id="rId3" action="ppaction://hlinksldjump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3224" y="585350"/>
            <a:ext cx="360887" cy="260251"/>
          </a:xfrm>
          <a:prstGeom prst="rect">
            <a:avLst/>
          </a:prstGeom>
          <a:noFill/>
          <a:ln>
            <a:noFill/>
          </a:ln>
        </p:spPr>
      </p:pic>
      <p:sp>
        <p:nvSpPr>
          <p:cNvPr id="1105" name="Google Shape;1105;p39">
            <a:hlinkClick r:id="" action="ppaction://hlinkshowjump?jump=nextslide"/>
          </p:cNvPr>
          <p:cNvSpPr/>
          <p:nvPr/>
        </p:nvSpPr>
        <p:spPr>
          <a:xfrm>
            <a:off x="7977175" y="627091"/>
            <a:ext cx="432265" cy="208566"/>
          </a:xfrm>
          <a:custGeom>
            <a:avLst/>
            <a:gdLst/>
            <a:ahLst/>
            <a:cxnLst/>
            <a:rect l="l" t="t" r="r" b="b"/>
            <a:pathLst>
              <a:path w="209583" h="101123" extrusionOk="0">
                <a:moveTo>
                  <a:pt x="158014" y="1"/>
                </a:moveTo>
                <a:cubicBezTo>
                  <a:pt x="155920" y="1"/>
                  <a:pt x="153827" y="808"/>
                  <a:pt x="152237" y="2415"/>
                </a:cubicBezTo>
                <a:cubicBezTo>
                  <a:pt x="149040" y="5611"/>
                  <a:pt x="149073" y="10765"/>
                  <a:pt x="152237" y="13929"/>
                </a:cubicBezTo>
                <a:lnTo>
                  <a:pt x="180845" y="42407"/>
                </a:lnTo>
                <a:lnTo>
                  <a:pt x="8155" y="42407"/>
                </a:lnTo>
                <a:cubicBezTo>
                  <a:pt x="3653" y="42407"/>
                  <a:pt x="0" y="46060"/>
                  <a:pt x="0" y="50562"/>
                </a:cubicBezTo>
                <a:cubicBezTo>
                  <a:pt x="0" y="55063"/>
                  <a:pt x="3653" y="58717"/>
                  <a:pt x="8155" y="58717"/>
                </a:cubicBezTo>
                <a:lnTo>
                  <a:pt x="180845" y="58717"/>
                </a:lnTo>
                <a:lnTo>
                  <a:pt x="152237" y="87194"/>
                </a:lnTo>
                <a:cubicBezTo>
                  <a:pt x="149073" y="90358"/>
                  <a:pt x="149040" y="95512"/>
                  <a:pt x="152237" y="98708"/>
                </a:cubicBezTo>
                <a:cubicBezTo>
                  <a:pt x="153827" y="100315"/>
                  <a:pt x="155920" y="101122"/>
                  <a:pt x="158014" y="101122"/>
                </a:cubicBezTo>
                <a:cubicBezTo>
                  <a:pt x="160087" y="101122"/>
                  <a:pt x="162162" y="100331"/>
                  <a:pt x="163752" y="98741"/>
                </a:cubicBezTo>
                <a:lnTo>
                  <a:pt x="206353" y="56335"/>
                </a:lnTo>
                <a:lnTo>
                  <a:pt x="206386" y="56335"/>
                </a:lnTo>
                <a:cubicBezTo>
                  <a:pt x="209583" y="53139"/>
                  <a:pt x="209550" y="47952"/>
                  <a:pt x="206386" y="44788"/>
                </a:cubicBezTo>
                <a:lnTo>
                  <a:pt x="206353" y="44788"/>
                </a:lnTo>
                <a:lnTo>
                  <a:pt x="163752" y="2382"/>
                </a:lnTo>
                <a:cubicBezTo>
                  <a:pt x="162162" y="792"/>
                  <a:pt x="160087" y="1"/>
                  <a:pt x="15801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6" name="Google Shape;1106;p39">
            <a:hlinkClick r:id="" action="ppaction://hlinkshowjump?jump=previousslide"/>
          </p:cNvPr>
          <p:cNvSpPr/>
          <p:nvPr/>
        </p:nvSpPr>
        <p:spPr>
          <a:xfrm flipH="1">
            <a:off x="7358100" y="627091"/>
            <a:ext cx="432265" cy="208566"/>
          </a:xfrm>
          <a:custGeom>
            <a:avLst/>
            <a:gdLst/>
            <a:ahLst/>
            <a:cxnLst/>
            <a:rect l="l" t="t" r="r" b="b"/>
            <a:pathLst>
              <a:path w="209583" h="101123" extrusionOk="0">
                <a:moveTo>
                  <a:pt x="158014" y="1"/>
                </a:moveTo>
                <a:cubicBezTo>
                  <a:pt x="155920" y="1"/>
                  <a:pt x="153827" y="808"/>
                  <a:pt x="152237" y="2415"/>
                </a:cubicBezTo>
                <a:cubicBezTo>
                  <a:pt x="149040" y="5611"/>
                  <a:pt x="149073" y="10765"/>
                  <a:pt x="152237" y="13929"/>
                </a:cubicBezTo>
                <a:lnTo>
                  <a:pt x="180845" y="42407"/>
                </a:lnTo>
                <a:lnTo>
                  <a:pt x="8155" y="42407"/>
                </a:lnTo>
                <a:cubicBezTo>
                  <a:pt x="3653" y="42407"/>
                  <a:pt x="0" y="46060"/>
                  <a:pt x="0" y="50562"/>
                </a:cubicBezTo>
                <a:cubicBezTo>
                  <a:pt x="0" y="55063"/>
                  <a:pt x="3653" y="58717"/>
                  <a:pt x="8155" y="58717"/>
                </a:cubicBezTo>
                <a:lnTo>
                  <a:pt x="180845" y="58717"/>
                </a:lnTo>
                <a:lnTo>
                  <a:pt x="152237" y="87194"/>
                </a:lnTo>
                <a:cubicBezTo>
                  <a:pt x="149073" y="90358"/>
                  <a:pt x="149040" y="95512"/>
                  <a:pt x="152237" y="98708"/>
                </a:cubicBezTo>
                <a:cubicBezTo>
                  <a:pt x="153827" y="100315"/>
                  <a:pt x="155920" y="101122"/>
                  <a:pt x="158014" y="101122"/>
                </a:cubicBezTo>
                <a:cubicBezTo>
                  <a:pt x="160087" y="101122"/>
                  <a:pt x="162162" y="100331"/>
                  <a:pt x="163752" y="98741"/>
                </a:cubicBezTo>
                <a:lnTo>
                  <a:pt x="206353" y="56335"/>
                </a:lnTo>
                <a:lnTo>
                  <a:pt x="206386" y="56335"/>
                </a:lnTo>
                <a:cubicBezTo>
                  <a:pt x="209583" y="53139"/>
                  <a:pt x="209550" y="47952"/>
                  <a:pt x="206386" y="44788"/>
                </a:cubicBezTo>
                <a:lnTo>
                  <a:pt x="206353" y="44788"/>
                </a:lnTo>
                <a:lnTo>
                  <a:pt x="163752" y="2382"/>
                </a:lnTo>
                <a:cubicBezTo>
                  <a:pt x="162162" y="792"/>
                  <a:pt x="160087" y="1"/>
                  <a:pt x="15801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990;p38">
            <a:extLst>
              <a:ext uri="{FF2B5EF4-FFF2-40B4-BE49-F238E27FC236}">
                <a16:creationId xmlns:a16="http://schemas.microsoft.com/office/drawing/2014/main" id="{80F4DDE5-2A3E-426F-9C55-21074AB31B1C}"/>
              </a:ext>
            </a:extLst>
          </p:cNvPr>
          <p:cNvSpPr txBox="1"/>
          <p:nvPr/>
        </p:nvSpPr>
        <p:spPr>
          <a:xfrm>
            <a:off x="2200083" y="4498986"/>
            <a:ext cx="796800" cy="520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7" name="Google Shape;1031;p38">
            <a:extLst>
              <a:ext uri="{FF2B5EF4-FFF2-40B4-BE49-F238E27FC236}">
                <a16:creationId xmlns:a16="http://schemas.microsoft.com/office/drawing/2014/main" id="{F5EEECFC-ED7D-4934-B23F-E8AC6432E1F7}"/>
              </a:ext>
            </a:extLst>
          </p:cNvPr>
          <p:cNvSpPr txBox="1"/>
          <p:nvPr/>
        </p:nvSpPr>
        <p:spPr>
          <a:xfrm>
            <a:off x="2199123" y="4498986"/>
            <a:ext cx="1195956" cy="520800"/>
          </a:xfrm>
          <a:prstGeom prst="rect">
            <a:avLst/>
          </a:prstGeom>
          <a:gradFill>
            <a:gsLst>
              <a:gs pos="0">
                <a:srgbClr val="AA9EEE">
                  <a:alpha val="12549"/>
                </a:srgbClr>
              </a:gs>
              <a:gs pos="100000">
                <a:srgbClr val="FFFFFF"/>
              </a:gs>
            </a:gsLst>
            <a:lin ang="1619866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1800" b="1" dirty="0" err="1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Tinjauan</a:t>
            </a:r>
            <a:r>
              <a:rPr lang="en-US" sz="1800" b="1" dirty="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800" b="1" dirty="0" err="1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Teori</a:t>
            </a:r>
            <a:endParaRPr lang="en-US" sz="1800" b="1" dirty="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8" name="Google Shape;1032;p38">
            <a:extLst>
              <a:ext uri="{FF2B5EF4-FFF2-40B4-BE49-F238E27FC236}">
                <a16:creationId xmlns:a16="http://schemas.microsoft.com/office/drawing/2014/main" id="{DBA35553-93B1-42EC-B19C-5948C0442845}"/>
              </a:ext>
            </a:extLst>
          </p:cNvPr>
          <p:cNvSpPr/>
          <p:nvPr/>
        </p:nvSpPr>
        <p:spPr>
          <a:xfrm>
            <a:off x="2199965" y="4987051"/>
            <a:ext cx="1195956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69;p34">
            <a:hlinkClick r:id="rId5" action="ppaction://hlinksldjump"/>
            <a:extLst>
              <a:ext uri="{FF2B5EF4-FFF2-40B4-BE49-F238E27FC236}">
                <a16:creationId xmlns:a16="http://schemas.microsoft.com/office/drawing/2014/main" id="{1DC9483C-905F-4CCB-A79F-ADFADD269E8D}"/>
              </a:ext>
            </a:extLst>
          </p:cNvPr>
          <p:cNvSpPr txBox="1"/>
          <p:nvPr/>
        </p:nvSpPr>
        <p:spPr>
          <a:xfrm>
            <a:off x="3395922" y="4498986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Gambaran Umum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0" name="Google Shape;770;p34">
            <a:hlinkClick r:id="rId6" action="ppaction://hlinksldjump"/>
            <a:extLst>
              <a:ext uri="{FF2B5EF4-FFF2-40B4-BE49-F238E27FC236}">
                <a16:creationId xmlns:a16="http://schemas.microsoft.com/office/drawing/2014/main" id="{D2B711AD-4F33-483E-845F-CD949196DD80}"/>
              </a:ext>
            </a:extLst>
          </p:cNvPr>
          <p:cNvSpPr txBox="1"/>
          <p:nvPr/>
        </p:nvSpPr>
        <p:spPr>
          <a:xfrm>
            <a:off x="4555743" y="4498986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Metode Penelitian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1" name="Google Shape;771;p34">
            <a:hlinkClick r:id="rId7" action="ppaction://hlinksldjump"/>
            <a:extLst>
              <a:ext uri="{FF2B5EF4-FFF2-40B4-BE49-F238E27FC236}">
                <a16:creationId xmlns:a16="http://schemas.microsoft.com/office/drawing/2014/main" id="{92522FDC-8322-46C8-9E70-B666DB77F241}"/>
              </a:ext>
            </a:extLst>
          </p:cNvPr>
          <p:cNvSpPr txBox="1"/>
          <p:nvPr/>
        </p:nvSpPr>
        <p:spPr>
          <a:xfrm>
            <a:off x="5715564" y="4498986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Rencana</a:t>
            </a:r>
            <a:r>
              <a:rPr lang="en-US" b="1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Kegiatan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82" name="Picture 81">
            <a:extLst>
              <a:ext uri="{FF2B5EF4-FFF2-40B4-BE49-F238E27FC236}">
                <a16:creationId xmlns:a16="http://schemas.microsoft.com/office/drawing/2014/main" id="{40ADB8CC-8274-4139-ADB1-2766DFC0AD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60709" y="4317839"/>
            <a:ext cx="2081568" cy="701119"/>
          </a:xfrm>
          <a:prstGeom prst="rect">
            <a:avLst/>
          </a:prstGeom>
        </p:spPr>
      </p:pic>
      <p:sp>
        <p:nvSpPr>
          <p:cNvPr id="83" name="Google Shape;769;p34">
            <a:hlinkClick r:id="rId5" action="ppaction://hlinksldjump"/>
            <a:extLst>
              <a:ext uri="{FF2B5EF4-FFF2-40B4-BE49-F238E27FC236}">
                <a16:creationId xmlns:a16="http://schemas.microsoft.com/office/drawing/2014/main" id="{0E1E3701-1873-497F-8BD4-A466ED1D1AB3}"/>
              </a:ext>
            </a:extLst>
          </p:cNvPr>
          <p:cNvSpPr txBox="1"/>
          <p:nvPr/>
        </p:nvSpPr>
        <p:spPr>
          <a:xfrm>
            <a:off x="1040144" y="4498158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Pendahuluan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84" name="Picture 83">
            <a:extLst>
              <a:ext uri="{FF2B5EF4-FFF2-40B4-BE49-F238E27FC236}">
                <a16:creationId xmlns:a16="http://schemas.microsoft.com/office/drawing/2014/main" id="{E9946EDB-2E4A-40C8-8FA7-7CB239EB237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8477" y="4194469"/>
            <a:ext cx="746342" cy="100801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ECD3439-304D-498C-BCB5-0BA0DE8A04D7}"/>
              </a:ext>
            </a:extLst>
          </p:cNvPr>
          <p:cNvSpPr/>
          <p:nvPr/>
        </p:nvSpPr>
        <p:spPr>
          <a:xfrm>
            <a:off x="713224" y="1217491"/>
            <a:ext cx="5110801" cy="323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/>
            <a:r>
              <a:rPr lang="en-US" sz="1200" dirty="0"/>
              <a:t>5. </a:t>
            </a:r>
            <a:r>
              <a:rPr lang="en-US" sz="1200" dirty="0" err="1"/>
              <a:t>Sarana</a:t>
            </a:r>
            <a:r>
              <a:rPr lang="en-US" sz="1200" dirty="0"/>
              <a:t> </a:t>
            </a:r>
            <a:r>
              <a:rPr lang="en-US" sz="1200" dirty="0" err="1"/>
              <a:t>perdagangan</a:t>
            </a:r>
            <a:r>
              <a:rPr lang="en-US" sz="1200" dirty="0"/>
              <a:t> dan </a:t>
            </a:r>
            <a:r>
              <a:rPr lang="en-US" sz="1200" dirty="0" err="1"/>
              <a:t>niaga</a:t>
            </a:r>
            <a:endParaRPr lang="en-US" sz="12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200" dirty="0"/>
              <a:t>Gedung Pacific Place </a:t>
            </a:r>
            <a:r>
              <a:rPr lang="en-US" sz="1200" dirty="0" err="1"/>
              <a:t>berlokasi</a:t>
            </a:r>
            <a:r>
              <a:rPr lang="en-US" sz="1200" dirty="0"/>
              <a:t> di Jakarta </a:t>
            </a:r>
            <a:r>
              <a:rPr lang="en-US" sz="1200" dirty="0" err="1"/>
              <a:t>selatan</a:t>
            </a:r>
            <a:r>
              <a:rPr lang="en-US" sz="1200" dirty="0"/>
              <a:t> </a:t>
            </a:r>
            <a:r>
              <a:rPr lang="en-US" sz="1200" dirty="0" err="1"/>
              <a:t>ini</a:t>
            </a:r>
            <a:r>
              <a:rPr lang="en-US" sz="1200" dirty="0"/>
              <a:t> </a:t>
            </a:r>
            <a:r>
              <a:rPr lang="en-US" sz="1200" dirty="0" err="1"/>
              <a:t>menjadi</a:t>
            </a:r>
            <a:r>
              <a:rPr lang="en-US" sz="1200" dirty="0"/>
              <a:t> </a:t>
            </a:r>
            <a:r>
              <a:rPr lang="en-US" sz="1200" dirty="0" err="1"/>
              <a:t>pusat</a:t>
            </a:r>
            <a:r>
              <a:rPr lang="en-US" sz="1200" dirty="0"/>
              <a:t> </a:t>
            </a:r>
            <a:r>
              <a:rPr lang="en-US" sz="1200" dirty="0" err="1"/>
              <a:t>perbelanjaan</a:t>
            </a:r>
            <a:r>
              <a:rPr lang="en-US" sz="1200" dirty="0"/>
              <a:t> </a:t>
            </a:r>
            <a:r>
              <a:rPr lang="en-US" sz="1200" dirty="0" err="1"/>
              <a:t>pertama</a:t>
            </a:r>
            <a:r>
              <a:rPr lang="en-US" sz="1200" dirty="0"/>
              <a:t> yang </a:t>
            </a:r>
            <a:r>
              <a:rPr lang="en-US" sz="1200" dirty="0" err="1"/>
              <a:t>meraih</a:t>
            </a:r>
            <a:r>
              <a:rPr lang="en-US" sz="1200" dirty="0"/>
              <a:t> </a:t>
            </a:r>
            <a:r>
              <a:rPr lang="en-US" sz="1200" dirty="0" err="1"/>
              <a:t>Greenship</a:t>
            </a:r>
            <a:r>
              <a:rPr lang="en-US" sz="1200" dirty="0"/>
              <a:t> EB Platinum oleh Green Building Council Indonesia (GBCI). Gedung </a:t>
            </a:r>
            <a:r>
              <a:rPr lang="en-US" sz="1200" dirty="0" err="1"/>
              <a:t>ini</a:t>
            </a:r>
            <a:r>
              <a:rPr lang="en-US" sz="1200" dirty="0"/>
              <a:t> </a:t>
            </a:r>
            <a:r>
              <a:rPr lang="en-US" sz="1200" dirty="0" err="1"/>
              <a:t>memiliki</a:t>
            </a:r>
            <a:r>
              <a:rPr lang="en-US" sz="1200" dirty="0"/>
              <a:t> </a:t>
            </a:r>
            <a:r>
              <a:rPr lang="en-US" sz="1200" dirty="0" err="1"/>
              <a:t>konsep</a:t>
            </a:r>
            <a:r>
              <a:rPr lang="en-US" sz="1200" dirty="0"/>
              <a:t> </a:t>
            </a:r>
            <a:r>
              <a:rPr lang="en-US" sz="1200" dirty="0" err="1"/>
              <a:t>dapat</a:t>
            </a:r>
            <a:r>
              <a:rPr lang="en-US" sz="1200" dirty="0"/>
              <a:t> </a:t>
            </a:r>
            <a:r>
              <a:rPr lang="en-US" sz="1200" dirty="0" err="1"/>
              <a:t>melakukan</a:t>
            </a:r>
            <a:r>
              <a:rPr lang="en-US" sz="1200" dirty="0"/>
              <a:t> recycle, reschedule, readjust, dan replacing demi </a:t>
            </a:r>
            <a:r>
              <a:rPr lang="en-US" sz="1200" dirty="0" err="1"/>
              <a:t>tercipta</a:t>
            </a:r>
            <a:r>
              <a:rPr lang="en-US" sz="1200" dirty="0"/>
              <a:t> </a:t>
            </a:r>
            <a:r>
              <a:rPr lang="en-US" sz="1200" dirty="0" err="1"/>
              <a:t>keseimbangan</a:t>
            </a:r>
            <a:r>
              <a:rPr lang="en-US" sz="1200" dirty="0"/>
              <a:t> </a:t>
            </a:r>
            <a:r>
              <a:rPr lang="en-US" sz="1200" dirty="0" err="1"/>
              <a:t>ekosistem</a:t>
            </a:r>
            <a:r>
              <a:rPr lang="en-US" sz="1200" dirty="0"/>
              <a:t> </a:t>
            </a:r>
            <a:r>
              <a:rPr lang="en-US" sz="1200" dirty="0" err="1"/>
              <a:t>lingkungan</a:t>
            </a:r>
            <a:r>
              <a:rPr lang="en-US" sz="1200" dirty="0"/>
              <a:t>. </a:t>
            </a:r>
            <a:r>
              <a:rPr lang="en-US" sz="1200" dirty="0" err="1"/>
              <a:t>Sebagai</a:t>
            </a:r>
            <a:r>
              <a:rPr lang="en-US" sz="1200" dirty="0"/>
              <a:t> </a:t>
            </a:r>
            <a:r>
              <a:rPr lang="en-US" sz="1200" dirty="0" err="1"/>
              <a:t>contoh</a:t>
            </a:r>
            <a:r>
              <a:rPr lang="en-US" sz="1200" dirty="0"/>
              <a:t>, </a:t>
            </a:r>
            <a:r>
              <a:rPr lang="en-US" sz="1200" dirty="0" err="1"/>
              <a:t>gedung</a:t>
            </a:r>
            <a:r>
              <a:rPr lang="en-US" sz="1200" dirty="0"/>
              <a:t> </a:t>
            </a:r>
            <a:r>
              <a:rPr lang="en-US" sz="1200" dirty="0" err="1"/>
              <a:t>ini</a:t>
            </a:r>
            <a:r>
              <a:rPr lang="en-US" sz="1200" dirty="0"/>
              <a:t> </a:t>
            </a:r>
            <a:r>
              <a:rPr lang="en-US" sz="1200" dirty="0" err="1"/>
              <a:t>menerapkan</a:t>
            </a:r>
            <a:r>
              <a:rPr lang="en-US" sz="1200" dirty="0"/>
              <a:t> reschedule </a:t>
            </a:r>
            <a:r>
              <a:rPr lang="en-US" sz="1200" dirty="0" err="1"/>
              <a:t>penggunaan</a:t>
            </a:r>
            <a:r>
              <a:rPr lang="en-US" sz="1200" dirty="0"/>
              <a:t> </a:t>
            </a:r>
            <a:r>
              <a:rPr lang="en-US" sz="1200" dirty="0" err="1"/>
              <a:t>listrik</a:t>
            </a:r>
            <a:r>
              <a:rPr lang="en-US" sz="1200" dirty="0"/>
              <a:t> </a:t>
            </a:r>
            <a:r>
              <a:rPr lang="en-US" sz="1200" dirty="0" err="1"/>
              <a:t>dengan</a:t>
            </a:r>
            <a:r>
              <a:rPr lang="en-US" sz="1200" dirty="0"/>
              <a:t> </a:t>
            </a:r>
            <a:r>
              <a:rPr lang="en-US" sz="1200" dirty="0" err="1"/>
              <a:t>mengulur</a:t>
            </a:r>
            <a:r>
              <a:rPr lang="en-US" sz="1200" dirty="0"/>
              <a:t> </a:t>
            </a:r>
            <a:r>
              <a:rPr lang="en-US" sz="1200" dirty="0" err="1"/>
              <a:t>waktu</a:t>
            </a:r>
            <a:r>
              <a:rPr lang="en-US" sz="1200" dirty="0"/>
              <a:t> </a:t>
            </a:r>
            <a:r>
              <a:rPr lang="en-US" sz="1200" dirty="0" err="1"/>
              <a:t>selama</a:t>
            </a:r>
            <a:r>
              <a:rPr lang="en-US" sz="1200" dirty="0"/>
              <a:t> 10 </a:t>
            </a:r>
            <a:r>
              <a:rPr lang="en-US" sz="1200" dirty="0" err="1"/>
              <a:t>menit</a:t>
            </a:r>
            <a:r>
              <a:rPr lang="en-US" sz="1200" dirty="0"/>
              <a:t> </a:t>
            </a:r>
            <a:r>
              <a:rPr lang="en-US" sz="1200" dirty="0" err="1"/>
              <a:t>dari</a:t>
            </a:r>
            <a:r>
              <a:rPr lang="en-US" sz="1200" dirty="0"/>
              <a:t> </a:t>
            </a:r>
            <a:r>
              <a:rPr lang="en-US" sz="1200" dirty="0" err="1"/>
              <a:t>jadwal</a:t>
            </a:r>
            <a:r>
              <a:rPr lang="en-US" sz="1200" dirty="0"/>
              <a:t>. Pada </a:t>
            </a:r>
            <a:r>
              <a:rPr lang="en-US" sz="1200" dirty="0" err="1"/>
              <a:t>penggunaan</a:t>
            </a:r>
            <a:r>
              <a:rPr lang="en-US" sz="1200" dirty="0"/>
              <a:t> AC, </a:t>
            </a:r>
            <a:r>
              <a:rPr lang="en-US" sz="1200" dirty="0" err="1"/>
              <a:t>dilakukan</a:t>
            </a:r>
            <a:r>
              <a:rPr lang="en-US" sz="1200" dirty="0"/>
              <a:t> </a:t>
            </a:r>
            <a:r>
              <a:rPr lang="en-US" sz="1200" dirty="0" err="1"/>
              <a:t>satu</a:t>
            </a:r>
            <a:r>
              <a:rPr lang="en-US" sz="1200" dirty="0"/>
              <a:t> </a:t>
            </a:r>
            <a:r>
              <a:rPr lang="en-US" sz="1200" dirty="0" err="1"/>
              <a:t>derajat</a:t>
            </a:r>
            <a:r>
              <a:rPr lang="en-US" sz="1200" dirty="0"/>
              <a:t> </a:t>
            </a:r>
            <a:r>
              <a:rPr lang="en-US" sz="1200" dirty="0" err="1"/>
              <a:t>dari</a:t>
            </a:r>
            <a:r>
              <a:rPr lang="en-US" sz="1200" dirty="0"/>
              <a:t> </a:t>
            </a:r>
            <a:r>
              <a:rPr lang="en-US" sz="1200" dirty="0" err="1"/>
              <a:t>biasanya</a:t>
            </a:r>
            <a:r>
              <a:rPr lang="en-US" sz="1200" dirty="0"/>
              <a:t>.</a:t>
            </a:r>
          </a:p>
          <a:p>
            <a:pPr lvl="0" algn="just"/>
            <a:r>
              <a:rPr lang="en-US" sz="1200" dirty="0"/>
              <a:t>6. </a:t>
            </a:r>
            <a:r>
              <a:rPr lang="en-US" sz="1200" dirty="0" err="1"/>
              <a:t>Sarana</a:t>
            </a:r>
            <a:r>
              <a:rPr lang="en-US" sz="1200" dirty="0"/>
              <a:t> </a:t>
            </a:r>
            <a:r>
              <a:rPr lang="en-US" sz="1200" dirty="0" err="1"/>
              <a:t>kebudayaan</a:t>
            </a:r>
            <a:r>
              <a:rPr lang="en-US" sz="1200" dirty="0"/>
              <a:t> dan </a:t>
            </a:r>
            <a:r>
              <a:rPr lang="en-US" sz="1200" dirty="0" err="1"/>
              <a:t>rekreasi</a:t>
            </a:r>
            <a:endParaRPr lang="en-US" sz="12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200" dirty="0"/>
              <a:t>The Crystal Building yang </a:t>
            </a:r>
            <a:r>
              <a:rPr lang="en-US" sz="1200" dirty="0" err="1"/>
              <a:t>berada</a:t>
            </a:r>
            <a:r>
              <a:rPr lang="en-US" sz="1200" dirty="0"/>
              <a:t> di London </a:t>
            </a:r>
            <a:r>
              <a:rPr lang="en-US" sz="1200" dirty="0" err="1"/>
              <a:t>ini</a:t>
            </a:r>
            <a:r>
              <a:rPr lang="en-US" sz="1200" dirty="0"/>
              <a:t> </a:t>
            </a:r>
            <a:r>
              <a:rPr lang="en-US" sz="1200" dirty="0" err="1"/>
              <a:t>dimanfaatkan</a:t>
            </a:r>
            <a:r>
              <a:rPr lang="en-US" sz="1200" dirty="0"/>
              <a:t> </a:t>
            </a:r>
            <a:r>
              <a:rPr lang="en-US" sz="1200" dirty="0" err="1"/>
              <a:t>sebagai</a:t>
            </a:r>
            <a:r>
              <a:rPr lang="en-US" sz="1200" dirty="0"/>
              <a:t> </a:t>
            </a:r>
            <a:r>
              <a:rPr lang="en-US" sz="1200" dirty="0" err="1"/>
              <a:t>galeri</a:t>
            </a:r>
            <a:r>
              <a:rPr lang="en-US" sz="1200" dirty="0"/>
              <a:t> </a:t>
            </a:r>
            <a:r>
              <a:rPr lang="en-US" sz="1200" dirty="0" err="1"/>
              <a:t>atau</a:t>
            </a:r>
            <a:r>
              <a:rPr lang="en-US" sz="1200" dirty="0"/>
              <a:t> situs </a:t>
            </a:r>
            <a:r>
              <a:rPr lang="en-US" sz="1200" dirty="0" err="1"/>
              <a:t>pameran</a:t>
            </a:r>
            <a:r>
              <a:rPr lang="en-US" sz="1200" dirty="0"/>
              <a:t> </a:t>
            </a:r>
            <a:r>
              <a:rPr lang="en-US" sz="1200" dirty="0" err="1"/>
              <a:t>seni</a:t>
            </a:r>
            <a:r>
              <a:rPr lang="en-US" sz="1200" dirty="0"/>
              <a:t> </a:t>
            </a:r>
            <a:r>
              <a:rPr lang="en-US" sz="1200" dirty="0" err="1"/>
              <a:t>dengan</a:t>
            </a:r>
            <a:r>
              <a:rPr lang="en-US" sz="1200" dirty="0"/>
              <a:t> </a:t>
            </a:r>
            <a:r>
              <a:rPr lang="en-US" sz="1200" dirty="0" err="1"/>
              <a:t>teknologi</a:t>
            </a:r>
            <a:r>
              <a:rPr lang="en-US" sz="1200" dirty="0"/>
              <a:t> yang </a:t>
            </a:r>
            <a:r>
              <a:rPr lang="en-US" sz="1200" dirty="0" err="1"/>
              <a:t>tinggi</a:t>
            </a:r>
            <a:r>
              <a:rPr lang="en-US" sz="1200" dirty="0"/>
              <a:t> </a:t>
            </a:r>
            <a:r>
              <a:rPr lang="en-US" sz="1200" dirty="0" err="1"/>
              <a:t>serta</a:t>
            </a:r>
            <a:r>
              <a:rPr lang="en-US" sz="1200" dirty="0"/>
              <a:t> </a:t>
            </a:r>
            <a:r>
              <a:rPr lang="en-US" sz="1200" dirty="0" err="1"/>
              <a:t>menjadi</a:t>
            </a:r>
            <a:r>
              <a:rPr lang="en-US" sz="1200" dirty="0"/>
              <a:t> salah </a:t>
            </a:r>
            <a:r>
              <a:rPr lang="en-US" sz="1200" dirty="0" err="1"/>
              <a:t>satu</a:t>
            </a:r>
            <a:r>
              <a:rPr lang="en-US" sz="1200" dirty="0"/>
              <a:t> </a:t>
            </a:r>
            <a:r>
              <a:rPr lang="en-US" sz="1200" dirty="0" err="1"/>
              <a:t>gedung</a:t>
            </a:r>
            <a:r>
              <a:rPr lang="en-US" sz="1200" dirty="0"/>
              <a:t> yang </a:t>
            </a:r>
            <a:r>
              <a:rPr lang="en-US" sz="1200" dirty="0" err="1"/>
              <a:t>ramah</a:t>
            </a:r>
            <a:r>
              <a:rPr lang="en-US" sz="1200" dirty="0"/>
              <a:t> </a:t>
            </a:r>
            <a:r>
              <a:rPr lang="en-US" sz="1200" dirty="0" err="1"/>
              <a:t>lingkungan</a:t>
            </a:r>
            <a:r>
              <a:rPr lang="en-US" sz="1200" dirty="0"/>
              <a:t>. Gedung </a:t>
            </a:r>
            <a:r>
              <a:rPr lang="en-US" sz="1200" dirty="0" err="1"/>
              <a:t>ini</a:t>
            </a:r>
            <a:r>
              <a:rPr lang="en-US" sz="1200" dirty="0"/>
              <a:t> </a:t>
            </a:r>
            <a:r>
              <a:rPr lang="en-US" sz="1200" dirty="0" err="1"/>
              <a:t>memiliki</a:t>
            </a:r>
            <a:r>
              <a:rPr lang="en-US" sz="1200" dirty="0"/>
              <a:t> </a:t>
            </a:r>
            <a:r>
              <a:rPr lang="en-US" sz="1200" dirty="0" err="1"/>
              <a:t>catatan</a:t>
            </a:r>
            <a:r>
              <a:rPr lang="en-US" sz="1200" dirty="0"/>
              <a:t> </a:t>
            </a:r>
            <a:r>
              <a:rPr lang="en-US" sz="1200" dirty="0" err="1"/>
              <a:t>emisi</a:t>
            </a:r>
            <a:r>
              <a:rPr lang="en-US" sz="1200" dirty="0"/>
              <a:t> </a:t>
            </a:r>
            <a:r>
              <a:rPr lang="en-US" sz="1200" dirty="0" err="1"/>
              <a:t>karbon</a:t>
            </a:r>
            <a:r>
              <a:rPr lang="en-US" sz="1200" dirty="0"/>
              <a:t> 70% </a:t>
            </a:r>
            <a:r>
              <a:rPr lang="en-US" sz="1200" dirty="0" err="1"/>
              <a:t>lebih</a:t>
            </a:r>
            <a:r>
              <a:rPr lang="en-US" sz="1200" dirty="0"/>
              <a:t> </a:t>
            </a:r>
            <a:r>
              <a:rPr lang="en-US" sz="1200" dirty="0" err="1"/>
              <a:t>sedikit</a:t>
            </a:r>
            <a:r>
              <a:rPr lang="en-US" sz="1200" dirty="0"/>
              <a:t>, </a:t>
            </a:r>
            <a:r>
              <a:rPr lang="en-US" sz="1200" dirty="0" err="1"/>
              <a:t>gedung</a:t>
            </a:r>
            <a:r>
              <a:rPr lang="en-US" sz="1200" dirty="0"/>
              <a:t> </a:t>
            </a:r>
            <a:r>
              <a:rPr lang="en-US" sz="1200" dirty="0" err="1"/>
              <a:t>ini</a:t>
            </a:r>
            <a:r>
              <a:rPr lang="en-US" sz="1200" dirty="0"/>
              <a:t> juga </a:t>
            </a:r>
            <a:r>
              <a:rPr lang="en-US" sz="1200" dirty="0" err="1"/>
              <a:t>menghabiskan</a:t>
            </a:r>
            <a:r>
              <a:rPr lang="en-US" sz="1200" dirty="0"/>
              <a:t> 46% </a:t>
            </a:r>
            <a:r>
              <a:rPr lang="en-US" sz="1200" dirty="0" err="1"/>
              <a:t>lebih</a:t>
            </a:r>
            <a:r>
              <a:rPr lang="en-US" sz="1200" dirty="0"/>
              <a:t> </a:t>
            </a:r>
            <a:r>
              <a:rPr lang="en-US" sz="1200" dirty="0" err="1"/>
              <a:t>sedikit</a:t>
            </a:r>
            <a:r>
              <a:rPr lang="en-US" sz="1200" dirty="0"/>
              <a:t> </a:t>
            </a:r>
            <a:r>
              <a:rPr lang="en-US" sz="1200" dirty="0" err="1"/>
              <a:t>energi</a:t>
            </a:r>
            <a:r>
              <a:rPr lang="en-US" sz="1200" dirty="0"/>
              <a:t> </a:t>
            </a:r>
            <a:r>
              <a:rPr lang="en-US" sz="1200" dirty="0" err="1"/>
              <a:t>dibanding</a:t>
            </a:r>
            <a:r>
              <a:rPr lang="en-US" sz="1200" dirty="0"/>
              <a:t> </a:t>
            </a:r>
            <a:r>
              <a:rPr lang="en-US" sz="1200" dirty="0" err="1"/>
              <a:t>dengan</a:t>
            </a:r>
            <a:r>
              <a:rPr lang="en-US" sz="1200" dirty="0"/>
              <a:t> </a:t>
            </a:r>
            <a:r>
              <a:rPr lang="en-US" sz="1200" dirty="0" err="1"/>
              <a:t>bangunan</a:t>
            </a:r>
            <a:r>
              <a:rPr lang="en-US" sz="1200" dirty="0"/>
              <a:t> lain </a:t>
            </a:r>
            <a:r>
              <a:rPr lang="en-US" sz="1200" dirty="0" err="1"/>
              <a:t>dengan</a:t>
            </a:r>
            <a:r>
              <a:rPr lang="en-US" sz="1200" dirty="0"/>
              <a:t> </a:t>
            </a:r>
            <a:r>
              <a:rPr lang="en-US" sz="1200" dirty="0" err="1"/>
              <a:t>ukuran</a:t>
            </a:r>
            <a:r>
              <a:rPr lang="en-US" sz="1200" dirty="0"/>
              <a:t> yang </a:t>
            </a:r>
            <a:r>
              <a:rPr lang="en-US" sz="1200" dirty="0" err="1"/>
              <a:t>sama</a:t>
            </a:r>
            <a:r>
              <a:rPr lang="en-US" sz="1200" dirty="0"/>
              <a:t>. </a:t>
            </a:r>
            <a:r>
              <a:rPr lang="en-US" sz="1200" dirty="0" err="1"/>
              <a:t>Selain</a:t>
            </a:r>
            <a:r>
              <a:rPr lang="en-US" sz="1200" dirty="0"/>
              <a:t> </a:t>
            </a:r>
            <a:r>
              <a:rPr lang="en-US" sz="1200" dirty="0" err="1"/>
              <a:t>itu</a:t>
            </a:r>
            <a:r>
              <a:rPr lang="en-US" sz="1200" dirty="0"/>
              <a:t> 100% air di toilet </a:t>
            </a:r>
            <a:r>
              <a:rPr lang="en-US" sz="1200" dirty="0" err="1"/>
              <a:t>didaur</a:t>
            </a:r>
            <a:r>
              <a:rPr lang="en-US" sz="1200" dirty="0"/>
              <a:t> </a:t>
            </a:r>
            <a:r>
              <a:rPr lang="en-US" sz="1200" dirty="0" err="1"/>
              <a:t>ulang</a:t>
            </a:r>
            <a:r>
              <a:rPr lang="en-US" sz="1200" dirty="0"/>
              <a:t> yang </a:t>
            </a:r>
            <a:r>
              <a:rPr lang="en-US" sz="1200" dirty="0" err="1"/>
              <a:t>artinya</a:t>
            </a:r>
            <a:r>
              <a:rPr lang="en-US" sz="1200" dirty="0"/>
              <a:t> </a:t>
            </a:r>
            <a:r>
              <a:rPr lang="en-US" sz="1200" dirty="0" err="1"/>
              <a:t>tidak</a:t>
            </a:r>
            <a:r>
              <a:rPr lang="en-US" sz="1200" dirty="0"/>
              <a:t> </a:t>
            </a:r>
            <a:r>
              <a:rPr lang="en-US" sz="1200" dirty="0" err="1"/>
              <a:t>ada</a:t>
            </a:r>
            <a:r>
              <a:rPr lang="en-US" sz="1200" dirty="0"/>
              <a:t> air </a:t>
            </a:r>
            <a:r>
              <a:rPr lang="en-US" sz="1200" dirty="0" err="1"/>
              <a:t>limbah</a:t>
            </a:r>
            <a:r>
              <a:rPr lang="en-US" sz="1200" dirty="0"/>
              <a:t> </a:t>
            </a:r>
            <a:r>
              <a:rPr lang="en-US" sz="1200" dirty="0" err="1"/>
              <a:t>dari</a:t>
            </a:r>
            <a:r>
              <a:rPr lang="en-US" sz="1200" dirty="0"/>
              <a:t> </a:t>
            </a:r>
            <a:r>
              <a:rPr lang="en-US" sz="1200" dirty="0" err="1"/>
              <a:t>gedung</a:t>
            </a:r>
            <a:r>
              <a:rPr lang="en-US" sz="1200" dirty="0"/>
              <a:t> </a:t>
            </a:r>
            <a:r>
              <a:rPr lang="en-US" sz="1200" dirty="0" err="1"/>
              <a:t>pameran</a:t>
            </a:r>
            <a:r>
              <a:rPr lang="en-US" sz="1200" dirty="0"/>
              <a:t> </a:t>
            </a:r>
            <a:r>
              <a:rPr lang="en-US" sz="1200" dirty="0" err="1"/>
              <a:t>ini</a:t>
            </a:r>
            <a:r>
              <a:rPr lang="en-US" sz="1200" dirty="0"/>
              <a:t>.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0369615-31E7-484C-BFFD-720CD568DFD9}"/>
              </a:ext>
            </a:extLst>
          </p:cNvPr>
          <p:cNvPicPr/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4025" y="1017723"/>
            <a:ext cx="3115993" cy="16973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C61AF50-CFDE-4390-A149-D152DE4C3D35}"/>
              </a:ext>
            </a:extLst>
          </p:cNvPr>
          <p:cNvPicPr/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9530" y="2776310"/>
            <a:ext cx="3115993" cy="169734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039098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Google Shape;1043;p39"/>
          <p:cNvSpPr txBox="1">
            <a:spLocks noGrp="1"/>
          </p:cNvSpPr>
          <p:nvPr>
            <p:ph type="title" idx="8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/>
              <a:t>Preseden</a:t>
            </a:r>
            <a:r>
              <a:rPr lang="en-US" sz="2400" dirty="0"/>
              <a:t> Smart Infrastructure </a:t>
            </a:r>
            <a:r>
              <a:rPr lang="en-US" sz="2400" dirty="0" err="1"/>
              <a:t>Sarana</a:t>
            </a:r>
            <a:endParaRPr sz="2400" dirty="0"/>
          </a:p>
        </p:txBody>
      </p:sp>
      <p:pic>
        <p:nvPicPr>
          <p:cNvPr id="1104" name="Google Shape;1104;p39">
            <a:hlinkClick r:id="rId3" action="ppaction://hlinksldjump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3224" y="585350"/>
            <a:ext cx="360887" cy="260251"/>
          </a:xfrm>
          <a:prstGeom prst="rect">
            <a:avLst/>
          </a:prstGeom>
          <a:noFill/>
          <a:ln>
            <a:noFill/>
          </a:ln>
        </p:spPr>
      </p:pic>
      <p:sp>
        <p:nvSpPr>
          <p:cNvPr id="1105" name="Google Shape;1105;p39">
            <a:hlinkClick r:id="" action="ppaction://hlinkshowjump?jump=nextslide"/>
          </p:cNvPr>
          <p:cNvSpPr/>
          <p:nvPr/>
        </p:nvSpPr>
        <p:spPr>
          <a:xfrm>
            <a:off x="7977175" y="627091"/>
            <a:ext cx="432265" cy="208566"/>
          </a:xfrm>
          <a:custGeom>
            <a:avLst/>
            <a:gdLst/>
            <a:ahLst/>
            <a:cxnLst/>
            <a:rect l="l" t="t" r="r" b="b"/>
            <a:pathLst>
              <a:path w="209583" h="101123" extrusionOk="0">
                <a:moveTo>
                  <a:pt x="158014" y="1"/>
                </a:moveTo>
                <a:cubicBezTo>
                  <a:pt x="155920" y="1"/>
                  <a:pt x="153827" y="808"/>
                  <a:pt x="152237" y="2415"/>
                </a:cubicBezTo>
                <a:cubicBezTo>
                  <a:pt x="149040" y="5611"/>
                  <a:pt x="149073" y="10765"/>
                  <a:pt x="152237" y="13929"/>
                </a:cubicBezTo>
                <a:lnTo>
                  <a:pt x="180845" y="42407"/>
                </a:lnTo>
                <a:lnTo>
                  <a:pt x="8155" y="42407"/>
                </a:lnTo>
                <a:cubicBezTo>
                  <a:pt x="3653" y="42407"/>
                  <a:pt x="0" y="46060"/>
                  <a:pt x="0" y="50562"/>
                </a:cubicBezTo>
                <a:cubicBezTo>
                  <a:pt x="0" y="55063"/>
                  <a:pt x="3653" y="58717"/>
                  <a:pt x="8155" y="58717"/>
                </a:cubicBezTo>
                <a:lnTo>
                  <a:pt x="180845" y="58717"/>
                </a:lnTo>
                <a:lnTo>
                  <a:pt x="152237" y="87194"/>
                </a:lnTo>
                <a:cubicBezTo>
                  <a:pt x="149073" y="90358"/>
                  <a:pt x="149040" y="95512"/>
                  <a:pt x="152237" y="98708"/>
                </a:cubicBezTo>
                <a:cubicBezTo>
                  <a:pt x="153827" y="100315"/>
                  <a:pt x="155920" y="101122"/>
                  <a:pt x="158014" y="101122"/>
                </a:cubicBezTo>
                <a:cubicBezTo>
                  <a:pt x="160087" y="101122"/>
                  <a:pt x="162162" y="100331"/>
                  <a:pt x="163752" y="98741"/>
                </a:cubicBezTo>
                <a:lnTo>
                  <a:pt x="206353" y="56335"/>
                </a:lnTo>
                <a:lnTo>
                  <a:pt x="206386" y="56335"/>
                </a:lnTo>
                <a:cubicBezTo>
                  <a:pt x="209583" y="53139"/>
                  <a:pt x="209550" y="47952"/>
                  <a:pt x="206386" y="44788"/>
                </a:cubicBezTo>
                <a:lnTo>
                  <a:pt x="206353" y="44788"/>
                </a:lnTo>
                <a:lnTo>
                  <a:pt x="163752" y="2382"/>
                </a:lnTo>
                <a:cubicBezTo>
                  <a:pt x="162162" y="792"/>
                  <a:pt x="160087" y="1"/>
                  <a:pt x="15801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6" name="Google Shape;1106;p39">
            <a:hlinkClick r:id="" action="ppaction://hlinkshowjump?jump=previousslide"/>
          </p:cNvPr>
          <p:cNvSpPr/>
          <p:nvPr/>
        </p:nvSpPr>
        <p:spPr>
          <a:xfrm flipH="1">
            <a:off x="7358100" y="627091"/>
            <a:ext cx="432265" cy="208566"/>
          </a:xfrm>
          <a:custGeom>
            <a:avLst/>
            <a:gdLst/>
            <a:ahLst/>
            <a:cxnLst/>
            <a:rect l="l" t="t" r="r" b="b"/>
            <a:pathLst>
              <a:path w="209583" h="101123" extrusionOk="0">
                <a:moveTo>
                  <a:pt x="158014" y="1"/>
                </a:moveTo>
                <a:cubicBezTo>
                  <a:pt x="155920" y="1"/>
                  <a:pt x="153827" y="808"/>
                  <a:pt x="152237" y="2415"/>
                </a:cubicBezTo>
                <a:cubicBezTo>
                  <a:pt x="149040" y="5611"/>
                  <a:pt x="149073" y="10765"/>
                  <a:pt x="152237" y="13929"/>
                </a:cubicBezTo>
                <a:lnTo>
                  <a:pt x="180845" y="42407"/>
                </a:lnTo>
                <a:lnTo>
                  <a:pt x="8155" y="42407"/>
                </a:lnTo>
                <a:cubicBezTo>
                  <a:pt x="3653" y="42407"/>
                  <a:pt x="0" y="46060"/>
                  <a:pt x="0" y="50562"/>
                </a:cubicBezTo>
                <a:cubicBezTo>
                  <a:pt x="0" y="55063"/>
                  <a:pt x="3653" y="58717"/>
                  <a:pt x="8155" y="58717"/>
                </a:cubicBezTo>
                <a:lnTo>
                  <a:pt x="180845" y="58717"/>
                </a:lnTo>
                <a:lnTo>
                  <a:pt x="152237" y="87194"/>
                </a:lnTo>
                <a:cubicBezTo>
                  <a:pt x="149073" y="90358"/>
                  <a:pt x="149040" y="95512"/>
                  <a:pt x="152237" y="98708"/>
                </a:cubicBezTo>
                <a:cubicBezTo>
                  <a:pt x="153827" y="100315"/>
                  <a:pt x="155920" y="101122"/>
                  <a:pt x="158014" y="101122"/>
                </a:cubicBezTo>
                <a:cubicBezTo>
                  <a:pt x="160087" y="101122"/>
                  <a:pt x="162162" y="100331"/>
                  <a:pt x="163752" y="98741"/>
                </a:cubicBezTo>
                <a:lnTo>
                  <a:pt x="206353" y="56335"/>
                </a:lnTo>
                <a:lnTo>
                  <a:pt x="206386" y="56335"/>
                </a:lnTo>
                <a:cubicBezTo>
                  <a:pt x="209583" y="53139"/>
                  <a:pt x="209550" y="47952"/>
                  <a:pt x="206386" y="44788"/>
                </a:cubicBezTo>
                <a:lnTo>
                  <a:pt x="206353" y="44788"/>
                </a:lnTo>
                <a:lnTo>
                  <a:pt x="163752" y="2382"/>
                </a:lnTo>
                <a:cubicBezTo>
                  <a:pt x="162162" y="792"/>
                  <a:pt x="160087" y="1"/>
                  <a:pt x="15801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990;p38">
            <a:extLst>
              <a:ext uri="{FF2B5EF4-FFF2-40B4-BE49-F238E27FC236}">
                <a16:creationId xmlns:a16="http://schemas.microsoft.com/office/drawing/2014/main" id="{80F4DDE5-2A3E-426F-9C55-21074AB31B1C}"/>
              </a:ext>
            </a:extLst>
          </p:cNvPr>
          <p:cNvSpPr txBox="1"/>
          <p:nvPr/>
        </p:nvSpPr>
        <p:spPr>
          <a:xfrm>
            <a:off x="2200083" y="4498986"/>
            <a:ext cx="796800" cy="520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7" name="Google Shape;1031;p38">
            <a:extLst>
              <a:ext uri="{FF2B5EF4-FFF2-40B4-BE49-F238E27FC236}">
                <a16:creationId xmlns:a16="http://schemas.microsoft.com/office/drawing/2014/main" id="{F5EEECFC-ED7D-4934-B23F-E8AC6432E1F7}"/>
              </a:ext>
            </a:extLst>
          </p:cNvPr>
          <p:cNvSpPr txBox="1"/>
          <p:nvPr/>
        </p:nvSpPr>
        <p:spPr>
          <a:xfrm>
            <a:off x="2199123" y="4498986"/>
            <a:ext cx="1195956" cy="520800"/>
          </a:xfrm>
          <a:prstGeom prst="rect">
            <a:avLst/>
          </a:prstGeom>
          <a:gradFill>
            <a:gsLst>
              <a:gs pos="0">
                <a:srgbClr val="AA9EEE">
                  <a:alpha val="12549"/>
                </a:srgbClr>
              </a:gs>
              <a:gs pos="100000">
                <a:srgbClr val="FFFFFF"/>
              </a:gs>
            </a:gsLst>
            <a:lin ang="1619866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1800" b="1" dirty="0" err="1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Tinjauan</a:t>
            </a:r>
            <a:r>
              <a:rPr lang="en-US" sz="1800" b="1" dirty="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800" b="1" dirty="0" err="1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Teori</a:t>
            </a:r>
            <a:endParaRPr lang="en-US" sz="1800" b="1" dirty="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8" name="Google Shape;1032;p38">
            <a:extLst>
              <a:ext uri="{FF2B5EF4-FFF2-40B4-BE49-F238E27FC236}">
                <a16:creationId xmlns:a16="http://schemas.microsoft.com/office/drawing/2014/main" id="{DBA35553-93B1-42EC-B19C-5948C0442845}"/>
              </a:ext>
            </a:extLst>
          </p:cNvPr>
          <p:cNvSpPr/>
          <p:nvPr/>
        </p:nvSpPr>
        <p:spPr>
          <a:xfrm>
            <a:off x="2199965" y="4987051"/>
            <a:ext cx="1195956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69;p34">
            <a:hlinkClick r:id="rId5" action="ppaction://hlinksldjump"/>
            <a:extLst>
              <a:ext uri="{FF2B5EF4-FFF2-40B4-BE49-F238E27FC236}">
                <a16:creationId xmlns:a16="http://schemas.microsoft.com/office/drawing/2014/main" id="{1DC9483C-905F-4CCB-A79F-ADFADD269E8D}"/>
              </a:ext>
            </a:extLst>
          </p:cNvPr>
          <p:cNvSpPr txBox="1"/>
          <p:nvPr/>
        </p:nvSpPr>
        <p:spPr>
          <a:xfrm>
            <a:off x="3395922" y="4498986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Gambaran Umum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0" name="Google Shape;770;p34">
            <a:hlinkClick r:id="rId6" action="ppaction://hlinksldjump"/>
            <a:extLst>
              <a:ext uri="{FF2B5EF4-FFF2-40B4-BE49-F238E27FC236}">
                <a16:creationId xmlns:a16="http://schemas.microsoft.com/office/drawing/2014/main" id="{D2B711AD-4F33-483E-845F-CD949196DD80}"/>
              </a:ext>
            </a:extLst>
          </p:cNvPr>
          <p:cNvSpPr txBox="1"/>
          <p:nvPr/>
        </p:nvSpPr>
        <p:spPr>
          <a:xfrm>
            <a:off x="4555743" y="4498986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Metode Penelitian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1" name="Google Shape;771;p34">
            <a:hlinkClick r:id="rId7" action="ppaction://hlinksldjump"/>
            <a:extLst>
              <a:ext uri="{FF2B5EF4-FFF2-40B4-BE49-F238E27FC236}">
                <a16:creationId xmlns:a16="http://schemas.microsoft.com/office/drawing/2014/main" id="{92522FDC-8322-46C8-9E70-B666DB77F241}"/>
              </a:ext>
            </a:extLst>
          </p:cNvPr>
          <p:cNvSpPr txBox="1"/>
          <p:nvPr/>
        </p:nvSpPr>
        <p:spPr>
          <a:xfrm>
            <a:off x="5715564" y="4498986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Rencana</a:t>
            </a:r>
            <a:r>
              <a:rPr lang="en-US" b="1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Kegiatan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82" name="Picture 81">
            <a:extLst>
              <a:ext uri="{FF2B5EF4-FFF2-40B4-BE49-F238E27FC236}">
                <a16:creationId xmlns:a16="http://schemas.microsoft.com/office/drawing/2014/main" id="{40ADB8CC-8274-4139-ADB1-2766DFC0AD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60709" y="4317839"/>
            <a:ext cx="2081568" cy="701119"/>
          </a:xfrm>
          <a:prstGeom prst="rect">
            <a:avLst/>
          </a:prstGeom>
        </p:spPr>
      </p:pic>
      <p:sp>
        <p:nvSpPr>
          <p:cNvPr id="83" name="Google Shape;769;p34">
            <a:hlinkClick r:id="rId5" action="ppaction://hlinksldjump"/>
            <a:extLst>
              <a:ext uri="{FF2B5EF4-FFF2-40B4-BE49-F238E27FC236}">
                <a16:creationId xmlns:a16="http://schemas.microsoft.com/office/drawing/2014/main" id="{0E1E3701-1873-497F-8BD4-A466ED1D1AB3}"/>
              </a:ext>
            </a:extLst>
          </p:cNvPr>
          <p:cNvSpPr txBox="1"/>
          <p:nvPr/>
        </p:nvSpPr>
        <p:spPr>
          <a:xfrm>
            <a:off x="1040144" y="4498158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Pendahuluan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84" name="Picture 83">
            <a:extLst>
              <a:ext uri="{FF2B5EF4-FFF2-40B4-BE49-F238E27FC236}">
                <a16:creationId xmlns:a16="http://schemas.microsoft.com/office/drawing/2014/main" id="{E9946EDB-2E4A-40C8-8FA7-7CB239EB237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8477" y="4194469"/>
            <a:ext cx="746342" cy="100801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ECD3439-304D-498C-BCB5-0BA0DE8A04D7}"/>
              </a:ext>
            </a:extLst>
          </p:cNvPr>
          <p:cNvSpPr/>
          <p:nvPr/>
        </p:nvSpPr>
        <p:spPr>
          <a:xfrm>
            <a:off x="713224" y="2849344"/>
            <a:ext cx="756833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/>
            <a:r>
              <a:rPr lang="en-US" sz="1200" dirty="0"/>
              <a:t>7. </a:t>
            </a:r>
            <a:r>
              <a:rPr lang="en-US" sz="1200" dirty="0" err="1"/>
              <a:t>Sarana</a:t>
            </a:r>
            <a:r>
              <a:rPr lang="en-US" sz="1200" dirty="0"/>
              <a:t> </a:t>
            </a:r>
            <a:r>
              <a:rPr lang="en-US" sz="1200" dirty="0" err="1"/>
              <a:t>ruang</a:t>
            </a:r>
            <a:r>
              <a:rPr lang="en-US" sz="1200" dirty="0"/>
              <a:t> </a:t>
            </a:r>
            <a:r>
              <a:rPr lang="en-US" sz="1200" dirty="0" err="1"/>
              <a:t>terbuka</a:t>
            </a:r>
            <a:r>
              <a:rPr lang="en-US" sz="1200" dirty="0"/>
              <a:t>, </a:t>
            </a:r>
            <a:r>
              <a:rPr lang="en-US" sz="1200" dirty="0" err="1"/>
              <a:t>taman</a:t>
            </a:r>
            <a:r>
              <a:rPr lang="en-US" sz="1200" dirty="0"/>
              <a:t>, dan </a:t>
            </a:r>
            <a:r>
              <a:rPr lang="en-US" sz="1200" dirty="0" err="1"/>
              <a:t>lapangan</a:t>
            </a:r>
            <a:r>
              <a:rPr lang="en-US" sz="1200" dirty="0"/>
              <a:t> </a:t>
            </a:r>
            <a:r>
              <a:rPr lang="en-US" sz="1200" dirty="0" err="1"/>
              <a:t>olahraga</a:t>
            </a:r>
            <a:endParaRPr lang="en-US" sz="12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200" dirty="0"/>
              <a:t>Garden by the Bay </a:t>
            </a:r>
            <a:r>
              <a:rPr lang="en-US" sz="1200" dirty="0" err="1"/>
              <a:t>merupakan</a:t>
            </a:r>
            <a:r>
              <a:rPr lang="en-US" sz="1200" dirty="0"/>
              <a:t> </a:t>
            </a:r>
            <a:r>
              <a:rPr lang="en-US" sz="1200" dirty="0" err="1"/>
              <a:t>taman</a:t>
            </a:r>
            <a:r>
              <a:rPr lang="en-US" sz="1200" dirty="0"/>
              <a:t> </a:t>
            </a:r>
            <a:r>
              <a:rPr lang="en-US" sz="1200" dirty="0" err="1"/>
              <a:t>berteknologi</a:t>
            </a:r>
            <a:r>
              <a:rPr lang="en-US" sz="1200" dirty="0"/>
              <a:t> </a:t>
            </a:r>
            <a:r>
              <a:rPr lang="en-US" sz="1200" dirty="0" err="1"/>
              <a:t>tinggi</a:t>
            </a:r>
            <a:r>
              <a:rPr lang="en-US" sz="1200" dirty="0"/>
              <a:t> yang </a:t>
            </a:r>
            <a:r>
              <a:rPr lang="en-US" sz="1200" dirty="0" err="1"/>
              <a:t>memiliki</a:t>
            </a:r>
            <a:r>
              <a:rPr lang="en-US" sz="1200" dirty="0"/>
              <a:t> </a:t>
            </a:r>
            <a:r>
              <a:rPr lang="en-US" sz="1200" dirty="0" err="1"/>
              <a:t>konservatori</a:t>
            </a:r>
            <a:r>
              <a:rPr lang="en-US" sz="1200" dirty="0"/>
              <a:t> </a:t>
            </a:r>
            <a:r>
              <a:rPr lang="en-US" sz="1200" dirty="0" err="1"/>
              <a:t>berpendingin</a:t>
            </a:r>
            <a:r>
              <a:rPr lang="en-US" sz="1200" dirty="0"/>
              <a:t>. </a:t>
            </a:r>
            <a:r>
              <a:rPr lang="en-US" sz="1200" dirty="0" err="1"/>
              <a:t>Dua</a:t>
            </a:r>
            <a:r>
              <a:rPr lang="en-US" sz="1200" dirty="0"/>
              <a:t> </a:t>
            </a:r>
            <a:r>
              <a:rPr lang="en-US" sz="1200" dirty="0" err="1"/>
              <a:t>bioma</a:t>
            </a:r>
            <a:r>
              <a:rPr lang="en-US" sz="1200" dirty="0"/>
              <a:t> yang </a:t>
            </a:r>
            <a:r>
              <a:rPr lang="en-US" sz="1200" dirty="0" err="1"/>
              <a:t>dijuluki</a:t>
            </a:r>
            <a:r>
              <a:rPr lang="en-US" sz="1200" dirty="0"/>
              <a:t> “Cloud Forest” dan “Flower Dome” </a:t>
            </a:r>
            <a:r>
              <a:rPr lang="en-US" sz="1200" dirty="0" err="1"/>
              <a:t>dirancang</a:t>
            </a:r>
            <a:r>
              <a:rPr lang="en-US" sz="1200" dirty="0"/>
              <a:t> </a:t>
            </a:r>
            <a:r>
              <a:rPr lang="en-US" sz="1200" dirty="0" err="1"/>
              <a:t>meniru</a:t>
            </a:r>
            <a:r>
              <a:rPr lang="en-US" sz="1200" dirty="0"/>
              <a:t> </a:t>
            </a:r>
            <a:r>
              <a:rPr lang="en-US" sz="1200" dirty="0" err="1"/>
              <a:t>iklim</a:t>
            </a:r>
            <a:r>
              <a:rPr lang="en-US" sz="1200" dirty="0"/>
              <a:t> </a:t>
            </a:r>
            <a:r>
              <a:rPr lang="en-US" sz="1200" dirty="0" err="1"/>
              <a:t>sejuk</a:t>
            </a:r>
            <a:r>
              <a:rPr lang="en-US" sz="1200" dirty="0"/>
              <a:t> </a:t>
            </a:r>
            <a:r>
              <a:rPr lang="en-US" sz="1200" dirty="0" err="1"/>
              <a:t>lembab</a:t>
            </a:r>
            <a:r>
              <a:rPr lang="en-US" sz="1200" dirty="0"/>
              <a:t> </a:t>
            </a:r>
            <a:r>
              <a:rPr lang="en-US" sz="1200" dirty="0" err="1"/>
              <a:t>daerah</a:t>
            </a:r>
            <a:r>
              <a:rPr lang="en-US" sz="1200" dirty="0"/>
              <a:t> </a:t>
            </a:r>
            <a:r>
              <a:rPr lang="en-US" sz="1200" dirty="0" err="1"/>
              <a:t>tropis</a:t>
            </a:r>
            <a:r>
              <a:rPr lang="en-US" sz="1200" dirty="0"/>
              <a:t> Montana, </a:t>
            </a:r>
            <a:r>
              <a:rPr lang="en-US" sz="1200" dirty="0" err="1"/>
              <a:t>Mediterania</a:t>
            </a:r>
            <a:r>
              <a:rPr lang="en-US" sz="1200" dirty="0"/>
              <a:t> dan </a:t>
            </a:r>
            <a:r>
              <a:rPr lang="en-US" sz="1200" dirty="0" err="1"/>
              <a:t>daerah</a:t>
            </a:r>
            <a:r>
              <a:rPr lang="en-US" sz="1200" dirty="0"/>
              <a:t> </a:t>
            </a:r>
            <a:r>
              <a:rPr lang="en-US" sz="1200" dirty="0" err="1"/>
              <a:t>subtropis</a:t>
            </a:r>
            <a:r>
              <a:rPr lang="en-US" sz="1200" dirty="0"/>
              <a:t> semi </a:t>
            </a:r>
            <a:r>
              <a:rPr lang="en-US" sz="1200" dirty="0" err="1"/>
              <a:t>kering</a:t>
            </a:r>
            <a:r>
              <a:rPr lang="en-US" sz="1200" dirty="0"/>
              <a:t> </a:t>
            </a:r>
            <a:r>
              <a:rPr lang="en-US" sz="1200" dirty="0" err="1"/>
              <a:t>seperti</a:t>
            </a:r>
            <a:r>
              <a:rPr lang="en-US" sz="1200" dirty="0"/>
              <a:t> Afrika Selatan. </a:t>
            </a:r>
            <a:r>
              <a:rPr lang="en-US" sz="1200" dirty="0" err="1"/>
              <a:t>Beberapa</a:t>
            </a:r>
            <a:r>
              <a:rPr lang="en-US" sz="1200" dirty="0"/>
              <a:t> </a:t>
            </a:r>
            <a:r>
              <a:rPr lang="en-US" sz="1200" dirty="0" err="1"/>
              <a:t>pohon</a:t>
            </a:r>
            <a:r>
              <a:rPr lang="en-US" sz="1200" dirty="0"/>
              <a:t> pada </a:t>
            </a:r>
            <a:r>
              <a:rPr lang="en-US" sz="1200" dirty="0" err="1"/>
              <a:t>taman</a:t>
            </a:r>
            <a:r>
              <a:rPr lang="en-US" sz="1200" dirty="0"/>
              <a:t> </a:t>
            </a:r>
            <a:r>
              <a:rPr lang="en-US" sz="1200" dirty="0" err="1"/>
              <a:t>ini</a:t>
            </a:r>
            <a:r>
              <a:rPr lang="en-US" sz="1200" dirty="0"/>
              <a:t> </a:t>
            </a:r>
            <a:r>
              <a:rPr lang="en-US" sz="1200" dirty="0" err="1"/>
              <a:t>memiliki</a:t>
            </a:r>
            <a:r>
              <a:rPr lang="en-US" sz="1200" dirty="0"/>
              <a:t> </a:t>
            </a:r>
            <a:r>
              <a:rPr lang="en-US" sz="1200" dirty="0" err="1"/>
              <a:t>sel</a:t>
            </a:r>
            <a:r>
              <a:rPr lang="en-US" sz="1200" dirty="0"/>
              <a:t> </a:t>
            </a:r>
            <a:r>
              <a:rPr lang="en-US" sz="1200" dirty="0" err="1"/>
              <a:t>fotovoltaik</a:t>
            </a:r>
            <a:r>
              <a:rPr lang="en-US" sz="1200" dirty="0"/>
              <a:t> pada </a:t>
            </a:r>
            <a:r>
              <a:rPr lang="en-US" sz="1200" dirty="0" err="1"/>
              <a:t>kanopi</a:t>
            </a:r>
            <a:r>
              <a:rPr lang="en-US" sz="1200" dirty="0"/>
              <a:t> yang </a:t>
            </a:r>
            <a:r>
              <a:rPr lang="en-US" sz="1200" dirty="0" err="1"/>
              <a:t>berfungsi</a:t>
            </a:r>
            <a:r>
              <a:rPr lang="en-US" sz="1200" dirty="0"/>
              <a:t> </a:t>
            </a:r>
            <a:r>
              <a:rPr lang="en-US" sz="1200" dirty="0" err="1"/>
              <a:t>untuk</a:t>
            </a:r>
            <a:r>
              <a:rPr lang="en-US" sz="1200" dirty="0"/>
              <a:t> </a:t>
            </a:r>
            <a:r>
              <a:rPr lang="en-US" sz="1200" dirty="0" err="1"/>
              <a:t>menyerap</a:t>
            </a:r>
            <a:r>
              <a:rPr lang="en-US" sz="1200" dirty="0"/>
              <a:t> </a:t>
            </a:r>
            <a:r>
              <a:rPr lang="en-US" sz="1200" dirty="0" err="1"/>
              <a:t>energi</a:t>
            </a:r>
            <a:r>
              <a:rPr lang="en-US" sz="1200" dirty="0"/>
              <a:t> </a:t>
            </a:r>
            <a:r>
              <a:rPr lang="en-US" sz="1200" dirty="0" err="1"/>
              <a:t>matahari</a:t>
            </a:r>
            <a:r>
              <a:rPr lang="en-US" sz="1200" dirty="0"/>
              <a:t> </a:t>
            </a:r>
            <a:r>
              <a:rPr lang="en-US" sz="1200" dirty="0" err="1"/>
              <a:t>sebagai</a:t>
            </a:r>
            <a:r>
              <a:rPr lang="en-US" sz="1200" dirty="0"/>
              <a:t> </a:t>
            </a:r>
            <a:r>
              <a:rPr lang="en-US" sz="1200" dirty="0" err="1"/>
              <a:t>penerangan</a:t>
            </a:r>
            <a:r>
              <a:rPr lang="en-US" sz="1200" dirty="0"/>
              <a:t> pada </a:t>
            </a:r>
            <a:r>
              <a:rPr lang="en-US" sz="1200" dirty="0" err="1"/>
              <a:t>malam</a:t>
            </a:r>
            <a:r>
              <a:rPr lang="en-US" sz="1200" dirty="0"/>
              <a:t> </a:t>
            </a:r>
            <a:r>
              <a:rPr lang="en-US" sz="1200" dirty="0" err="1"/>
              <a:t>hari</a:t>
            </a:r>
            <a:r>
              <a:rPr lang="en-US" sz="1200" dirty="0"/>
              <a:t>. </a:t>
            </a:r>
            <a:r>
              <a:rPr lang="en-US" sz="1200" dirty="0" err="1"/>
              <a:t>Pohon</a:t>
            </a:r>
            <a:r>
              <a:rPr lang="en-US" sz="1200" dirty="0"/>
              <a:t> </a:t>
            </a:r>
            <a:r>
              <a:rPr lang="en-US" sz="1200" dirty="0" err="1"/>
              <a:t>lainnya</a:t>
            </a:r>
            <a:r>
              <a:rPr lang="en-US" sz="1200" dirty="0"/>
              <a:t> </a:t>
            </a:r>
            <a:r>
              <a:rPr lang="en-US" sz="1200" dirty="0" err="1"/>
              <a:t>terintegrasi</a:t>
            </a:r>
            <a:r>
              <a:rPr lang="en-US" sz="1200" dirty="0"/>
              <a:t> </a:t>
            </a:r>
            <a:r>
              <a:rPr lang="en-US" sz="1200" dirty="0" err="1"/>
              <a:t>dengan</a:t>
            </a:r>
            <a:r>
              <a:rPr lang="en-US" sz="1200" dirty="0"/>
              <a:t> </a:t>
            </a:r>
            <a:r>
              <a:rPr lang="en-US" sz="1200" dirty="0" err="1"/>
              <a:t>konservatori</a:t>
            </a:r>
            <a:r>
              <a:rPr lang="en-US" sz="1200" dirty="0"/>
              <a:t> </a:t>
            </a:r>
            <a:r>
              <a:rPr lang="en-US" sz="1200" dirty="0" err="1"/>
              <a:t>pendingin</a:t>
            </a:r>
            <a:r>
              <a:rPr lang="en-US" sz="1200" dirty="0"/>
              <a:t> yang </a:t>
            </a:r>
            <a:r>
              <a:rPr lang="en-US" sz="1200" dirty="0" err="1"/>
              <a:t>berfungsi</a:t>
            </a:r>
            <a:r>
              <a:rPr lang="en-US" sz="1200" dirty="0"/>
              <a:t> </a:t>
            </a:r>
            <a:r>
              <a:rPr lang="en-US" sz="1200" dirty="0" err="1"/>
              <a:t>sebagai</a:t>
            </a:r>
            <a:r>
              <a:rPr lang="en-US" sz="1200" dirty="0"/>
              <a:t> </a:t>
            </a:r>
            <a:r>
              <a:rPr lang="en-US" sz="1200" dirty="0" err="1"/>
              <a:t>wadah</a:t>
            </a:r>
            <a:r>
              <a:rPr lang="en-US" sz="1200" dirty="0"/>
              <a:t> </a:t>
            </a:r>
            <a:r>
              <a:rPr lang="en-US" sz="1200" dirty="0" err="1"/>
              <a:t>pembuang</a:t>
            </a:r>
            <a:r>
              <a:rPr lang="en-US" sz="1200" dirty="0"/>
              <a:t> </a:t>
            </a:r>
            <a:r>
              <a:rPr lang="en-US" sz="1200" dirty="0" err="1"/>
              <a:t>udara</a:t>
            </a:r>
            <a:r>
              <a:rPr lang="en-US" sz="1200" dirty="0"/>
              <a:t>. Hal </a:t>
            </a:r>
            <a:r>
              <a:rPr lang="en-US" sz="1200" dirty="0" err="1"/>
              <a:t>tersebut</a:t>
            </a:r>
            <a:r>
              <a:rPr lang="en-US" sz="1200" dirty="0"/>
              <a:t> yang </a:t>
            </a:r>
            <a:r>
              <a:rPr lang="en-US" sz="1200" dirty="0" err="1"/>
              <a:t>menjadikan</a:t>
            </a:r>
            <a:r>
              <a:rPr lang="en-US" sz="1200" dirty="0"/>
              <a:t> </a:t>
            </a:r>
            <a:r>
              <a:rPr lang="en-US" sz="1200" dirty="0" err="1"/>
              <a:t>taman</a:t>
            </a:r>
            <a:r>
              <a:rPr lang="en-US" sz="1200" dirty="0"/>
              <a:t> </a:t>
            </a:r>
            <a:r>
              <a:rPr lang="en-US" sz="1200" dirty="0" err="1"/>
              <a:t>ini</a:t>
            </a:r>
            <a:r>
              <a:rPr lang="en-US" sz="1200" dirty="0"/>
              <a:t> </a:t>
            </a:r>
            <a:r>
              <a:rPr lang="en-US" sz="1200" dirty="0" err="1"/>
              <a:t>sebagai</a:t>
            </a:r>
            <a:r>
              <a:rPr lang="en-US" sz="1200" dirty="0"/>
              <a:t> </a:t>
            </a:r>
            <a:r>
              <a:rPr lang="en-US" sz="1200" dirty="0" err="1"/>
              <a:t>taman</a:t>
            </a:r>
            <a:r>
              <a:rPr lang="en-US" sz="1200" dirty="0"/>
              <a:t> yang </a:t>
            </a:r>
            <a:r>
              <a:rPr lang="en-US" sz="1200" dirty="0" err="1"/>
              <a:t>mengusung</a:t>
            </a:r>
            <a:r>
              <a:rPr lang="en-US" sz="1200" dirty="0"/>
              <a:t> </a:t>
            </a:r>
            <a:r>
              <a:rPr lang="en-US" sz="1200" dirty="0" err="1"/>
              <a:t>konsep</a:t>
            </a:r>
            <a:r>
              <a:rPr lang="en-US" sz="1200" dirty="0"/>
              <a:t> smart infrastructure	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F09C9EE-D15F-4804-B983-55F9689D297F}"/>
              </a:ext>
            </a:extLst>
          </p:cNvPr>
          <p:cNvPicPr/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3552" y="880646"/>
            <a:ext cx="4120214" cy="196869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461960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Google Shape;1043;p39"/>
          <p:cNvSpPr txBox="1">
            <a:spLocks noGrp="1"/>
          </p:cNvSpPr>
          <p:nvPr>
            <p:ph type="title" idx="8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Sintesa</a:t>
            </a:r>
            <a:r>
              <a:rPr lang="en-US" dirty="0"/>
              <a:t> </a:t>
            </a:r>
            <a:r>
              <a:rPr lang="en-US" dirty="0" err="1"/>
              <a:t>Variabel</a:t>
            </a:r>
            <a:endParaRPr dirty="0"/>
          </a:p>
        </p:txBody>
      </p:sp>
      <p:pic>
        <p:nvPicPr>
          <p:cNvPr id="1104" name="Google Shape;1104;p39">
            <a:hlinkClick r:id="rId3" action="ppaction://hlinksldjump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3224" y="585350"/>
            <a:ext cx="360887" cy="260251"/>
          </a:xfrm>
          <a:prstGeom prst="rect">
            <a:avLst/>
          </a:prstGeom>
          <a:noFill/>
          <a:ln>
            <a:noFill/>
          </a:ln>
        </p:spPr>
      </p:pic>
      <p:sp>
        <p:nvSpPr>
          <p:cNvPr id="1105" name="Google Shape;1105;p39">
            <a:hlinkClick r:id="" action="ppaction://hlinkshowjump?jump=nextslide"/>
          </p:cNvPr>
          <p:cNvSpPr/>
          <p:nvPr/>
        </p:nvSpPr>
        <p:spPr>
          <a:xfrm>
            <a:off x="7977175" y="627091"/>
            <a:ext cx="432265" cy="208566"/>
          </a:xfrm>
          <a:custGeom>
            <a:avLst/>
            <a:gdLst/>
            <a:ahLst/>
            <a:cxnLst/>
            <a:rect l="l" t="t" r="r" b="b"/>
            <a:pathLst>
              <a:path w="209583" h="101123" extrusionOk="0">
                <a:moveTo>
                  <a:pt x="158014" y="1"/>
                </a:moveTo>
                <a:cubicBezTo>
                  <a:pt x="155920" y="1"/>
                  <a:pt x="153827" y="808"/>
                  <a:pt x="152237" y="2415"/>
                </a:cubicBezTo>
                <a:cubicBezTo>
                  <a:pt x="149040" y="5611"/>
                  <a:pt x="149073" y="10765"/>
                  <a:pt x="152237" y="13929"/>
                </a:cubicBezTo>
                <a:lnTo>
                  <a:pt x="180845" y="42407"/>
                </a:lnTo>
                <a:lnTo>
                  <a:pt x="8155" y="42407"/>
                </a:lnTo>
                <a:cubicBezTo>
                  <a:pt x="3653" y="42407"/>
                  <a:pt x="0" y="46060"/>
                  <a:pt x="0" y="50562"/>
                </a:cubicBezTo>
                <a:cubicBezTo>
                  <a:pt x="0" y="55063"/>
                  <a:pt x="3653" y="58717"/>
                  <a:pt x="8155" y="58717"/>
                </a:cubicBezTo>
                <a:lnTo>
                  <a:pt x="180845" y="58717"/>
                </a:lnTo>
                <a:lnTo>
                  <a:pt x="152237" y="87194"/>
                </a:lnTo>
                <a:cubicBezTo>
                  <a:pt x="149073" y="90358"/>
                  <a:pt x="149040" y="95512"/>
                  <a:pt x="152237" y="98708"/>
                </a:cubicBezTo>
                <a:cubicBezTo>
                  <a:pt x="153827" y="100315"/>
                  <a:pt x="155920" y="101122"/>
                  <a:pt x="158014" y="101122"/>
                </a:cubicBezTo>
                <a:cubicBezTo>
                  <a:pt x="160087" y="101122"/>
                  <a:pt x="162162" y="100331"/>
                  <a:pt x="163752" y="98741"/>
                </a:cubicBezTo>
                <a:lnTo>
                  <a:pt x="206353" y="56335"/>
                </a:lnTo>
                <a:lnTo>
                  <a:pt x="206386" y="56335"/>
                </a:lnTo>
                <a:cubicBezTo>
                  <a:pt x="209583" y="53139"/>
                  <a:pt x="209550" y="47952"/>
                  <a:pt x="206386" y="44788"/>
                </a:cubicBezTo>
                <a:lnTo>
                  <a:pt x="206353" y="44788"/>
                </a:lnTo>
                <a:lnTo>
                  <a:pt x="163752" y="2382"/>
                </a:lnTo>
                <a:cubicBezTo>
                  <a:pt x="162162" y="792"/>
                  <a:pt x="160087" y="1"/>
                  <a:pt x="15801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6" name="Google Shape;1106;p39">
            <a:hlinkClick r:id="" action="ppaction://hlinkshowjump?jump=previousslide"/>
          </p:cNvPr>
          <p:cNvSpPr/>
          <p:nvPr/>
        </p:nvSpPr>
        <p:spPr>
          <a:xfrm flipH="1">
            <a:off x="7358100" y="627091"/>
            <a:ext cx="432265" cy="208566"/>
          </a:xfrm>
          <a:custGeom>
            <a:avLst/>
            <a:gdLst/>
            <a:ahLst/>
            <a:cxnLst/>
            <a:rect l="l" t="t" r="r" b="b"/>
            <a:pathLst>
              <a:path w="209583" h="101123" extrusionOk="0">
                <a:moveTo>
                  <a:pt x="158014" y="1"/>
                </a:moveTo>
                <a:cubicBezTo>
                  <a:pt x="155920" y="1"/>
                  <a:pt x="153827" y="808"/>
                  <a:pt x="152237" y="2415"/>
                </a:cubicBezTo>
                <a:cubicBezTo>
                  <a:pt x="149040" y="5611"/>
                  <a:pt x="149073" y="10765"/>
                  <a:pt x="152237" y="13929"/>
                </a:cubicBezTo>
                <a:lnTo>
                  <a:pt x="180845" y="42407"/>
                </a:lnTo>
                <a:lnTo>
                  <a:pt x="8155" y="42407"/>
                </a:lnTo>
                <a:cubicBezTo>
                  <a:pt x="3653" y="42407"/>
                  <a:pt x="0" y="46060"/>
                  <a:pt x="0" y="50562"/>
                </a:cubicBezTo>
                <a:cubicBezTo>
                  <a:pt x="0" y="55063"/>
                  <a:pt x="3653" y="58717"/>
                  <a:pt x="8155" y="58717"/>
                </a:cubicBezTo>
                <a:lnTo>
                  <a:pt x="180845" y="58717"/>
                </a:lnTo>
                <a:lnTo>
                  <a:pt x="152237" y="87194"/>
                </a:lnTo>
                <a:cubicBezTo>
                  <a:pt x="149073" y="90358"/>
                  <a:pt x="149040" y="95512"/>
                  <a:pt x="152237" y="98708"/>
                </a:cubicBezTo>
                <a:cubicBezTo>
                  <a:pt x="153827" y="100315"/>
                  <a:pt x="155920" y="101122"/>
                  <a:pt x="158014" y="101122"/>
                </a:cubicBezTo>
                <a:cubicBezTo>
                  <a:pt x="160087" y="101122"/>
                  <a:pt x="162162" y="100331"/>
                  <a:pt x="163752" y="98741"/>
                </a:cubicBezTo>
                <a:lnTo>
                  <a:pt x="206353" y="56335"/>
                </a:lnTo>
                <a:lnTo>
                  <a:pt x="206386" y="56335"/>
                </a:lnTo>
                <a:cubicBezTo>
                  <a:pt x="209583" y="53139"/>
                  <a:pt x="209550" y="47952"/>
                  <a:pt x="206386" y="44788"/>
                </a:cubicBezTo>
                <a:lnTo>
                  <a:pt x="206353" y="44788"/>
                </a:lnTo>
                <a:lnTo>
                  <a:pt x="163752" y="2382"/>
                </a:lnTo>
                <a:cubicBezTo>
                  <a:pt x="162162" y="792"/>
                  <a:pt x="160087" y="1"/>
                  <a:pt x="15801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990;p38">
            <a:extLst>
              <a:ext uri="{FF2B5EF4-FFF2-40B4-BE49-F238E27FC236}">
                <a16:creationId xmlns:a16="http://schemas.microsoft.com/office/drawing/2014/main" id="{80F4DDE5-2A3E-426F-9C55-21074AB31B1C}"/>
              </a:ext>
            </a:extLst>
          </p:cNvPr>
          <p:cNvSpPr txBox="1"/>
          <p:nvPr/>
        </p:nvSpPr>
        <p:spPr>
          <a:xfrm>
            <a:off x="2200083" y="4498986"/>
            <a:ext cx="796800" cy="520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7" name="Google Shape;1031;p38">
            <a:extLst>
              <a:ext uri="{FF2B5EF4-FFF2-40B4-BE49-F238E27FC236}">
                <a16:creationId xmlns:a16="http://schemas.microsoft.com/office/drawing/2014/main" id="{F5EEECFC-ED7D-4934-B23F-E8AC6432E1F7}"/>
              </a:ext>
            </a:extLst>
          </p:cNvPr>
          <p:cNvSpPr txBox="1"/>
          <p:nvPr/>
        </p:nvSpPr>
        <p:spPr>
          <a:xfrm>
            <a:off x="2199123" y="4498986"/>
            <a:ext cx="1195956" cy="520800"/>
          </a:xfrm>
          <a:prstGeom prst="rect">
            <a:avLst/>
          </a:prstGeom>
          <a:gradFill>
            <a:gsLst>
              <a:gs pos="0">
                <a:srgbClr val="AA9EEE">
                  <a:alpha val="12549"/>
                </a:srgbClr>
              </a:gs>
              <a:gs pos="100000">
                <a:srgbClr val="FFFFFF"/>
              </a:gs>
            </a:gsLst>
            <a:lin ang="1619866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1800" b="1" dirty="0" err="1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Tinjauan</a:t>
            </a:r>
            <a:r>
              <a:rPr lang="en-US" sz="1800" b="1" dirty="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800" b="1" dirty="0" err="1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Teori</a:t>
            </a:r>
            <a:endParaRPr lang="en-US" sz="1800" b="1" dirty="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8" name="Google Shape;1032;p38">
            <a:extLst>
              <a:ext uri="{FF2B5EF4-FFF2-40B4-BE49-F238E27FC236}">
                <a16:creationId xmlns:a16="http://schemas.microsoft.com/office/drawing/2014/main" id="{DBA35553-93B1-42EC-B19C-5948C0442845}"/>
              </a:ext>
            </a:extLst>
          </p:cNvPr>
          <p:cNvSpPr/>
          <p:nvPr/>
        </p:nvSpPr>
        <p:spPr>
          <a:xfrm>
            <a:off x="2199965" y="4987051"/>
            <a:ext cx="1195956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69;p34">
            <a:hlinkClick r:id="rId5" action="ppaction://hlinksldjump"/>
            <a:extLst>
              <a:ext uri="{FF2B5EF4-FFF2-40B4-BE49-F238E27FC236}">
                <a16:creationId xmlns:a16="http://schemas.microsoft.com/office/drawing/2014/main" id="{1DC9483C-905F-4CCB-A79F-ADFADD269E8D}"/>
              </a:ext>
            </a:extLst>
          </p:cNvPr>
          <p:cNvSpPr txBox="1"/>
          <p:nvPr/>
        </p:nvSpPr>
        <p:spPr>
          <a:xfrm>
            <a:off x="3395922" y="4498986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Gambaran Umum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0" name="Google Shape;770;p34">
            <a:hlinkClick r:id="rId6" action="ppaction://hlinksldjump"/>
            <a:extLst>
              <a:ext uri="{FF2B5EF4-FFF2-40B4-BE49-F238E27FC236}">
                <a16:creationId xmlns:a16="http://schemas.microsoft.com/office/drawing/2014/main" id="{D2B711AD-4F33-483E-845F-CD949196DD80}"/>
              </a:ext>
            </a:extLst>
          </p:cNvPr>
          <p:cNvSpPr txBox="1"/>
          <p:nvPr/>
        </p:nvSpPr>
        <p:spPr>
          <a:xfrm>
            <a:off x="4555743" y="4498986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Metode Penelitian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1" name="Google Shape;771;p34">
            <a:hlinkClick r:id="rId7" action="ppaction://hlinksldjump"/>
            <a:extLst>
              <a:ext uri="{FF2B5EF4-FFF2-40B4-BE49-F238E27FC236}">
                <a16:creationId xmlns:a16="http://schemas.microsoft.com/office/drawing/2014/main" id="{92522FDC-8322-46C8-9E70-B666DB77F241}"/>
              </a:ext>
            </a:extLst>
          </p:cNvPr>
          <p:cNvSpPr txBox="1"/>
          <p:nvPr/>
        </p:nvSpPr>
        <p:spPr>
          <a:xfrm>
            <a:off x="5715564" y="4498986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Rencana</a:t>
            </a:r>
            <a:r>
              <a:rPr lang="en-US" b="1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Kegiatan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82" name="Picture 81">
            <a:extLst>
              <a:ext uri="{FF2B5EF4-FFF2-40B4-BE49-F238E27FC236}">
                <a16:creationId xmlns:a16="http://schemas.microsoft.com/office/drawing/2014/main" id="{40ADB8CC-8274-4139-ADB1-2766DFC0AD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60709" y="4317839"/>
            <a:ext cx="2081568" cy="701119"/>
          </a:xfrm>
          <a:prstGeom prst="rect">
            <a:avLst/>
          </a:prstGeom>
        </p:spPr>
      </p:pic>
      <p:sp>
        <p:nvSpPr>
          <p:cNvPr id="83" name="Google Shape;769;p34">
            <a:hlinkClick r:id="rId5" action="ppaction://hlinksldjump"/>
            <a:extLst>
              <a:ext uri="{FF2B5EF4-FFF2-40B4-BE49-F238E27FC236}">
                <a16:creationId xmlns:a16="http://schemas.microsoft.com/office/drawing/2014/main" id="{0E1E3701-1873-497F-8BD4-A466ED1D1AB3}"/>
              </a:ext>
            </a:extLst>
          </p:cNvPr>
          <p:cNvSpPr txBox="1"/>
          <p:nvPr/>
        </p:nvSpPr>
        <p:spPr>
          <a:xfrm>
            <a:off x="1040144" y="4498158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Pendahuluan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84" name="Picture 83">
            <a:extLst>
              <a:ext uri="{FF2B5EF4-FFF2-40B4-BE49-F238E27FC236}">
                <a16:creationId xmlns:a16="http://schemas.microsoft.com/office/drawing/2014/main" id="{E9946EDB-2E4A-40C8-8FA7-7CB239EB237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8477" y="4194469"/>
            <a:ext cx="746342" cy="1008012"/>
          </a:xfrm>
          <a:prstGeom prst="rect">
            <a:avLst/>
          </a:prstGeom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6777FAE2-61AE-4810-8D23-7F8FC5B3B9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5874322"/>
              </p:ext>
            </p:extLst>
          </p:nvPr>
        </p:nvGraphicFramePr>
        <p:xfrm>
          <a:off x="713224" y="1130554"/>
          <a:ext cx="7696215" cy="3274282"/>
        </p:xfrm>
        <a:graphic>
          <a:graphicData uri="http://schemas.openxmlformats.org/drawingml/2006/table">
            <a:tbl>
              <a:tblPr firstRow="1" firstCol="1" bandRow="1">
                <a:tableStyleId>{7DF18680-E054-41AD-8BC1-D1AEF772440D}</a:tableStyleId>
              </a:tblPr>
              <a:tblGrid>
                <a:gridCol w="569554">
                  <a:extLst>
                    <a:ext uri="{9D8B030D-6E8A-4147-A177-3AD203B41FA5}">
                      <a16:colId xmlns:a16="http://schemas.microsoft.com/office/drawing/2014/main" val="385522554"/>
                    </a:ext>
                  </a:extLst>
                </a:gridCol>
                <a:gridCol w="4618814">
                  <a:extLst>
                    <a:ext uri="{9D8B030D-6E8A-4147-A177-3AD203B41FA5}">
                      <a16:colId xmlns:a16="http://schemas.microsoft.com/office/drawing/2014/main" val="2240947733"/>
                    </a:ext>
                  </a:extLst>
                </a:gridCol>
                <a:gridCol w="2507847">
                  <a:extLst>
                    <a:ext uri="{9D8B030D-6E8A-4147-A177-3AD203B41FA5}">
                      <a16:colId xmlns:a16="http://schemas.microsoft.com/office/drawing/2014/main" val="684518205"/>
                    </a:ext>
                  </a:extLst>
                </a:gridCol>
              </a:tblGrid>
              <a:tr h="20898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No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2069" marR="620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effectLst/>
                        </a:rPr>
                        <a:t>Sasaran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2069" marR="620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effectLst/>
                        </a:rPr>
                        <a:t>Variabel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2069" marR="62069" marT="0" marB="0" anchor="ctr"/>
                </a:tc>
                <a:extLst>
                  <a:ext uri="{0D108BD9-81ED-4DB2-BD59-A6C34878D82A}">
                    <a16:rowId xmlns:a16="http://schemas.microsoft.com/office/drawing/2014/main" val="2402462343"/>
                  </a:ext>
                </a:extLst>
              </a:tr>
              <a:tr h="44657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2069" marR="620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effectLst/>
                        </a:rPr>
                        <a:t>Mengidentifikasi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Konsep</a:t>
                      </a:r>
                      <a:r>
                        <a:rPr lang="en-US" sz="1100" dirty="0">
                          <a:effectLst/>
                        </a:rPr>
                        <a:t> Smart infrastructure Pada </a:t>
                      </a:r>
                      <a:r>
                        <a:rPr lang="en-US" sz="1100" dirty="0" err="1">
                          <a:effectLst/>
                        </a:rPr>
                        <a:t>Aspek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Sarana</a:t>
                      </a:r>
                      <a:r>
                        <a:rPr lang="en-US" sz="1100" dirty="0">
                          <a:effectLst/>
                        </a:rPr>
                        <a:t> Kota Bandar Lampung.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2069" marR="62069" marT="0" marB="0" anchor="ctr"/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effectLst/>
                        </a:rPr>
                        <a:t>Sarana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Pemerintahan</a:t>
                      </a:r>
                      <a:r>
                        <a:rPr lang="en-US" sz="1100" dirty="0">
                          <a:effectLst/>
                        </a:rPr>
                        <a:t> dan </a:t>
                      </a:r>
                      <a:r>
                        <a:rPr lang="en-US" sz="1100" dirty="0" err="1">
                          <a:effectLst/>
                        </a:rPr>
                        <a:t>Pelayanan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Umum</a:t>
                      </a:r>
                      <a:endParaRPr lang="en-US" sz="1100" dirty="0">
                        <a:effectLst/>
                      </a:endParaRPr>
                    </a:p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effectLst/>
                        </a:rPr>
                        <a:t>Sarana</a:t>
                      </a:r>
                      <a:r>
                        <a:rPr lang="en-US" sz="1100" dirty="0">
                          <a:effectLst/>
                        </a:rPr>
                        <a:t> Pendidikan dan </a:t>
                      </a:r>
                      <a:r>
                        <a:rPr lang="en-US" sz="1100" dirty="0" err="1">
                          <a:effectLst/>
                        </a:rPr>
                        <a:t>Pembelajaran</a:t>
                      </a:r>
                      <a:endParaRPr lang="en-US" sz="1100" dirty="0">
                        <a:effectLst/>
                      </a:endParaRPr>
                    </a:p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effectLst/>
                        </a:rPr>
                        <a:t>Sarana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Kesehatan</a:t>
                      </a:r>
                      <a:endParaRPr lang="en-US" sz="1100" dirty="0">
                        <a:effectLst/>
                      </a:endParaRPr>
                    </a:p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effectLst/>
                        </a:rPr>
                        <a:t>Sarawna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Peribadatan</a:t>
                      </a:r>
                      <a:endParaRPr lang="en-US" sz="1100" dirty="0">
                        <a:effectLst/>
                      </a:endParaRPr>
                    </a:p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effectLst/>
                        </a:rPr>
                        <a:t>Sarana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Perdagangan</a:t>
                      </a:r>
                      <a:r>
                        <a:rPr lang="en-US" sz="1100" dirty="0">
                          <a:effectLst/>
                        </a:rPr>
                        <a:t> dan </a:t>
                      </a:r>
                      <a:r>
                        <a:rPr lang="en-US" sz="1100" dirty="0" err="1">
                          <a:effectLst/>
                        </a:rPr>
                        <a:t>Niaga</a:t>
                      </a:r>
                      <a:endParaRPr lang="en-US" sz="1100" dirty="0">
                        <a:effectLst/>
                      </a:endParaRPr>
                    </a:p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effectLst/>
                        </a:rPr>
                        <a:t>Sarana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Kebudayaan</a:t>
                      </a:r>
                      <a:r>
                        <a:rPr lang="en-US" sz="1100" dirty="0">
                          <a:effectLst/>
                        </a:rPr>
                        <a:t> dan </a:t>
                      </a:r>
                      <a:r>
                        <a:rPr lang="en-US" sz="1100" dirty="0" err="1">
                          <a:effectLst/>
                        </a:rPr>
                        <a:t>Rekreasi</a:t>
                      </a:r>
                      <a:endParaRPr lang="en-US" sz="1100" dirty="0">
                        <a:effectLst/>
                      </a:endParaRPr>
                    </a:p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effectLst/>
                        </a:rPr>
                        <a:t>Sarana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Ruang</a:t>
                      </a:r>
                      <a:r>
                        <a:rPr lang="en-US" sz="1100" dirty="0">
                          <a:effectLst/>
                        </a:rPr>
                        <a:t> Terbuka, Taman dan </a:t>
                      </a:r>
                      <a:r>
                        <a:rPr lang="en-US" sz="1100" dirty="0" err="1">
                          <a:effectLst/>
                        </a:rPr>
                        <a:t>Lapangan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Olah</a:t>
                      </a:r>
                      <a:r>
                        <a:rPr lang="en-US" sz="1100" dirty="0">
                          <a:effectLst/>
                        </a:rPr>
                        <a:t> Raga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2069" marR="62069" marT="0" marB="0" anchor="ctr"/>
                </a:tc>
                <a:extLst>
                  <a:ext uri="{0D108BD9-81ED-4DB2-BD59-A6C34878D82A}">
                    <a16:rowId xmlns:a16="http://schemas.microsoft.com/office/drawing/2014/main" val="2030194364"/>
                  </a:ext>
                </a:extLst>
              </a:tr>
              <a:tr h="258048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2069" marR="620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effectLst/>
                        </a:rPr>
                        <a:t>Mengidentifikasi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Penerapan</a:t>
                      </a:r>
                      <a:r>
                        <a:rPr lang="en-US" sz="1100" dirty="0">
                          <a:effectLst/>
                        </a:rPr>
                        <a:t> Smart </a:t>
                      </a:r>
                      <a:r>
                        <a:rPr lang="en-US" sz="1100" dirty="0" err="1">
                          <a:effectLst/>
                        </a:rPr>
                        <a:t>Infratsructure</a:t>
                      </a:r>
                      <a:r>
                        <a:rPr lang="en-US" sz="1100" dirty="0">
                          <a:effectLst/>
                        </a:rPr>
                        <a:t> Pada </a:t>
                      </a:r>
                      <a:r>
                        <a:rPr lang="en-US" sz="1100" dirty="0" err="1">
                          <a:effectLst/>
                        </a:rPr>
                        <a:t>Aspek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Sarana</a:t>
                      </a:r>
                      <a:r>
                        <a:rPr lang="en-US" sz="1100" dirty="0">
                          <a:effectLst/>
                        </a:rPr>
                        <a:t> Kota Bandar Lampung.</a:t>
                      </a:r>
                    </a:p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2069" marR="62069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72383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001859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" name="Google Shape;1209;p42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Kota Bandar Lampung</a:t>
            </a:r>
            <a:endParaRPr dirty="0"/>
          </a:p>
        </p:txBody>
      </p:sp>
      <p:sp>
        <p:nvSpPr>
          <p:cNvPr id="1222" name="Google Shape;1222;p42">
            <a:hlinkClick r:id="rId3" action="ppaction://hlinksldjump"/>
          </p:cNvPr>
          <p:cNvSpPr txBox="1"/>
          <p:nvPr/>
        </p:nvSpPr>
        <p:spPr>
          <a:xfrm>
            <a:off x="2987574" y="4498986"/>
            <a:ext cx="795600" cy="520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37" name="Google Shape;1237;p42"/>
          <p:cNvSpPr txBox="1"/>
          <p:nvPr/>
        </p:nvSpPr>
        <p:spPr>
          <a:xfrm>
            <a:off x="3359784" y="4498986"/>
            <a:ext cx="1195957" cy="520800"/>
          </a:xfrm>
          <a:prstGeom prst="rect">
            <a:avLst/>
          </a:prstGeom>
          <a:gradFill>
            <a:gsLst>
              <a:gs pos="0">
                <a:srgbClr val="AA9EEE">
                  <a:alpha val="12549"/>
                </a:srgbClr>
              </a:gs>
              <a:gs pos="100000">
                <a:srgbClr val="FFFFFF"/>
              </a:gs>
            </a:gsLst>
            <a:lin ang="1619866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err="1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Gambaran</a:t>
            </a:r>
            <a:r>
              <a:rPr lang="en-US" sz="1800" b="1" dirty="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800" b="1" dirty="0" err="1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Umum</a:t>
            </a:r>
            <a:endParaRPr sz="1800" b="1" dirty="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38" name="Google Shape;1238;p42"/>
          <p:cNvSpPr/>
          <p:nvPr/>
        </p:nvSpPr>
        <p:spPr>
          <a:xfrm>
            <a:off x="3395921" y="4976133"/>
            <a:ext cx="1159821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40" name="Google Shape;1240;p42">
            <a:hlinkClick r:id="rId4" action="ppaction://hlinksldjump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3224" y="585350"/>
            <a:ext cx="360887" cy="260251"/>
          </a:xfrm>
          <a:prstGeom prst="rect">
            <a:avLst/>
          </a:prstGeom>
          <a:noFill/>
          <a:ln>
            <a:noFill/>
          </a:ln>
        </p:spPr>
      </p:pic>
      <p:sp>
        <p:nvSpPr>
          <p:cNvPr id="1241" name="Google Shape;1241;p42">
            <a:hlinkClick r:id="" action="ppaction://hlinkshowjump?jump=nextslide"/>
          </p:cNvPr>
          <p:cNvSpPr/>
          <p:nvPr/>
        </p:nvSpPr>
        <p:spPr>
          <a:xfrm>
            <a:off x="7977175" y="627091"/>
            <a:ext cx="432265" cy="208566"/>
          </a:xfrm>
          <a:custGeom>
            <a:avLst/>
            <a:gdLst/>
            <a:ahLst/>
            <a:cxnLst/>
            <a:rect l="l" t="t" r="r" b="b"/>
            <a:pathLst>
              <a:path w="209583" h="101123" extrusionOk="0">
                <a:moveTo>
                  <a:pt x="158014" y="1"/>
                </a:moveTo>
                <a:cubicBezTo>
                  <a:pt x="155920" y="1"/>
                  <a:pt x="153827" y="808"/>
                  <a:pt x="152237" y="2415"/>
                </a:cubicBezTo>
                <a:cubicBezTo>
                  <a:pt x="149040" y="5611"/>
                  <a:pt x="149073" y="10765"/>
                  <a:pt x="152237" y="13929"/>
                </a:cubicBezTo>
                <a:lnTo>
                  <a:pt x="180845" y="42407"/>
                </a:lnTo>
                <a:lnTo>
                  <a:pt x="8155" y="42407"/>
                </a:lnTo>
                <a:cubicBezTo>
                  <a:pt x="3653" y="42407"/>
                  <a:pt x="0" y="46060"/>
                  <a:pt x="0" y="50562"/>
                </a:cubicBezTo>
                <a:cubicBezTo>
                  <a:pt x="0" y="55063"/>
                  <a:pt x="3653" y="58717"/>
                  <a:pt x="8155" y="58717"/>
                </a:cubicBezTo>
                <a:lnTo>
                  <a:pt x="180845" y="58717"/>
                </a:lnTo>
                <a:lnTo>
                  <a:pt x="152237" y="87194"/>
                </a:lnTo>
                <a:cubicBezTo>
                  <a:pt x="149073" y="90358"/>
                  <a:pt x="149040" y="95512"/>
                  <a:pt x="152237" y="98708"/>
                </a:cubicBezTo>
                <a:cubicBezTo>
                  <a:pt x="153827" y="100315"/>
                  <a:pt x="155920" y="101122"/>
                  <a:pt x="158014" y="101122"/>
                </a:cubicBezTo>
                <a:cubicBezTo>
                  <a:pt x="160087" y="101122"/>
                  <a:pt x="162162" y="100331"/>
                  <a:pt x="163752" y="98741"/>
                </a:cubicBezTo>
                <a:lnTo>
                  <a:pt x="206353" y="56335"/>
                </a:lnTo>
                <a:lnTo>
                  <a:pt x="206386" y="56335"/>
                </a:lnTo>
                <a:cubicBezTo>
                  <a:pt x="209583" y="53139"/>
                  <a:pt x="209550" y="47952"/>
                  <a:pt x="206386" y="44788"/>
                </a:cubicBezTo>
                <a:lnTo>
                  <a:pt x="206353" y="44788"/>
                </a:lnTo>
                <a:lnTo>
                  <a:pt x="163752" y="2382"/>
                </a:lnTo>
                <a:cubicBezTo>
                  <a:pt x="162162" y="792"/>
                  <a:pt x="160087" y="1"/>
                  <a:pt x="15801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2" name="Google Shape;1242;p42">
            <a:hlinkClick r:id="" action="ppaction://hlinkshowjump?jump=previousslide"/>
          </p:cNvPr>
          <p:cNvSpPr/>
          <p:nvPr/>
        </p:nvSpPr>
        <p:spPr>
          <a:xfrm flipH="1">
            <a:off x="7358100" y="627091"/>
            <a:ext cx="432265" cy="208566"/>
          </a:xfrm>
          <a:custGeom>
            <a:avLst/>
            <a:gdLst/>
            <a:ahLst/>
            <a:cxnLst/>
            <a:rect l="l" t="t" r="r" b="b"/>
            <a:pathLst>
              <a:path w="209583" h="101123" extrusionOk="0">
                <a:moveTo>
                  <a:pt x="158014" y="1"/>
                </a:moveTo>
                <a:cubicBezTo>
                  <a:pt x="155920" y="1"/>
                  <a:pt x="153827" y="808"/>
                  <a:pt x="152237" y="2415"/>
                </a:cubicBezTo>
                <a:cubicBezTo>
                  <a:pt x="149040" y="5611"/>
                  <a:pt x="149073" y="10765"/>
                  <a:pt x="152237" y="13929"/>
                </a:cubicBezTo>
                <a:lnTo>
                  <a:pt x="180845" y="42407"/>
                </a:lnTo>
                <a:lnTo>
                  <a:pt x="8155" y="42407"/>
                </a:lnTo>
                <a:cubicBezTo>
                  <a:pt x="3653" y="42407"/>
                  <a:pt x="0" y="46060"/>
                  <a:pt x="0" y="50562"/>
                </a:cubicBezTo>
                <a:cubicBezTo>
                  <a:pt x="0" y="55063"/>
                  <a:pt x="3653" y="58717"/>
                  <a:pt x="8155" y="58717"/>
                </a:cubicBezTo>
                <a:lnTo>
                  <a:pt x="180845" y="58717"/>
                </a:lnTo>
                <a:lnTo>
                  <a:pt x="152237" y="87194"/>
                </a:lnTo>
                <a:cubicBezTo>
                  <a:pt x="149073" y="90358"/>
                  <a:pt x="149040" y="95512"/>
                  <a:pt x="152237" y="98708"/>
                </a:cubicBezTo>
                <a:cubicBezTo>
                  <a:pt x="153827" y="100315"/>
                  <a:pt x="155920" y="101122"/>
                  <a:pt x="158014" y="101122"/>
                </a:cubicBezTo>
                <a:cubicBezTo>
                  <a:pt x="160087" y="101122"/>
                  <a:pt x="162162" y="100331"/>
                  <a:pt x="163752" y="98741"/>
                </a:cubicBezTo>
                <a:lnTo>
                  <a:pt x="206353" y="56335"/>
                </a:lnTo>
                <a:lnTo>
                  <a:pt x="206386" y="56335"/>
                </a:lnTo>
                <a:cubicBezTo>
                  <a:pt x="209583" y="53139"/>
                  <a:pt x="209550" y="47952"/>
                  <a:pt x="206386" y="44788"/>
                </a:cubicBezTo>
                <a:lnTo>
                  <a:pt x="206353" y="44788"/>
                </a:lnTo>
                <a:lnTo>
                  <a:pt x="163752" y="2382"/>
                </a:lnTo>
                <a:cubicBezTo>
                  <a:pt x="162162" y="792"/>
                  <a:pt x="160087" y="1"/>
                  <a:pt x="15801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770;p34">
            <a:hlinkClick r:id="rId6" action="ppaction://hlinksldjump"/>
            <a:extLst>
              <a:ext uri="{FF2B5EF4-FFF2-40B4-BE49-F238E27FC236}">
                <a16:creationId xmlns:a16="http://schemas.microsoft.com/office/drawing/2014/main" id="{4250BDAC-163F-439C-8A4F-877CDA50998D}"/>
              </a:ext>
            </a:extLst>
          </p:cNvPr>
          <p:cNvSpPr txBox="1"/>
          <p:nvPr/>
        </p:nvSpPr>
        <p:spPr>
          <a:xfrm>
            <a:off x="4555743" y="4498986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Metode Penelitian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4" name="Google Shape;771;p34">
            <a:hlinkClick r:id="rId7" action="ppaction://hlinksldjump"/>
            <a:extLst>
              <a:ext uri="{FF2B5EF4-FFF2-40B4-BE49-F238E27FC236}">
                <a16:creationId xmlns:a16="http://schemas.microsoft.com/office/drawing/2014/main" id="{D84E30FF-7606-4BF7-9087-D5AAE64DA8C3}"/>
              </a:ext>
            </a:extLst>
          </p:cNvPr>
          <p:cNvSpPr txBox="1"/>
          <p:nvPr/>
        </p:nvSpPr>
        <p:spPr>
          <a:xfrm>
            <a:off x="5715564" y="4498986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Rencana</a:t>
            </a:r>
            <a:r>
              <a:rPr lang="en-US" b="1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Kegiatan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AC035E02-B0B1-476C-9D99-9B8A81B947A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60709" y="4317839"/>
            <a:ext cx="2081568" cy="701119"/>
          </a:xfrm>
          <a:prstGeom prst="rect">
            <a:avLst/>
          </a:prstGeom>
        </p:spPr>
      </p:pic>
      <p:sp>
        <p:nvSpPr>
          <p:cNvPr id="46" name="Google Shape;769;p34">
            <a:hlinkClick r:id="rId3" action="ppaction://hlinksldjump"/>
            <a:extLst>
              <a:ext uri="{FF2B5EF4-FFF2-40B4-BE49-F238E27FC236}">
                <a16:creationId xmlns:a16="http://schemas.microsoft.com/office/drawing/2014/main" id="{0F405A28-49AB-471F-B59A-73408340F11D}"/>
              </a:ext>
            </a:extLst>
          </p:cNvPr>
          <p:cNvSpPr txBox="1"/>
          <p:nvPr/>
        </p:nvSpPr>
        <p:spPr>
          <a:xfrm>
            <a:off x="1040144" y="4498158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Pendahuluan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DC612C7F-1DC4-4428-A9F3-C3970CC92D0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8477" y="4194469"/>
            <a:ext cx="746342" cy="1008012"/>
          </a:xfrm>
          <a:prstGeom prst="rect">
            <a:avLst/>
          </a:prstGeom>
        </p:spPr>
      </p:pic>
      <p:sp>
        <p:nvSpPr>
          <p:cNvPr id="48" name="Google Shape;768;p34">
            <a:hlinkClick r:id="rId10" action="ppaction://hlinksldjump"/>
            <a:extLst>
              <a:ext uri="{FF2B5EF4-FFF2-40B4-BE49-F238E27FC236}">
                <a16:creationId xmlns:a16="http://schemas.microsoft.com/office/drawing/2014/main" id="{F9785812-2247-4E5E-8102-F148BEF3053F}"/>
              </a:ext>
            </a:extLst>
          </p:cNvPr>
          <p:cNvSpPr txBox="1"/>
          <p:nvPr/>
        </p:nvSpPr>
        <p:spPr>
          <a:xfrm>
            <a:off x="2236101" y="4498986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Tin</a:t>
            </a: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jauan</a:t>
            </a:r>
            <a:r>
              <a:rPr lang="en-US" b="1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Teori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60E41541-171F-485E-96E5-62330758BCDC}"/>
              </a:ext>
            </a:extLst>
          </p:cNvPr>
          <p:cNvPicPr/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047" y="985926"/>
            <a:ext cx="5401994" cy="3364776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8545474-378E-45A0-B53D-3006B9556C22}"/>
              </a:ext>
            </a:extLst>
          </p:cNvPr>
          <p:cNvSpPr/>
          <p:nvPr/>
        </p:nvSpPr>
        <p:spPr>
          <a:xfrm>
            <a:off x="5926840" y="1060005"/>
            <a:ext cx="2862519" cy="31836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9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Adapun</a:t>
            </a:r>
            <a:r>
              <a:rPr lang="en-US" sz="9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9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penjabaran</a:t>
            </a:r>
            <a:r>
              <a:rPr lang="en-US" sz="9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9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kabupaten</a:t>
            </a:r>
            <a:r>
              <a:rPr lang="en-US" sz="900" dirty="0">
                <a:latin typeface="Times New Roman" panose="02020603050405020304" pitchFamily="18" charset="0"/>
                <a:ea typeface="Calibri" panose="020F0502020204030204" pitchFamily="34" charset="0"/>
              </a:rPr>
              <a:t> yang </a:t>
            </a:r>
            <a:r>
              <a:rPr lang="en-US" sz="9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berbatas</a:t>
            </a:r>
            <a:r>
              <a:rPr lang="en-US" sz="9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9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langsung</a:t>
            </a:r>
            <a:r>
              <a:rPr lang="en-US" sz="9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9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dengan</a:t>
            </a:r>
            <a:r>
              <a:rPr lang="en-US" sz="900" dirty="0">
                <a:latin typeface="Times New Roman" panose="02020603050405020304" pitchFamily="18" charset="0"/>
                <a:ea typeface="Calibri" panose="020F0502020204030204" pitchFamily="34" charset="0"/>
              </a:rPr>
              <a:t> Kota Bandar Lampung </a:t>
            </a:r>
            <a:r>
              <a:rPr lang="en-US" sz="9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adalah</a:t>
            </a:r>
            <a:r>
              <a:rPr lang="en-US" sz="9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9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sebagai</a:t>
            </a:r>
            <a:r>
              <a:rPr lang="en-US" sz="9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9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berikut</a:t>
            </a:r>
            <a:r>
              <a:rPr lang="en-US" sz="900" dirty="0">
                <a:latin typeface="Times New Roman" panose="02020603050405020304" pitchFamily="18" charset="0"/>
                <a:ea typeface="Calibri" panose="020F0502020204030204" pitchFamily="34" charset="0"/>
              </a:rPr>
              <a:t> :</a:t>
            </a:r>
          </a:p>
          <a:p>
            <a:pPr marL="342900" lvl="0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n-US" sz="9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Sebelah</a:t>
            </a:r>
            <a:r>
              <a:rPr lang="en-US" sz="900" dirty="0">
                <a:latin typeface="Times New Roman" panose="02020603050405020304" pitchFamily="18" charset="0"/>
                <a:ea typeface="Calibri" panose="020F0502020204030204" pitchFamily="34" charset="0"/>
              </a:rPr>
              <a:t>   Utara   </a:t>
            </a:r>
            <a:r>
              <a:rPr lang="en-US" sz="9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berbatasan</a:t>
            </a:r>
            <a:r>
              <a:rPr lang="en-US" sz="900" dirty="0">
                <a:latin typeface="Times New Roman" panose="02020603050405020304" pitchFamily="18" charset="0"/>
                <a:ea typeface="Calibri" panose="020F0502020204030204" pitchFamily="34" charset="0"/>
              </a:rPr>
              <a:t>   </a:t>
            </a:r>
            <a:r>
              <a:rPr lang="en-US" sz="9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dengan</a:t>
            </a:r>
            <a:r>
              <a:rPr lang="en-US" sz="900" dirty="0">
                <a:latin typeface="Times New Roman" panose="02020603050405020304" pitchFamily="18" charset="0"/>
                <a:ea typeface="Calibri" panose="020F0502020204030204" pitchFamily="34" charset="0"/>
              </a:rPr>
              <a:t>   </a:t>
            </a:r>
            <a:r>
              <a:rPr lang="en-US" sz="9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Kecamatan</a:t>
            </a:r>
            <a:r>
              <a:rPr lang="en-US" sz="900" dirty="0">
                <a:latin typeface="Times New Roman" panose="02020603050405020304" pitchFamily="18" charset="0"/>
                <a:ea typeface="Calibri" panose="020F0502020204030204" pitchFamily="34" charset="0"/>
              </a:rPr>
              <a:t>   </a:t>
            </a:r>
            <a:r>
              <a:rPr lang="en-US" sz="9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Natar</a:t>
            </a:r>
            <a:r>
              <a:rPr lang="en-US" sz="900" dirty="0">
                <a:latin typeface="Times New Roman" panose="02020603050405020304" pitchFamily="18" charset="0"/>
                <a:ea typeface="Calibri" panose="020F0502020204030204" pitchFamily="34" charset="0"/>
              </a:rPr>
              <a:t>   </a:t>
            </a:r>
            <a:r>
              <a:rPr lang="en-US" sz="9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KabupatenLampung</a:t>
            </a:r>
            <a:r>
              <a:rPr lang="en-US" sz="900" dirty="0">
                <a:latin typeface="Times New Roman" panose="02020603050405020304" pitchFamily="18" charset="0"/>
                <a:ea typeface="Calibri" panose="020F0502020204030204" pitchFamily="34" charset="0"/>
              </a:rPr>
              <a:t> Selatan</a:t>
            </a:r>
          </a:p>
          <a:p>
            <a:pPr marL="342900" lvl="0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n-US" sz="9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Sebelah</a:t>
            </a:r>
            <a:r>
              <a:rPr lang="en-US" sz="900" dirty="0">
                <a:latin typeface="Times New Roman" panose="02020603050405020304" pitchFamily="18" charset="0"/>
                <a:ea typeface="Calibri" panose="020F0502020204030204" pitchFamily="34" charset="0"/>
              </a:rPr>
              <a:t>   Selatan   </a:t>
            </a:r>
            <a:r>
              <a:rPr lang="en-US" sz="9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berbatasan</a:t>
            </a:r>
            <a:r>
              <a:rPr lang="en-US" sz="900" dirty="0">
                <a:latin typeface="Times New Roman" panose="02020603050405020304" pitchFamily="18" charset="0"/>
                <a:ea typeface="Calibri" panose="020F0502020204030204" pitchFamily="34" charset="0"/>
              </a:rPr>
              <a:t>   </a:t>
            </a:r>
            <a:r>
              <a:rPr lang="en-US" sz="9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dengan</a:t>
            </a:r>
            <a:r>
              <a:rPr lang="en-US" sz="900" dirty="0">
                <a:latin typeface="Times New Roman" panose="02020603050405020304" pitchFamily="18" charset="0"/>
                <a:ea typeface="Calibri" panose="020F0502020204030204" pitchFamily="34" charset="0"/>
              </a:rPr>
              <a:t>   </a:t>
            </a:r>
            <a:r>
              <a:rPr lang="en-US" sz="9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Kecamatan</a:t>
            </a:r>
            <a:r>
              <a:rPr lang="en-US" sz="900" dirty="0">
                <a:latin typeface="Times New Roman" panose="02020603050405020304" pitchFamily="18" charset="0"/>
                <a:ea typeface="Calibri" panose="020F0502020204030204" pitchFamily="34" charset="0"/>
              </a:rPr>
              <a:t>   Padang   </a:t>
            </a:r>
            <a:r>
              <a:rPr lang="en-US" sz="9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CerminKabupatenPesawarandan</a:t>
            </a:r>
            <a:r>
              <a:rPr lang="en-US" sz="9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9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Kecamatan</a:t>
            </a:r>
            <a:r>
              <a:rPr lang="en-US" sz="9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9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Ketibung</a:t>
            </a:r>
            <a:r>
              <a:rPr lang="en-US" sz="9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9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KabupatenLampungSelatanserta</a:t>
            </a:r>
            <a:r>
              <a:rPr lang="en-US" sz="9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9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Teluk</a:t>
            </a:r>
            <a:r>
              <a:rPr lang="en-US" sz="900" dirty="0">
                <a:latin typeface="Times New Roman" panose="02020603050405020304" pitchFamily="18" charset="0"/>
                <a:ea typeface="Calibri" panose="020F0502020204030204" pitchFamily="34" charset="0"/>
              </a:rPr>
              <a:t> Lampung</a:t>
            </a:r>
          </a:p>
          <a:p>
            <a:pPr marL="342900" lvl="0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n-US" sz="9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Sebelah</a:t>
            </a:r>
            <a:r>
              <a:rPr lang="en-US" sz="900" dirty="0">
                <a:latin typeface="Times New Roman" panose="02020603050405020304" pitchFamily="18" charset="0"/>
                <a:ea typeface="Calibri" panose="020F0502020204030204" pitchFamily="34" charset="0"/>
              </a:rPr>
              <a:t>  Barat  </a:t>
            </a:r>
            <a:r>
              <a:rPr lang="en-US" sz="9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berbatasan</a:t>
            </a:r>
            <a:r>
              <a:rPr lang="en-US" sz="900" dirty="0">
                <a:latin typeface="Times New Roman" panose="02020603050405020304" pitchFamily="18" charset="0"/>
                <a:ea typeface="Calibri" panose="020F0502020204030204" pitchFamily="34" charset="0"/>
              </a:rPr>
              <a:t>  </a:t>
            </a:r>
            <a:r>
              <a:rPr lang="en-US" sz="9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dengan</a:t>
            </a:r>
            <a:r>
              <a:rPr lang="en-US" sz="900" dirty="0">
                <a:latin typeface="Times New Roman" panose="02020603050405020304" pitchFamily="18" charset="0"/>
                <a:ea typeface="Calibri" panose="020F0502020204030204" pitchFamily="34" charset="0"/>
              </a:rPr>
              <a:t>  </a:t>
            </a:r>
            <a:r>
              <a:rPr lang="en-US" sz="9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Kecamatan</a:t>
            </a:r>
            <a:r>
              <a:rPr lang="en-US" sz="900" dirty="0">
                <a:latin typeface="Times New Roman" panose="02020603050405020304" pitchFamily="18" charset="0"/>
                <a:ea typeface="Calibri" panose="020F0502020204030204" pitchFamily="34" charset="0"/>
              </a:rPr>
              <a:t>  Gedung  </a:t>
            </a:r>
            <a:r>
              <a:rPr lang="en-US" sz="9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Tataan</a:t>
            </a:r>
            <a:r>
              <a:rPr lang="en-US" sz="900" dirty="0">
                <a:latin typeface="Times New Roman" panose="02020603050405020304" pitchFamily="18" charset="0"/>
                <a:ea typeface="Calibri" panose="020F0502020204030204" pitchFamily="34" charset="0"/>
              </a:rPr>
              <a:t>  </a:t>
            </a:r>
            <a:r>
              <a:rPr lang="en-US" sz="9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danKecamatan</a:t>
            </a:r>
            <a:r>
              <a:rPr lang="en-US" sz="900" dirty="0">
                <a:latin typeface="Times New Roman" panose="02020603050405020304" pitchFamily="18" charset="0"/>
                <a:ea typeface="Calibri" panose="020F0502020204030204" pitchFamily="34" charset="0"/>
              </a:rPr>
              <a:t> Padang </a:t>
            </a:r>
            <a:r>
              <a:rPr lang="en-US" sz="9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Cermin</a:t>
            </a:r>
            <a:r>
              <a:rPr lang="en-US" sz="9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9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Kabupaten</a:t>
            </a:r>
            <a:r>
              <a:rPr lang="en-US" sz="9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9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Pesawaran</a:t>
            </a:r>
            <a:endParaRPr lang="en-US" sz="900" dirty="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342900" lvl="0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n-US" sz="9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Sebelah</a:t>
            </a:r>
            <a:r>
              <a:rPr lang="en-US" sz="900" dirty="0">
                <a:latin typeface="Times New Roman" panose="02020603050405020304" pitchFamily="18" charset="0"/>
                <a:ea typeface="Calibri" panose="020F0502020204030204" pitchFamily="34" charset="0"/>
              </a:rPr>
              <a:t>   Timur   </a:t>
            </a:r>
            <a:r>
              <a:rPr lang="en-US" sz="9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berbatasan</a:t>
            </a:r>
            <a:r>
              <a:rPr lang="en-US" sz="900" dirty="0">
                <a:latin typeface="Times New Roman" panose="02020603050405020304" pitchFamily="18" charset="0"/>
                <a:ea typeface="Calibri" panose="020F0502020204030204" pitchFamily="34" charset="0"/>
              </a:rPr>
              <a:t>   </a:t>
            </a:r>
            <a:r>
              <a:rPr lang="en-US" sz="9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dengan</a:t>
            </a:r>
            <a:r>
              <a:rPr lang="en-US" sz="900" dirty="0">
                <a:latin typeface="Times New Roman" panose="02020603050405020304" pitchFamily="18" charset="0"/>
                <a:ea typeface="Calibri" panose="020F0502020204030204" pitchFamily="34" charset="0"/>
              </a:rPr>
              <a:t>    </a:t>
            </a:r>
            <a:r>
              <a:rPr lang="en-US" sz="9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Kecamatan</a:t>
            </a:r>
            <a:r>
              <a:rPr lang="en-US" sz="900" dirty="0">
                <a:latin typeface="Times New Roman" panose="02020603050405020304" pitchFamily="18" charset="0"/>
                <a:ea typeface="Calibri" panose="020F0502020204030204" pitchFamily="34" charset="0"/>
              </a:rPr>
              <a:t>    </a:t>
            </a:r>
            <a:r>
              <a:rPr lang="en-US" sz="9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Tanjung</a:t>
            </a:r>
            <a:r>
              <a:rPr lang="en-US" sz="900" dirty="0">
                <a:latin typeface="Times New Roman" panose="02020603050405020304" pitchFamily="18" charset="0"/>
                <a:ea typeface="Calibri" panose="020F0502020204030204" pitchFamily="34" charset="0"/>
              </a:rPr>
              <a:t>   </a:t>
            </a:r>
            <a:r>
              <a:rPr lang="en-US" sz="9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BintangKabupaten</a:t>
            </a:r>
            <a:r>
              <a:rPr lang="en-US" sz="900" dirty="0">
                <a:latin typeface="Times New Roman" panose="02020603050405020304" pitchFamily="18" charset="0"/>
                <a:ea typeface="Calibri" panose="020F0502020204030204" pitchFamily="34" charset="0"/>
              </a:rPr>
              <a:t> Lampung Selatan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" name="Google Shape;1209;p42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Wilayah </a:t>
            </a:r>
            <a:r>
              <a:rPr lang="en-US" sz="2000" dirty="0" err="1"/>
              <a:t>Administratif</a:t>
            </a:r>
            <a:r>
              <a:rPr lang="en-US" sz="2000" dirty="0"/>
              <a:t> Kota Bandar Lampung</a:t>
            </a:r>
            <a:endParaRPr sz="2000" dirty="0"/>
          </a:p>
        </p:txBody>
      </p:sp>
      <p:sp>
        <p:nvSpPr>
          <p:cNvPr id="1222" name="Google Shape;1222;p42">
            <a:hlinkClick r:id="rId3" action="ppaction://hlinksldjump"/>
          </p:cNvPr>
          <p:cNvSpPr txBox="1"/>
          <p:nvPr/>
        </p:nvSpPr>
        <p:spPr>
          <a:xfrm>
            <a:off x="2987574" y="4498986"/>
            <a:ext cx="795600" cy="520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37" name="Google Shape;1237;p42"/>
          <p:cNvSpPr txBox="1"/>
          <p:nvPr/>
        </p:nvSpPr>
        <p:spPr>
          <a:xfrm>
            <a:off x="3359784" y="4498986"/>
            <a:ext cx="1195957" cy="520800"/>
          </a:xfrm>
          <a:prstGeom prst="rect">
            <a:avLst/>
          </a:prstGeom>
          <a:gradFill>
            <a:gsLst>
              <a:gs pos="0">
                <a:srgbClr val="AA9EEE">
                  <a:alpha val="12549"/>
                </a:srgbClr>
              </a:gs>
              <a:gs pos="100000">
                <a:srgbClr val="FFFFFF"/>
              </a:gs>
            </a:gsLst>
            <a:lin ang="1619866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err="1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Gambaran</a:t>
            </a:r>
            <a:r>
              <a:rPr lang="en-US" sz="1800" b="1" dirty="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800" b="1" dirty="0" err="1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Umum</a:t>
            </a:r>
            <a:endParaRPr sz="1800" b="1" dirty="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38" name="Google Shape;1238;p42"/>
          <p:cNvSpPr/>
          <p:nvPr/>
        </p:nvSpPr>
        <p:spPr>
          <a:xfrm>
            <a:off x="3395921" y="4976133"/>
            <a:ext cx="1159821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40" name="Google Shape;1240;p42">
            <a:hlinkClick r:id="rId4" action="ppaction://hlinksldjump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3224" y="585350"/>
            <a:ext cx="360887" cy="260251"/>
          </a:xfrm>
          <a:prstGeom prst="rect">
            <a:avLst/>
          </a:prstGeom>
          <a:noFill/>
          <a:ln>
            <a:noFill/>
          </a:ln>
        </p:spPr>
      </p:pic>
      <p:sp>
        <p:nvSpPr>
          <p:cNvPr id="1241" name="Google Shape;1241;p42">
            <a:hlinkClick r:id="" action="ppaction://hlinkshowjump?jump=nextslide"/>
          </p:cNvPr>
          <p:cNvSpPr/>
          <p:nvPr/>
        </p:nvSpPr>
        <p:spPr>
          <a:xfrm>
            <a:off x="7977175" y="627091"/>
            <a:ext cx="432265" cy="208566"/>
          </a:xfrm>
          <a:custGeom>
            <a:avLst/>
            <a:gdLst/>
            <a:ahLst/>
            <a:cxnLst/>
            <a:rect l="l" t="t" r="r" b="b"/>
            <a:pathLst>
              <a:path w="209583" h="101123" extrusionOk="0">
                <a:moveTo>
                  <a:pt x="158014" y="1"/>
                </a:moveTo>
                <a:cubicBezTo>
                  <a:pt x="155920" y="1"/>
                  <a:pt x="153827" y="808"/>
                  <a:pt x="152237" y="2415"/>
                </a:cubicBezTo>
                <a:cubicBezTo>
                  <a:pt x="149040" y="5611"/>
                  <a:pt x="149073" y="10765"/>
                  <a:pt x="152237" y="13929"/>
                </a:cubicBezTo>
                <a:lnTo>
                  <a:pt x="180845" y="42407"/>
                </a:lnTo>
                <a:lnTo>
                  <a:pt x="8155" y="42407"/>
                </a:lnTo>
                <a:cubicBezTo>
                  <a:pt x="3653" y="42407"/>
                  <a:pt x="0" y="46060"/>
                  <a:pt x="0" y="50562"/>
                </a:cubicBezTo>
                <a:cubicBezTo>
                  <a:pt x="0" y="55063"/>
                  <a:pt x="3653" y="58717"/>
                  <a:pt x="8155" y="58717"/>
                </a:cubicBezTo>
                <a:lnTo>
                  <a:pt x="180845" y="58717"/>
                </a:lnTo>
                <a:lnTo>
                  <a:pt x="152237" y="87194"/>
                </a:lnTo>
                <a:cubicBezTo>
                  <a:pt x="149073" y="90358"/>
                  <a:pt x="149040" y="95512"/>
                  <a:pt x="152237" y="98708"/>
                </a:cubicBezTo>
                <a:cubicBezTo>
                  <a:pt x="153827" y="100315"/>
                  <a:pt x="155920" y="101122"/>
                  <a:pt x="158014" y="101122"/>
                </a:cubicBezTo>
                <a:cubicBezTo>
                  <a:pt x="160087" y="101122"/>
                  <a:pt x="162162" y="100331"/>
                  <a:pt x="163752" y="98741"/>
                </a:cubicBezTo>
                <a:lnTo>
                  <a:pt x="206353" y="56335"/>
                </a:lnTo>
                <a:lnTo>
                  <a:pt x="206386" y="56335"/>
                </a:lnTo>
                <a:cubicBezTo>
                  <a:pt x="209583" y="53139"/>
                  <a:pt x="209550" y="47952"/>
                  <a:pt x="206386" y="44788"/>
                </a:cubicBezTo>
                <a:lnTo>
                  <a:pt x="206353" y="44788"/>
                </a:lnTo>
                <a:lnTo>
                  <a:pt x="163752" y="2382"/>
                </a:lnTo>
                <a:cubicBezTo>
                  <a:pt x="162162" y="792"/>
                  <a:pt x="160087" y="1"/>
                  <a:pt x="15801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2" name="Google Shape;1242;p42">
            <a:hlinkClick r:id="" action="ppaction://hlinkshowjump?jump=previousslide"/>
          </p:cNvPr>
          <p:cNvSpPr/>
          <p:nvPr/>
        </p:nvSpPr>
        <p:spPr>
          <a:xfrm flipH="1">
            <a:off x="7358100" y="627091"/>
            <a:ext cx="432265" cy="208566"/>
          </a:xfrm>
          <a:custGeom>
            <a:avLst/>
            <a:gdLst/>
            <a:ahLst/>
            <a:cxnLst/>
            <a:rect l="l" t="t" r="r" b="b"/>
            <a:pathLst>
              <a:path w="209583" h="101123" extrusionOk="0">
                <a:moveTo>
                  <a:pt x="158014" y="1"/>
                </a:moveTo>
                <a:cubicBezTo>
                  <a:pt x="155920" y="1"/>
                  <a:pt x="153827" y="808"/>
                  <a:pt x="152237" y="2415"/>
                </a:cubicBezTo>
                <a:cubicBezTo>
                  <a:pt x="149040" y="5611"/>
                  <a:pt x="149073" y="10765"/>
                  <a:pt x="152237" y="13929"/>
                </a:cubicBezTo>
                <a:lnTo>
                  <a:pt x="180845" y="42407"/>
                </a:lnTo>
                <a:lnTo>
                  <a:pt x="8155" y="42407"/>
                </a:lnTo>
                <a:cubicBezTo>
                  <a:pt x="3653" y="42407"/>
                  <a:pt x="0" y="46060"/>
                  <a:pt x="0" y="50562"/>
                </a:cubicBezTo>
                <a:cubicBezTo>
                  <a:pt x="0" y="55063"/>
                  <a:pt x="3653" y="58717"/>
                  <a:pt x="8155" y="58717"/>
                </a:cubicBezTo>
                <a:lnTo>
                  <a:pt x="180845" y="58717"/>
                </a:lnTo>
                <a:lnTo>
                  <a:pt x="152237" y="87194"/>
                </a:lnTo>
                <a:cubicBezTo>
                  <a:pt x="149073" y="90358"/>
                  <a:pt x="149040" y="95512"/>
                  <a:pt x="152237" y="98708"/>
                </a:cubicBezTo>
                <a:cubicBezTo>
                  <a:pt x="153827" y="100315"/>
                  <a:pt x="155920" y="101122"/>
                  <a:pt x="158014" y="101122"/>
                </a:cubicBezTo>
                <a:cubicBezTo>
                  <a:pt x="160087" y="101122"/>
                  <a:pt x="162162" y="100331"/>
                  <a:pt x="163752" y="98741"/>
                </a:cubicBezTo>
                <a:lnTo>
                  <a:pt x="206353" y="56335"/>
                </a:lnTo>
                <a:lnTo>
                  <a:pt x="206386" y="56335"/>
                </a:lnTo>
                <a:cubicBezTo>
                  <a:pt x="209583" y="53139"/>
                  <a:pt x="209550" y="47952"/>
                  <a:pt x="206386" y="44788"/>
                </a:cubicBezTo>
                <a:lnTo>
                  <a:pt x="206353" y="44788"/>
                </a:lnTo>
                <a:lnTo>
                  <a:pt x="163752" y="2382"/>
                </a:lnTo>
                <a:cubicBezTo>
                  <a:pt x="162162" y="792"/>
                  <a:pt x="160087" y="1"/>
                  <a:pt x="15801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770;p34">
            <a:hlinkClick r:id="rId6" action="ppaction://hlinksldjump"/>
            <a:extLst>
              <a:ext uri="{FF2B5EF4-FFF2-40B4-BE49-F238E27FC236}">
                <a16:creationId xmlns:a16="http://schemas.microsoft.com/office/drawing/2014/main" id="{4250BDAC-163F-439C-8A4F-877CDA50998D}"/>
              </a:ext>
            </a:extLst>
          </p:cNvPr>
          <p:cNvSpPr txBox="1"/>
          <p:nvPr/>
        </p:nvSpPr>
        <p:spPr>
          <a:xfrm>
            <a:off x="4555743" y="4498986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Metode Penelitian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4" name="Google Shape;771;p34">
            <a:hlinkClick r:id="rId7" action="ppaction://hlinksldjump"/>
            <a:extLst>
              <a:ext uri="{FF2B5EF4-FFF2-40B4-BE49-F238E27FC236}">
                <a16:creationId xmlns:a16="http://schemas.microsoft.com/office/drawing/2014/main" id="{D84E30FF-7606-4BF7-9087-D5AAE64DA8C3}"/>
              </a:ext>
            </a:extLst>
          </p:cNvPr>
          <p:cNvSpPr txBox="1"/>
          <p:nvPr/>
        </p:nvSpPr>
        <p:spPr>
          <a:xfrm>
            <a:off x="5715564" y="4498986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Rencana</a:t>
            </a:r>
            <a:r>
              <a:rPr lang="en-US" b="1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Kegiatan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AC035E02-B0B1-476C-9D99-9B8A81B947A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60709" y="4317839"/>
            <a:ext cx="2081568" cy="701119"/>
          </a:xfrm>
          <a:prstGeom prst="rect">
            <a:avLst/>
          </a:prstGeom>
        </p:spPr>
      </p:pic>
      <p:sp>
        <p:nvSpPr>
          <p:cNvPr id="46" name="Google Shape;769;p34">
            <a:hlinkClick r:id="rId3" action="ppaction://hlinksldjump"/>
            <a:extLst>
              <a:ext uri="{FF2B5EF4-FFF2-40B4-BE49-F238E27FC236}">
                <a16:creationId xmlns:a16="http://schemas.microsoft.com/office/drawing/2014/main" id="{0F405A28-49AB-471F-B59A-73408340F11D}"/>
              </a:ext>
            </a:extLst>
          </p:cNvPr>
          <p:cNvSpPr txBox="1"/>
          <p:nvPr/>
        </p:nvSpPr>
        <p:spPr>
          <a:xfrm>
            <a:off x="1040144" y="4498158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Pendahuluan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DC612C7F-1DC4-4428-A9F3-C3970CC92D0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8477" y="4194469"/>
            <a:ext cx="746342" cy="1008012"/>
          </a:xfrm>
          <a:prstGeom prst="rect">
            <a:avLst/>
          </a:prstGeom>
        </p:spPr>
      </p:pic>
      <p:sp>
        <p:nvSpPr>
          <p:cNvPr id="48" name="Google Shape;768;p34">
            <a:hlinkClick r:id="rId10" action="ppaction://hlinksldjump"/>
            <a:extLst>
              <a:ext uri="{FF2B5EF4-FFF2-40B4-BE49-F238E27FC236}">
                <a16:creationId xmlns:a16="http://schemas.microsoft.com/office/drawing/2014/main" id="{F9785812-2247-4E5E-8102-F148BEF3053F}"/>
              </a:ext>
            </a:extLst>
          </p:cNvPr>
          <p:cNvSpPr txBox="1"/>
          <p:nvPr/>
        </p:nvSpPr>
        <p:spPr>
          <a:xfrm>
            <a:off x="2236101" y="4498986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Tin</a:t>
            </a: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jauan</a:t>
            </a:r>
            <a:r>
              <a:rPr lang="en-US" b="1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Teori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74E84A0A-10FC-455F-858F-EF26B0B091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6548646"/>
              </p:ext>
            </p:extLst>
          </p:nvPr>
        </p:nvGraphicFramePr>
        <p:xfrm>
          <a:off x="713224" y="900744"/>
          <a:ext cx="7621884" cy="3540771"/>
        </p:xfrm>
        <a:graphic>
          <a:graphicData uri="http://schemas.openxmlformats.org/drawingml/2006/table">
            <a:tbl>
              <a:tblPr firstRow="1" firstCol="1" bandRow="1"/>
              <a:tblGrid>
                <a:gridCol w="527583">
                  <a:extLst>
                    <a:ext uri="{9D8B030D-6E8A-4147-A177-3AD203B41FA5}">
                      <a16:colId xmlns:a16="http://schemas.microsoft.com/office/drawing/2014/main" val="2039335045"/>
                    </a:ext>
                  </a:extLst>
                </a:gridCol>
                <a:gridCol w="1558707">
                  <a:extLst>
                    <a:ext uri="{9D8B030D-6E8A-4147-A177-3AD203B41FA5}">
                      <a16:colId xmlns:a16="http://schemas.microsoft.com/office/drawing/2014/main" val="2111526407"/>
                    </a:ext>
                  </a:extLst>
                </a:gridCol>
                <a:gridCol w="5535594">
                  <a:extLst>
                    <a:ext uri="{9D8B030D-6E8A-4147-A177-3AD203B41FA5}">
                      <a16:colId xmlns:a16="http://schemas.microsoft.com/office/drawing/2014/main" val="2242128078"/>
                    </a:ext>
                  </a:extLst>
                </a:gridCol>
              </a:tblGrid>
              <a:tr h="21351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No</a:t>
                      </a:r>
                    </a:p>
                  </a:txBody>
                  <a:tcPr marL="12619" marR="1261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Kecamatan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2619" marR="1261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Kelurahan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2619" marR="1261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9570446"/>
                  </a:ext>
                </a:extLst>
              </a:tr>
              <a:tr h="23802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1</a:t>
                      </a:r>
                    </a:p>
                  </a:txBody>
                  <a:tcPr marL="12619" marR="1261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Panjang</a:t>
                      </a:r>
                    </a:p>
                  </a:txBody>
                  <a:tcPr marL="12619" marR="1261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Ketapang, </a:t>
                      </a:r>
                      <a:r>
                        <a:rPr lang="en-US" sz="11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Karang</a:t>
                      </a: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11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Maritim</a:t>
                      </a: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, </a:t>
                      </a:r>
                      <a:r>
                        <a:rPr lang="en-US" sz="11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Srengsem</a:t>
                      </a: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, Panjang Utara, Panjang Selatan, </a:t>
                      </a:r>
                      <a:r>
                        <a:rPr lang="en-US" sz="11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Pidada</a:t>
                      </a: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, Way </a:t>
                      </a:r>
                      <a:r>
                        <a:rPr lang="en-US" sz="11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Lunik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2619" marR="1261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04484226"/>
                  </a:ext>
                </a:extLst>
              </a:tr>
              <a:tr h="45605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2</a:t>
                      </a:r>
                    </a:p>
                  </a:txBody>
                  <a:tcPr marL="12619" marR="1261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Sukabumi</a:t>
                      </a:r>
                    </a:p>
                  </a:txBody>
                  <a:tcPr marL="12619" marR="1261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Sukabumi</a:t>
                      </a: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, </a:t>
                      </a:r>
                      <a:r>
                        <a:rPr lang="en-US" sz="11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Sukabumi</a:t>
                      </a: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Indah, Nusantara </a:t>
                      </a:r>
                      <a:r>
                        <a:rPr lang="en-US" sz="11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Permai</a:t>
                      </a: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, </a:t>
                      </a:r>
                      <a:r>
                        <a:rPr lang="en-US" sz="11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Campang</a:t>
                      </a: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Raya, </a:t>
                      </a:r>
                      <a:r>
                        <a:rPr lang="en-US" sz="11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Campang</a:t>
                      </a: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Jaya, Way </a:t>
                      </a:r>
                      <a:r>
                        <a:rPr lang="en-US" sz="11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Gubak</a:t>
                      </a: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, Way </a:t>
                      </a:r>
                      <a:r>
                        <a:rPr lang="en-US" sz="11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Laga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2619" marR="1261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6505341"/>
                  </a:ext>
                </a:extLst>
              </a:tr>
              <a:tr h="45605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3</a:t>
                      </a:r>
                    </a:p>
                  </a:txBody>
                  <a:tcPr marL="12619" marR="1261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Tanjung Karang Barat</a:t>
                      </a:r>
                    </a:p>
                  </a:txBody>
                  <a:tcPr marL="12619" marR="1261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Gedong</a:t>
                      </a: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Air, </a:t>
                      </a:r>
                      <a:r>
                        <a:rPr lang="en-US" sz="11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Sukajawa</a:t>
                      </a: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, </a:t>
                      </a:r>
                      <a:r>
                        <a:rPr lang="en-US" sz="11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Susunan</a:t>
                      </a: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11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Baru</a:t>
                      </a: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, </a:t>
                      </a:r>
                      <a:r>
                        <a:rPr lang="en-US" sz="11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Sukadana</a:t>
                      </a: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Ham, </a:t>
                      </a:r>
                      <a:r>
                        <a:rPr lang="en-US" sz="11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Kelapa</a:t>
                      </a: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11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Tiga</a:t>
                      </a: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11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Permai</a:t>
                      </a: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, </a:t>
                      </a:r>
                      <a:r>
                        <a:rPr lang="en-US" sz="11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Sukajawa</a:t>
                      </a: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11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Baru</a:t>
                      </a: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, </a:t>
                      </a:r>
                      <a:r>
                        <a:rPr lang="en-US" sz="11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Segalamider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2619" marR="1261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5163651"/>
                  </a:ext>
                </a:extLst>
              </a:tr>
              <a:tr h="23802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4</a:t>
                      </a:r>
                    </a:p>
                  </a:txBody>
                  <a:tcPr marL="12619" marR="1261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Teluk Betung Timur</a:t>
                      </a:r>
                    </a:p>
                  </a:txBody>
                  <a:tcPr marL="12619" marR="1261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Kota </a:t>
                      </a:r>
                      <a:r>
                        <a:rPr lang="en-US" sz="11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Karang</a:t>
                      </a: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, Kota </a:t>
                      </a:r>
                      <a:r>
                        <a:rPr lang="en-US" sz="11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Karang</a:t>
                      </a: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Raya, </a:t>
                      </a:r>
                      <a:r>
                        <a:rPr lang="en-US" sz="11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Perwata</a:t>
                      </a: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, </a:t>
                      </a:r>
                      <a:r>
                        <a:rPr lang="en-US" sz="11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Keteguhan</a:t>
                      </a: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, </a:t>
                      </a:r>
                      <a:r>
                        <a:rPr lang="en-US" sz="11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Sukamaju</a:t>
                      </a: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, Way </a:t>
                      </a:r>
                      <a:r>
                        <a:rPr lang="en-US" sz="11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Tataan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2619" marR="1261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26631167"/>
                  </a:ext>
                </a:extLst>
              </a:tr>
              <a:tr h="23802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5</a:t>
                      </a:r>
                    </a:p>
                  </a:txBody>
                  <a:tcPr marL="12619" marR="1261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Way Halim</a:t>
                      </a:r>
                    </a:p>
                  </a:txBody>
                  <a:tcPr marL="12619" marR="1261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Perumnas</a:t>
                      </a: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Way Halim, Way Halim </a:t>
                      </a:r>
                      <a:r>
                        <a:rPr lang="en-US" sz="11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Permai</a:t>
                      </a: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, </a:t>
                      </a:r>
                      <a:r>
                        <a:rPr lang="en-US" sz="11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Gunung</a:t>
                      </a: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11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Sulah</a:t>
                      </a: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, </a:t>
                      </a:r>
                      <a:r>
                        <a:rPr lang="en-US" sz="11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Jagabaya</a:t>
                      </a: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I, </a:t>
                      </a:r>
                      <a:r>
                        <a:rPr lang="en-US" sz="11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Jagabaya</a:t>
                      </a: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II, </a:t>
                      </a:r>
                      <a:r>
                        <a:rPr lang="en-US" sz="11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Jagabaya</a:t>
                      </a: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III</a:t>
                      </a:r>
                    </a:p>
                  </a:txBody>
                  <a:tcPr marL="12619" marR="1261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90914772"/>
                  </a:ext>
                </a:extLst>
              </a:tr>
              <a:tr h="45605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6</a:t>
                      </a:r>
                    </a:p>
                  </a:txBody>
                  <a:tcPr marL="12619" marR="1261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Labuhan Ratu</a:t>
                      </a:r>
                    </a:p>
                  </a:txBody>
                  <a:tcPr marL="12619" marR="1261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Labuhan</a:t>
                      </a: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11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Ratu</a:t>
                      </a: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, </a:t>
                      </a:r>
                      <a:r>
                        <a:rPr lang="en-US" sz="11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Labuhan</a:t>
                      </a: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11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Ratu</a:t>
                      </a: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Raya, Sepang Jaya, Kota Sepang, Kampung </a:t>
                      </a:r>
                      <a:r>
                        <a:rPr lang="en-US" sz="11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Baru</a:t>
                      </a: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, Kampung </a:t>
                      </a:r>
                      <a:r>
                        <a:rPr lang="en-US" sz="11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Baru</a:t>
                      </a: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Raya</a:t>
                      </a:r>
                    </a:p>
                  </a:txBody>
                  <a:tcPr marL="12619" marR="1261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2050058"/>
                  </a:ext>
                </a:extLst>
              </a:tr>
              <a:tr h="23802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7</a:t>
                      </a:r>
                    </a:p>
                  </a:txBody>
                  <a:tcPr marL="12619" marR="1261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Tanjung Karang Pusat</a:t>
                      </a:r>
                    </a:p>
                  </a:txBody>
                  <a:tcPr marL="12619" marR="1261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Durian </a:t>
                      </a:r>
                      <a:r>
                        <a:rPr lang="en-US" sz="11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Payung</a:t>
                      </a: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, Gotong Royong, Palapa, </a:t>
                      </a:r>
                      <a:r>
                        <a:rPr lang="en-US" sz="11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Kaliawi</a:t>
                      </a: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, </a:t>
                      </a:r>
                      <a:r>
                        <a:rPr lang="en-US" sz="11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Kelapa</a:t>
                      </a: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11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Tiga</a:t>
                      </a: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, </a:t>
                      </a:r>
                      <a:r>
                        <a:rPr lang="en-US" sz="11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Pasir</a:t>
                      </a: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11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Gintung</a:t>
                      </a: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, </a:t>
                      </a:r>
                      <a:r>
                        <a:rPr lang="en-US" sz="11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Kaliawi</a:t>
                      </a: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11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Persada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2619" marR="1261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6180216"/>
                  </a:ext>
                </a:extLst>
              </a:tr>
              <a:tr h="45605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8</a:t>
                      </a:r>
                    </a:p>
                  </a:txBody>
                  <a:tcPr marL="12619" marR="1261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Kemiling</a:t>
                      </a:r>
                    </a:p>
                  </a:txBody>
                  <a:tcPr marL="12619" marR="1261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Sumber</a:t>
                      </a: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11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Rejo</a:t>
                      </a: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, </a:t>
                      </a:r>
                      <a:r>
                        <a:rPr lang="en-US" sz="11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Beringin</a:t>
                      </a: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Jaya, </a:t>
                      </a:r>
                      <a:r>
                        <a:rPr lang="en-US" sz="11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Kemiling</a:t>
                      </a: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11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Permai</a:t>
                      </a: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, </a:t>
                      </a:r>
                      <a:r>
                        <a:rPr lang="en-US" sz="11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Sumber</a:t>
                      </a: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Agung, </a:t>
                      </a:r>
                      <a:r>
                        <a:rPr lang="en-US" sz="11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Kedaung</a:t>
                      </a: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, Pinang Jaya, </a:t>
                      </a:r>
                      <a:r>
                        <a:rPr lang="en-US" sz="11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Sumberejo</a:t>
                      </a: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Sejahtera, </a:t>
                      </a:r>
                      <a:r>
                        <a:rPr lang="en-US" sz="11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Kemiling</a:t>
                      </a: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Raya, </a:t>
                      </a:r>
                      <a:r>
                        <a:rPr lang="en-US" sz="11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Beringin</a:t>
                      </a: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Raya</a:t>
                      </a:r>
                    </a:p>
                  </a:txBody>
                  <a:tcPr marL="12619" marR="1261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23566291"/>
                  </a:ext>
                </a:extLst>
              </a:tr>
              <a:tr h="23802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9</a:t>
                      </a:r>
                    </a:p>
                  </a:txBody>
                  <a:tcPr marL="12619" marR="1261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Kedaton</a:t>
                      </a:r>
                    </a:p>
                  </a:txBody>
                  <a:tcPr marL="12619" marR="1261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Kedaton</a:t>
                      </a: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, </a:t>
                      </a:r>
                      <a:r>
                        <a:rPr lang="en-US" sz="11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Sidodadi</a:t>
                      </a: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, </a:t>
                      </a:r>
                      <a:r>
                        <a:rPr lang="en-US" sz="11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Sukamenanti</a:t>
                      </a: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, </a:t>
                      </a:r>
                      <a:r>
                        <a:rPr lang="en-US" sz="11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Sukamenanti</a:t>
                      </a: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11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Baru</a:t>
                      </a: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, Bukit </a:t>
                      </a:r>
                      <a:r>
                        <a:rPr lang="en-US" sz="11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Jati</a:t>
                      </a: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11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Seminung</a:t>
                      </a: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, Surabaya, </a:t>
                      </a:r>
                      <a:r>
                        <a:rPr lang="en-US" sz="11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Penengahan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2619" marR="1261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17961726"/>
                  </a:ext>
                </a:extLst>
              </a:tr>
              <a:tr h="23802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10</a:t>
                      </a:r>
                    </a:p>
                  </a:txBody>
                  <a:tcPr marL="12619" marR="1261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Sukarame</a:t>
                      </a:r>
                    </a:p>
                  </a:txBody>
                  <a:tcPr marL="12619" marR="1261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Sukarame</a:t>
                      </a: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, </a:t>
                      </a:r>
                      <a:r>
                        <a:rPr lang="en-US" sz="11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Sukarame</a:t>
                      </a: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11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Baru</a:t>
                      </a: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, Way </a:t>
                      </a:r>
                      <a:r>
                        <a:rPr lang="en-US" sz="11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Dadi</a:t>
                      </a: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, Way </a:t>
                      </a:r>
                      <a:r>
                        <a:rPr lang="en-US" sz="11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Dadi</a:t>
                      </a: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11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Baru</a:t>
                      </a: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, </a:t>
                      </a:r>
                      <a:r>
                        <a:rPr lang="en-US" sz="11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Korpri</a:t>
                      </a: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Jaya (</a:t>
                      </a:r>
                      <a:r>
                        <a:rPr lang="en-US" sz="11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Harapan</a:t>
                      </a: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Jaya), </a:t>
                      </a:r>
                      <a:r>
                        <a:rPr lang="en-US" sz="11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Korpri</a:t>
                      </a: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Raya</a:t>
                      </a:r>
                    </a:p>
                  </a:txBody>
                  <a:tcPr marL="12619" marR="1261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507868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206390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33"/>
          <p:cNvSpPr txBox="1"/>
          <p:nvPr/>
        </p:nvSpPr>
        <p:spPr>
          <a:xfrm>
            <a:off x="2200083" y="4498986"/>
            <a:ext cx="796800" cy="520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09" name="Google Shape;509;p33">
            <a:hlinkClick r:id="rId3" action="ppaction://hlinksldjump"/>
          </p:cNvPr>
          <p:cNvSpPr txBox="1"/>
          <p:nvPr/>
        </p:nvSpPr>
        <p:spPr>
          <a:xfrm>
            <a:off x="2199123" y="4498986"/>
            <a:ext cx="795600" cy="520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Tue</a:t>
            </a:r>
            <a:endParaRPr sz="1800" b="1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10" name="Google Shape;510;p33">
            <a:hlinkClick r:id="rId4" action="ppaction://hlinksldjump"/>
          </p:cNvPr>
          <p:cNvSpPr txBox="1"/>
          <p:nvPr/>
        </p:nvSpPr>
        <p:spPr>
          <a:xfrm>
            <a:off x="2987574" y="4498986"/>
            <a:ext cx="795600" cy="520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Wed</a:t>
            </a:r>
            <a:endParaRPr sz="1800" b="1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11" name="Google Shape;511;p33">
            <a:hlinkClick r:id="rId5" action="ppaction://hlinksldjump"/>
          </p:cNvPr>
          <p:cNvSpPr txBox="1"/>
          <p:nvPr/>
        </p:nvSpPr>
        <p:spPr>
          <a:xfrm>
            <a:off x="3777211" y="4498986"/>
            <a:ext cx="795600" cy="520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Thu</a:t>
            </a:r>
            <a:endParaRPr sz="1800" b="1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12" name="Google Shape;512;p33">
            <a:hlinkClick r:id="rId6" action="ppaction://hlinksldjump"/>
          </p:cNvPr>
          <p:cNvSpPr txBox="1"/>
          <p:nvPr/>
        </p:nvSpPr>
        <p:spPr>
          <a:xfrm>
            <a:off x="4564467" y="4498986"/>
            <a:ext cx="795600" cy="520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Fri</a:t>
            </a:r>
            <a:endParaRPr sz="1800" b="1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13" name="Google Shape;513;p33">
            <a:hlinkClick r:id="rId7" action="ppaction://hlinksldjump"/>
          </p:cNvPr>
          <p:cNvSpPr txBox="1"/>
          <p:nvPr/>
        </p:nvSpPr>
        <p:spPr>
          <a:xfrm>
            <a:off x="1409473" y="4498986"/>
            <a:ext cx="796800" cy="520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Mon</a:t>
            </a:r>
            <a:endParaRPr sz="1800" b="1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14" name="Google Shape;514;p33">
            <a:hlinkClick r:id="rId8" action="ppaction://hlinksldjump"/>
          </p:cNvPr>
          <p:cNvSpPr txBox="1"/>
          <p:nvPr/>
        </p:nvSpPr>
        <p:spPr>
          <a:xfrm>
            <a:off x="5355326" y="4498986"/>
            <a:ext cx="795600" cy="520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15" name="Google Shape;515;p33">
            <a:hlinkClick r:id="rId8" action="ppaction://hlinksldjump"/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572688" y="4588783"/>
            <a:ext cx="360876" cy="341206"/>
          </a:xfrm>
          <a:prstGeom prst="rect">
            <a:avLst/>
          </a:prstGeom>
          <a:noFill/>
          <a:ln>
            <a:noFill/>
          </a:ln>
        </p:spPr>
      </p:pic>
      <p:sp>
        <p:nvSpPr>
          <p:cNvPr id="516" name="Google Shape;516;p33">
            <a:hlinkClick r:id="rId10" action="ppaction://hlinksldjump"/>
          </p:cNvPr>
          <p:cNvSpPr txBox="1"/>
          <p:nvPr/>
        </p:nvSpPr>
        <p:spPr>
          <a:xfrm>
            <a:off x="6936773" y="4498986"/>
            <a:ext cx="795600" cy="520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17" name="Google Shape;517;p33">
            <a:hlinkClick r:id="rId10" action="ppaction://hlinksldjump"/>
          </p:cNvPr>
          <p:cNvPicPr preferRelativeResize="0"/>
          <p:nvPr/>
        </p:nvPicPr>
        <p:blipFill rotWithShape="1">
          <a:blip r:embed="rId11">
            <a:alphaModFix/>
          </a:blip>
          <a:srcRect t="2723" b="2723"/>
          <a:stretch/>
        </p:blipFill>
        <p:spPr>
          <a:xfrm>
            <a:off x="7225973" y="4656705"/>
            <a:ext cx="217200" cy="205362"/>
          </a:xfrm>
          <a:prstGeom prst="rect">
            <a:avLst/>
          </a:prstGeom>
          <a:noFill/>
          <a:ln>
            <a:noFill/>
          </a:ln>
        </p:spPr>
      </p:pic>
      <p:sp>
        <p:nvSpPr>
          <p:cNvPr id="518" name="Google Shape;518;p33">
            <a:hlinkClick r:id="rId12" action="ppaction://hlinksldjump"/>
          </p:cNvPr>
          <p:cNvSpPr txBox="1"/>
          <p:nvPr/>
        </p:nvSpPr>
        <p:spPr>
          <a:xfrm>
            <a:off x="7727383" y="4498986"/>
            <a:ext cx="795600" cy="520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19" name="Google Shape;519;p33">
            <a:hlinkClick r:id="rId12" action="ppaction://hlinksldjump"/>
          </p:cNvPr>
          <p:cNvPicPr preferRelativeResize="0"/>
          <p:nvPr/>
        </p:nvPicPr>
        <p:blipFill rotWithShape="1">
          <a:blip r:embed="rId13">
            <a:alphaModFix/>
          </a:blip>
          <a:srcRect t="2723" b="2723"/>
          <a:stretch/>
        </p:blipFill>
        <p:spPr>
          <a:xfrm>
            <a:off x="8016583" y="4656705"/>
            <a:ext cx="217200" cy="205362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Google Shape;520;p33">
            <a:hlinkClick r:id="rId14" action="ppaction://hlinksldjump"/>
          </p:cNvPr>
          <p:cNvSpPr txBox="1"/>
          <p:nvPr/>
        </p:nvSpPr>
        <p:spPr>
          <a:xfrm>
            <a:off x="6146163" y="4498986"/>
            <a:ext cx="795600" cy="520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21" name="Google Shape;521;p33">
            <a:hlinkClick r:id="rId14" action="ppaction://hlinksldjump"/>
          </p:cNvPr>
          <p:cNvPicPr preferRelativeResize="0"/>
          <p:nvPr/>
        </p:nvPicPr>
        <p:blipFill rotWithShape="1">
          <a:blip r:embed="rId15">
            <a:alphaModFix/>
          </a:blip>
          <a:srcRect t="2723" b="2723"/>
          <a:stretch/>
        </p:blipFill>
        <p:spPr>
          <a:xfrm>
            <a:off x="6435363" y="4656705"/>
            <a:ext cx="217200" cy="20536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2" name="Google Shape;522;p33"/>
          <p:cNvGrpSpPr/>
          <p:nvPr/>
        </p:nvGrpSpPr>
        <p:grpSpPr>
          <a:xfrm>
            <a:off x="101721" y="4505825"/>
            <a:ext cx="8940558" cy="84600"/>
            <a:chOff x="155346" y="4358775"/>
            <a:chExt cx="8934304" cy="84600"/>
          </a:xfrm>
        </p:grpSpPr>
        <p:cxnSp>
          <p:nvCxnSpPr>
            <p:cNvPr id="523" name="Google Shape;523;p33"/>
            <p:cNvCxnSpPr/>
            <p:nvPr/>
          </p:nvCxnSpPr>
          <p:spPr>
            <a:xfrm rot="10800000">
              <a:off x="155350" y="4358775"/>
              <a:ext cx="89343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200025" dist="57150" dir="15840000" algn="bl" rotWithShape="0">
                <a:srgbClr val="7966E4"/>
              </a:outerShdw>
            </a:effectLst>
          </p:spPr>
        </p:cxnSp>
        <p:sp>
          <p:nvSpPr>
            <p:cNvPr id="524" name="Google Shape;524;p33"/>
            <p:cNvSpPr/>
            <p:nvPr/>
          </p:nvSpPr>
          <p:spPr>
            <a:xfrm>
              <a:off x="155346" y="4358775"/>
              <a:ext cx="8934300" cy="84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5" name="Google Shape;525;p33"/>
          <p:cNvGrpSpPr/>
          <p:nvPr/>
        </p:nvGrpSpPr>
        <p:grpSpPr>
          <a:xfrm flipH="1">
            <a:off x="270750" y="253149"/>
            <a:ext cx="8627325" cy="4089001"/>
            <a:chOff x="270750" y="253149"/>
            <a:chExt cx="8627325" cy="4089001"/>
          </a:xfrm>
        </p:grpSpPr>
        <p:sp>
          <p:nvSpPr>
            <p:cNvPr id="526" name="Google Shape;526;p33"/>
            <p:cNvSpPr/>
            <p:nvPr/>
          </p:nvSpPr>
          <p:spPr>
            <a:xfrm>
              <a:off x="669525" y="1066225"/>
              <a:ext cx="1189800" cy="1189800"/>
            </a:xfrm>
            <a:prstGeom prst="donut">
              <a:avLst>
                <a:gd name="adj" fmla="val 1594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33"/>
            <p:cNvSpPr/>
            <p:nvPr/>
          </p:nvSpPr>
          <p:spPr>
            <a:xfrm>
              <a:off x="270750" y="3248150"/>
              <a:ext cx="572100" cy="572100"/>
            </a:xfrm>
            <a:prstGeom prst="donut">
              <a:avLst>
                <a:gd name="adj" fmla="val 1594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33"/>
            <p:cNvSpPr/>
            <p:nvPr/>
          </p:nvSpPr>
          <p:spPr>
            <a:xfrm>
              <a:off x="8301150" y="4048150"/>
              <a:ext cx="293700" cy="294000"/>
            </a:xfrm>
            <a:prstGeom prst="donut">
              <a:avLst>
                <a:gd name="adj" fmla="val 1594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33"/>
            <p:cNvSpPr/>
            <p:nvPr/>
          </p:nvSpPr>
          <p:spPr>
            <a:xfrm>
              <a:off x="6009175" y="253149"/>
              <a:ext cx="572100" cy="572700"/>
            </a:xfrm>
            <a:prstGeom prst="donut">
              <a:avLst>
                <a:gd name="adj" fmla="val 1594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33"/>
            <p:cNvSpPr/>
            <p:nvPr/>
          </p:nvSpPr>
          <p:spPr>
            <a:xfrm>
              <a:off x="8325975" y="3398099"/>
              <a:ext cx="572100" cy="572700"/>
            </a:xfrm>
            <a:prstGeom prst="donut">
              <a:avLst>
                <a:gd name="adj" fmla="val 1594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33"/>
            <p:cNvSpPr/>
            <p:nvPr/>
          </p:nvSpPr>
          <p:spPr>
            <a:xfrm>
              <a:off x="3265475" y="2656500"/>
              <a:ext cx="520200" cy="520800"/>
            </a:xfrm>
            <a:prstGeom prst="donut">
              <a:avLst>
                <a:gd name="adj" fmla="val 1594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33"/>
            <p:cNvSpPr/>
            <p:nvPr/>
          </p:nvSpPr>
          <p:spPr>
            <a:xfrm>
              <a:off x="5501788" y="1677663"/>
              <a:ext cx="520200" cy="520800"/>
            </a:xfrm>
            <a:prstGeom prst="donut">
              <a:avLst>
                <a:gd name="adj" fmla="val 1594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33"/>
            <p:cNvSpPr/>
            <p:nvPr/>
          </p:nvSpPr>
          <p:spPr>
            <a:xfrm>
              <a:off x="2318445" y="305956"/>
              <a:ext cx="293700" cy="294000"/>
            </a:xfrm>
            <a:prstGeom prst="donut">
              <a:avLst>
                <a:gd name="adj" fmla="val 1594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4" name="Google Shape;534;p33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Outline </a:t>
            </a:r>
            <a:r>
              <a:rPr lang="en-US" dirty="0" err="1"/>
              <a:t>Pembahasan</a:t>
            </a:r>
            <a:endParaRPr dirty="0"/>
          </a:p>
        </p:txBody>
      </p:sp>
      <p:sp>
        <p:nvSpPr>
          <p:cNvPr id="535" name="Google Shape;535;p33">
            <a:hlinkClick r:id="" action="ppaction://hlinkshowjump?jump=nextslide"/>
          </p:cNvPr>
          <p:cNvSpPr/>
          <p:nvPr/>
        </p:nvSpPr>
        <p:spPr>
          <a:xfrm>
            <a:off x="7977175" y="627091"/>
            <a:ext cx="432265" cy="208566"/>
          </a:xfrm>
          <a:custGeom>
            <a:avLst/>
            <a:gdLst/>
            <a:ahLst/>
            <a:cxnLst/>
            <a:rect l="l" t="t" r="r" b="b"/>
            <a:pathLst>
              <a:path w="209583" h="101123" extrusionOk="0">
                <a:moveTo>
                  <a:pt x="158014" y="1"/>
                </a:moveTo>
                <a:cubicBezTo>
                  <a:pt x="155920" y="1"/>
                  <a:pt x="153827" y="808"/>
                  <a:pt x="152237" y="2415"/>
                </a:cubicBezTo>
                <a:cubicBezTo>
                  <a:pt x="149040" y="5611"/>
                  <a:pt x="149073" y="10765"/>
                  <a:pt x="152237" y="13929"/>
                </a:cubicBezTo>
                <a:lnTo>
                  <a:pt x="180845" y="42407"/>
                </a:lnTo>
                <a:lnTo>
                  <a:pt x="8155" y="42407"/>
                </a:lnTo>
                <a:cubicBezTo>
                  <a:pt x="3653" y="42407"/>
                  <a:pt x="0" y="46060"/>
                  <a:pt x="0" y="50562"/>
                </a:cubicBezTo>
                <a:cubicBezTo>
                  <a:pt x="0" y="55063"/>
                  <a:pt x="3653" y="58717"/>
                  <a:pt x="8155" y="58717"/>
                </a:cubicBezTo>
                <a:lnTo>
                  <a:pt x="180845" y="58717"/>
                </a:lnTo>
                <a:lnTo>
                  <a:pt x="152237" y="87194"/>
                </a:lnTo>
                <a:cubicBezTo>
                  <a:pt x="149073" y="90358"/>
                  <a:pt x="149040" y="95512"/>
                  <a:pt x="152237" y="98708"/>
                </a:cubicBezTo>
                <a:cubicBezTo>
                  <a:pt x="153827" y="100315"/>
                  <a:pt x="155920" y="101122"/>
                  <a:pt x="158014" y="101122"/>
                </a:cubicBezTo>
                <a:cubicBezTo>
                  <a:pt x="160087" y="101122"/>
                  <a:pt x="162162" y="100331"/>
                  <a:pt x="163752" y="98741"/>
                </a:cubicBezTo>
                <a:lnTo>
                  <a:pt x="206353" y="56335"/>
                </a:lnTo>
                <a:lnTo>
                  <a:pt x="206386" y="56335"/>
                </a:lnTo>
                <a:cubicBezTo>
                  <a:pt x="209583" y="53139"/>
                  <a:pt x="209550" y="47952"/>
                  <a:pt x="206386" y="44788"/>
                </a:cubicBezTo>
                <a:lnTo>
                  <a:pt x="206353" y="44788"/>
                </a:lnTo>
                <a:lnTo>
                  <a:pt x="163752" y="2382"/>
                </a:lnTo>
                <a:cubicBezTo>
                  <a:pt x="162162" y="792"/>
                  <a:pt x="160087" y="1"/>
                  <a:pt x="15801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6" name="Google Shape;536;p33">
            <a:hlinkClick r:id="" action="ppaction://hlinkshowjump?jump=previousslide"/>
          </p:cNvPr>
          <p:cNvSpPr/>
          <p:nvPr/>
        </p:nvSpPr>
        <p:spPr>
          <a:xfrm flipH="1">
            <a:off x="7358100" y="627091"/>
            <a:ext cx="432265" cy="208566"/>
          </a:xfrm>
          <a:custGeom>
            <a:avLst/>
            <a:gdLst/>
            <a:ahLst/>
            <a:cxnLst/>
            <a:rect l="l" t="t" r="r" b="b"/>
            <a:pathLst>
              <a:path w="209583" h="101123" extrusionOk="0">
                <a:moveTo>
                  <a:pt x="158014" y="1"/>
                </a:moveTo>
                <a:cubicBezTo>
                  <a:pt x="155920" y="1"/>
                  <a:pt x="153827" y="808"/>
                  <a:pt x="152237" y="2415"/>
                </a:cubicBezTo>
                <a:cubicBezTo>
                  <a:pt x="149040" y="5611"/>
                  <a:pt x="149073" y="10765"/>
                  <a:pt x="152237" y="13929"/>
                </a:cubicBezTo>
                <a:lnTo>
                  <a:pt x="180845" y="42407"/>
                </a:lnTo>
                <a:lnTo>
                  <a:pt x="8155" y="42407"/>
                </a:lnTo>
                <a:cubicBezTo>
                  <a:pt x="3653" y="42407"/>
                  <a:pt x="0" y="46060"/>
                  <a:pt x="0" y="50562"/>
                </a:cubicBezTo>
                <a:cubicBezTo>
                  <a:pt x="0" y="55063"/>
                  <a:pt x="3653" y="58717"/>
                  <a:pt x="8155" y="58717"/>
                </a:cubicBezTo>
                <a:lnTo>
                  <a:pt x="180845" y="58717"/>
                </a:lnTo>
                <a:lnTo>
                  <a:pt x="152237" y="87194"/>
                </a:lnTo>
                <a:cubicBezTo>
                  <a:pt x="149073" y="90358"/>
                  <a:pt x="149040" y="95512"/>
                  <a:pt x="152237" y="98708"/>
                </a:cubicBezTo>
                <a:cubicBezTo>
                  <a:pt x="153827" y="100315"/>
                  <a:pt x="155920" y="101122"/>
                  <a:pt x="158014" y="101122"/>
                </a:cubicBezTo>
                <a:cubicBezTo>
                  <a:pt x="160087" y="101122"/>
                  <a:pt x="162162" y="100331"/>
                  <a:pt x="163752" y="98741"/>
                </a:cubicBezTo>
                <a:lnTo>
                  <a:pt x="206353" y="56335"/>
                </a:lnTo>
                <a:lnTo>
                  <a:pt x="206386" y="56335"/>
                </a:lnTo>
                <a:cubicBezTo>
                  <a:pt x="209583" y="53139"/>
                  <a:pt x="209550" y="47952"/>
                  <a:pt x="206386" y="44788"/>
                </a:cubicBezTo>
                <a:lnTo>
                  <a:pt x="206353" y="44788"/>
                </a:lnTo>
                <a:lnTo>
                  <a:pt x="163752" y="2382"/>
                </a:lnTo>
                <a:cubicBezTo>
                  <a:pt x="162162" y="792"/>
                  <a:pt x="160087" y="1"/>
                  <a:pt x="15801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7" name="Google Shape;537;p33"/>
          <p:cNvSpPr/>
          <p:nvPr/>
        </p:nvSpPr>
        <p:spPr>
          <a:xfrm>
            <a:off x="1126125" y="1388825"/>
            <a:ext cx="2108400" cy="1275000"/>
          </a:xfrm>
          <a:prstGeom prst="roundRect">
            <a:avLst>
              <a:gd name="adj" fmla="val 30511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lt2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1. </a:t>
            </a:r>
            <a:r>
              <a:rPr lang="en-US" sz="2000" dirty="0" err="1">
                <a:solidFill>
                  <a:schemeClr val="lt2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Pendahuluan</a:t>
            </a:r>
            <a:r>
              <a:rPr lang="en" sz="2000" dirty="0">
                <a:solidFill>
                  <a:schemeClr val="lt2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 </a:t>
            </a:r>
            <a:endParaRPr sz="2000" dirty="0">
              <a:solidFill>
                <a:schemeClr val="lt2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sp>
        <p:nvSpPr>
          <p:cNvPr id="538" name="Google Shape;538;p33"/>
          <p:cNvSpPr/>
          <p:nvPr/>
        </p:nvSpPr>
        <p:spPr>
          <a:xfrm>
            <a:off x="3517800" y="1388825"/>
            <a:ext cx="2108400" cy="1275000"/>
          </a:xfrm>
          <a:prstGeom prst="roundRect">
            <a:avLst>
              <a:gd name="adj" fmla="val 30511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lt2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2. </a:t>
            </a:r>
            <a:r>
              <a:rPr lang="en-US" sz="2000" dirty="0" err="1">
                <a:solidFill>
                  <a:schemeClr val="lt2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Tinjauan</a:t>
            </a:r>
            <a:r>
              <a:rPr lang="en-US" sz="2000" dirty="0">
                <a:solidFill>
                  <a:schemeClr val="lt2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 </a:t>
            </a:r>
            <a:r>
              <a:rPr lang="en-US" sz="2000" dirty="0" err="1">
                <a:solidFill>
                  <a:schemeClr val="lt2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Pustaka</a:t>
            </a:r>
            <a:endParaRPr sz="2000" dirty="0">
              <a:solidFill>
                <a:schemeClr val="lt2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sp>
        <p:nvSpPr>
          <p:cNvPr id="539" name="Google Shape;539;p33"/>
          <p:cNvSpPr/>
          <p:nvPr/>
        </p:nvSpPr>
        <p:spPr>
          <a:xfrm>
            <a:off x="5909475" y="1388825"/>
            <a:ext cx="2108400" cy="1275000"/>
          </a:xfrm>
          <a:prstGeom prst="roundRect">
            <a:avLst>
              <a:gd name="adj" fmla="val 30511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lt2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3. </a:t>
            </a:r>
            <a:r>
              <a:rPr lang="en-US" sz="2000" dirty="0" err="1">
                <a:solidFill>
                  <a:schemeClr val="lt2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Gambaran</a:t>
            </a:r>
            <a:r>
              <a:rPr lang="en-US" sz="2000" dirty="0">
                <a:solidFill>
                  <a:schemeClr val="lt2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 </a:t>
            </a:r>
            <a:r>
              <a:rPr lang="en-US" sz="2000" dirty="0" err="1">
                <a:solidFill>
                  <a:schemeClr val="lt2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Umum</a:t>
            </a:r>
            <a:endParaRPr sz="2000" dirty="0">
              <a:solidFill>
                <a:schemeClr val="lt2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sp>
        <p:nvSpPr>
          <p:cNvPr id="540" name="Google Shape;540;p33"/>
          <p:cNvSpPr/>
          <p:nvPr/>
        </p:nvSpPr>
        <p:spPr>
          <a:xfrm>
            <a:off x="2331174" y="2919906"/>
            <a:ext cx="2108400" cy="1275000"/>
          </a:xfrm>
          <a:prstGeom prst="roundRect">
            <a:avLst>
              <a:gd name="adj" fmla="val 30511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lt2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4. </a:t>
            </a:r>
            <a:r>
              <a:rPr lang="en-US" sz="2000" dirty="0" err="1">
                <a:solidFill>
                  <a:schemeClr val="lt2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Metode</a:t>
            </a:r>
            <a:r>
              <a:rPr lang="en-US" sz="2000" dirty="0">
                <a:solidFill>
                  <a:schemeClr val="lt2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 </a:t>
            </a:r>
            <a:r>
              <a:rPr lang="en-US" sz="2000" dirty="0" err="1">
                <a:solidFill>
                  <a:schemeClr val="lt2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Penelitian</a:t>
            </a:r>
            <a:endParaRPr sz="2000" dirty="0">
              <a:solidFill>
                <a:schemeClr val="lt2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sp>
        <p:nvSpPr>
          <p:cNvPr id="541" name="Google Shape;541;p33"/>
          <p:cNvSpPr/>
          <p:nvPr/>
        </p:nvSpPr>
        <p:spPr>
          <a:xfrm>
            <a:off x="4848873" y="2895048"/>
            <a:ext cx="2108400" cy="1275000"/>
          </a:xfrm>
          <a:prstGeom prst="roundRect">
            <a:avLst>
              <a:gd name="adj" fmla="val 30511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lt2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5. </a:t>
            </a:r>
            <a:r>
              <a:rPr lang="en-US" sz="2000" dirty="0" err="1">
                <a:solidFill>
                  <a:schemeClr val="lt2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Rencana</a:t>
            </a:r>
            <a:r>
              <a:rPr lang="en-US" sz="2000" dirty="0">
                <a:solidFill>
                  <a:schemeClr val="lt2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 </a:t>
            </a:r>
            <a:r>
              <a:rPr lang="en-US" sz="2000" dirty="0" err="1">
                <a:solidFill>
                  <a:schemeClr val="lt2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Kegiatan</a:t>
            </a:r>
            <a:r>
              <a:rPr lang="en-US" sz="2000" dirty="0">
                <a:solidFill>
                  <a:schemeClr val="lt2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 </a:t>
            </a:r>
            <a:r>
              <a:rPr lang="en-US" sz="2000" dirty="0" err="1">
                <a:solidFill>
                  <a:schemeClr val="lt2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Penelitian</a:t>
            </a:r>
            <a:endParaRPr sz="2000" dirty="0">
              <a:solidFill>
                <a:schemeClr val="lt2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sp>
        <p:nvSpPr>
          <p:cNvPr id="570" name="Google Shape;570;p33"/>
          <p:cNvSpPr txBox="1"/>
          <p:nvPr/>
        </p:nvSpPr>
        <p:spPr>
          <a:xfrm>
            <a:off x="621017" y="4498986"/>
            <a:ext cx="795600" cy="520800"/>
          </a:xfrm>
          <a:prstGeom prst="rect">
            <a:avLst/>
          </a:prstGeom>
          <a:gradFill>
            <a:gsLst>
              <a:gs pos="0">
                <a:srgbClr val="AA9EEE">
                  <a:alpha val="12549"/>
                </a:srgbClr>
              </a:gs>
              <a:gs pos="100000">
                <a:srgbClr val="FFFFFF"/>
              </a:gs>
            </a:gsLst>
            <a:lin ang="1619866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71" name="Google Shape;571;p33">
            <a:hlinkClick r:id="rId16" action="ppaction://hlinksldjump"/>
          </p:cNvPr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881657" y="4626989"/>
            <a:ext cx="274320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572" name="Google Shape;572;p33"/>
          <p:cNvSpPr/>
          <p:nvPr/>
        </p:nvSpPr>
        <p:spPr>
          <a:xfrm>
            <a:off x="621792" y="4987052"/>
            <a:ext cx="795600" cy="34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72873F9-919A-4CE6-A182-2E829D4ABB90}"/>
              </a:ext>
            </a:extLst>
          </p:cNvPr>
          <p:cNvSpPr/>
          <p:nvPr/>
        </p:nvSpPr>
        <p:spPr>
          <a:xfrm>
            <a:off x="446567" y="4498986"/>
            <a:ext cx="8293396" cy="52079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8" name="Picture 67">
            <a:extLst>
              <a:ext uri="{FF2B5EF4-FFF2-40B4-BE49-F238E27FC236}">
                <a16:creationId xmlns:a16="http://schemas.microsoft.com/office/drawing/2014/main" id="{F88D23BB-021E-4134-970A-BFC002AC9E8C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42125" y="4317839"/>
            <a:ext cx="6974454" cy="701119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" name="Google Shape;1209;p42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Wilayah </a:t>
            </a:r>
            <a:r>
              <a:rPr lang="en-US" sz="2000" dirty="0" err="1"/>
              <a:t>Administratif</a:t>
            </a:r>
            <a:r>
              <a:rPr lang="en-US" sz="2000" dirty="0"/>
              <a:t> Kota Bandar Lampung</a:t>
            </a:r>
            <a:endParaRPr sz="2000" dirty="0"/>
          </a:p>
        </p:txBody>
      </p:sp>
      <p:sp>
        <p:nvSpPr>
          <p:cNvPr id="1222" name="Google Shape;1222;p42">
            <a:hlinkClick r:id="rId3" action="ppaction://hlinksldjump"/>
          </p:cNvPr>
          <p:cNvSpPr txBox="1"/>
          <p:nvPr/>
        </p:nvSpPr>
        <p:spPr>
          <a:xfrm>
            <a:off x="2987574" y="4498986"/>
            <a:ext cx="795600" cy="520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37" name="Google Shape;1237;p42"/>
          <p:cNvSpPr txBox="1"/>
          <p:nvPr/>
        </p:nvSpPr>
        <p:spPr>
          <a:xfrm>
            <a:off x="3359784" y="4498986"/>
            <a:ext cx="1195957" cy="520800"/>
          </a:xfrm>
          <a:prstGeom prst="rect">
            <a:avLst/>
          </a:prstGeom>
          <a:gradFill>
            <a:gsLst>
              <a:gs pos="0">
                <a:srgbClr val="AA9EEE">
                  <a:alpha val="12549"/>
                </a:srgbClr>
              </a:gs>
              <a:gs pos="100000">
                <a:srgbClr val="FFFFFF"/>
              </a:gs>
            </a:gsLst>
            <a:lin ang="1619866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err="1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Gambaran</a:t>
            </a:r>
            <a:r>
              <a:rPr lang="en-US" sz="1800" b="1" dirty="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800" b="1" dirty="0" err="1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Umum</a:t>
            </a:r>
            <a:endParaRPr sz="1800" b="1" dirty="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38" name="Google Shape;1238;p42"/>
          <p:cNvSpPr/>
          <p:nvPr/>
        </p:nvSpPr>
        <p:spPr>
          <a:xfrm>
            <a:off x="3395921" y="4976133"/>
            <a:ext cx="1159821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40" name="Google Shape;1240;p42">
            <a:hlinkClick r:id="rId4" action="ppaction://hlinksldjump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3224" y="585350"/>
            <a:ext cx="360887" cy="260251"/>
          </a:xfrm>
          <a:prstGeom prst="rect">
            <a:avLst/>
          </a:prstGeom>
          <a:noFill/>
          <a:ln>
            <a:noFill/>
          </a:ln>
        </p:spPr>
      </p:pic>
      <p:sp>
        <p:nvSpPr>
          <p:cNvPr id="1241" name="Google Shape;1241;p42">
            <a:hlinkClick r:id="" action="ppaction://hlinkshowjump?jump=nextslide"/>
          </p:cNvPr>
          <p:cNvSpPr/>
          <p:nvPr/>
        </p:nvSpPr>
        <p:spPr>
          <a:xfrm>
            <a:off x="7977175" y="627091"/>
            <a:ext cx="432265" cy="208566"/>
          </a:xfrm>
          <a:custGeom>
            <a:avLst/>
            <a:gdLst/>
            <a:ahLst/>
            <a:cxnLst/>
            <a:rect l="l" t="t" r="r" b="b"/>
            <a:pathLst>
              <a:path w="209583" h="101123" extrusionOk="0">
                <a:moveTo>
                  <a:pt x="158014" y="1"/>
                </a:moveTo>
                <a:cubicBezTo>
                  <a:pt x="155920" y="1"/>
                  <a:pt x="153827" y="808"/>
                  <a:pt x="152237" y="2415"/>
                </a:cubicBezTo>
                <a:cubicBezTo>
                  <a:pt x="149040" y="5611"/>
                  <a:pt x="149073" y="10765"/>
                  <a:pt x="152237" y="13929"/>
                </a:cubicBezTo>
                <a:lnTo>
                  <a:pt x="180845" y="42407"/>
                </a:lnTo>
                <a:lnTo>
                  <a:pt x="8155" y="42407"/>
                </a:lnTo>
                <a:cubicBezTo>
                  <a:pt x="3653" y="42407"/>
                  <a:pt x="0" y="46060"/>
                  <a:pt x="0" y="50562"/>
                </a:cubicBezTo>
                <a:cubicBezTo>
                  <a:pt x="0" y="55063"/>
                  <a:pt x="3653" y="58717"/>
                  <a:pt x="8155" y="58717"/>
                </a:cubicBezTo>
                <a:lnTo>
                  <a:pt x="180845" y="58717"/>
                </a:lnTo>
                <a:lnTo>
                  <a:pt x="152237" y="87194"/>
                </a:lnTo>
                <a:cubicBezTo>
                  <a:pt x="149073" y="90358"/>
                  <a:pt x="149040" y="95512"/>
                  <a:pt x="152237" y="98708"/>
                </a:cubicBezTo>
                <a:cubicBezTo>
                  <a:pt x="153827" y="100315"/>
                  <a:pt x="155920" y="101122"/>
                  <a:pt x="158014" y="101122"/>
                </a:cubicBezTo>
                <a:cubicBezTo>
                  <a:pt x="160087" y="101122"/>
                  <a:pt x="162162" y="100331"/>
                  <a:pt x="163752" y="98741"/>
                </a:cubicBezTo>
                <a:lnTo>
                  <a:pt x="206353" y="56335"/>
                </a:lnTo>
                <a:lnTo>
                  <a:pt x="206386" y="56335"/>
                </a:lnTo>
                <a:cubicBezTo>
                  <a:pt x="209583" y="53139"/>
                  <a:pt x="209550" y="47952"/>
                  <a:pt x="206386" y="44788"/>
                </a:cubicBezTo>
                <a:lnTo>
                  <a:pt x="206353" y="44788"/>
                </a:lnTo>
                <a:lnTo>
                  <a:pt x="163752" y="2382"/>
                </a:lnTo>
                <a:cubicBezTo>
                  <a:pt x="162162" y="792"/>
                  <a:pt x="160087" y="1"/>
                  <a:pt x="15801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2" name="Google Shape;1242;p42">
            <a:hlinkClick r:id="" action="ppaction://hlinkshowjump?jump=previousslide"/>
          </p:cNvPr>
          <p:cNvSpPr/>
          <p:nvPr/>
        </p:nvSpPr>
        <p:spPr>
          <a:xfrm flipH="1">
            <a:off x="7358100" y="627091"/>
            <a:ext cx="432265" cy="208566"/>
          </a:xfrm>
          <a:custGeom>
            <a:avLst/>
            <a:gdLst/>
            <a:ahLst/>
            <a:cxnLst/>
            <a:rect l="l" t="t" r="r" b="b"/>
            <a:pathLst>
              <a:path w="209583" h="101123" extrusionOk="0">
                <a:moveTo>
                  <a:pt x="158014" y="1"/>
                </a:moveTo>
                <a:cubicBezTo>
                  <a:pt x="155920" y="1"/>
                  <a:pt x="153827" y="808"/>
                  <a:pt x="152237" y="2415"/>
                </a:cubicBezTo>
                <a:cubicBezTo>
                  <a:pt x="149040" y="5611"/>
                  <a:pt x="149073" y="10765"/>
                  <a:pt x="152237" y="13929"/>
                </a:cubicBezTo>
                <a:lnTo>
                  <a:pt x="180845" y="42407"/>
                </a:lnTo>
                <a:lnTo>
                  <a:pt x="8155" y="42407"/>
                </a:lnTo>
                <a:cubicBezTo>
                  <a:pt x="3653" y="42407"/>
                  <a:pt x="0" y="46060"/>
                  <a:pt x="0" y="50562"/>
                </a:cubicBezTo>
                <a:cubicBezTo>
                  <a:pt x="0" y="55063"/>
                  <a:pt x="3653" y="58717"/>
                  <a:pt x="8155" y="58717"/>
                </a:cubicBezTo>
                <a:lnTo>
                  <a:pt x="180845" y="58717"/>
                </a:lnTo>
                <a:lnTo>
                  <a:pt x="152237" y="87194"/>
                </a:lnTo>
                <a:cubicBezTo>
                  <a:pt x="149073" y="90358"/>
                  <a:pt x="149040" y="95512"/>
                  <a:pt x="152237" y="98708"/>
                </a:cubicBezTo>
                <a:cubicBezTo>
                  <a:pt x="153827" y="100315"/>
                  <a:pt x="155920" y="101122"/>
                  <a:pt x="158014" y="101122"/>
                </a:cubicBezTo>
                <a:cubicBezTo>
                  <a:pt x="160087" y="101122"/>
                  <a:pt x="162162" y="100331"/>
                  <a:pt x="163752" y="98741"/>
                </a:cubicBezTo>
                <a:lnTo>
                  <a:pt x="206353" y="56335"/>
                </a:lnTo>
                <a:lnTo>
                  <a:pt x="206386" y="56335"/>
                </a:lnTo>
                <a:cubicBezTo>
                  <a:pt x="209583" y="53139"/>
                  <a:pt x="209550" y="47952"/>
                  <a:pt x="206386" y="44788"/>
                </a:cubicBezTo>
                <a:lnTo>
                  <a:pt x="206353" y="44788"/>
                </a:lnTo>
                <a:lnTo>
                  <a:pt x="163752" y="2382"/>
                </a:lnTo>
                <a:cubicBezTo>
                  <a:pt x="162162" y="792"/>
                  <a:pt x="160087" y="1"/>
                  <a:pt x="15801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770;p34">
            <a:hlinkClick r:id="rId6" action="ppaction://hlinksldjump"/>
            <a:extLst>
              <a:ext uri="{FF2B5EF4-FFF2-40B4-BE49-F238E27FC236}">
                <a16:creationId xmlns:a16="http://schemas.microsoft.com/office/drawing/2014/main" id="{4250BDAC-163F-439C-8A4F-877CDA50998D}"/>
              </a:ext>
            </a:extLst>
          </p:cNvPr>
          <p:cNvSpPr txBox="1"/>
          <p:nvPr/>
        </p:nvSpPr>
        <p:spPr>
          <a:xfrm>
            <a:off x="4555743" y="4498986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Metode Penelitian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4" name="Google Shape;771;p34">
            <a:hlinkClick r:id="rId7" action="ppaction://hlinksldjump"/>
            <a:extLst>
              <a:ext uri="{FF2B5EF4-FFF2-40B4-BE49-F238E27FC236}">
                <a16:creationId xmlns:a16="http://schemas.microsoft.com/office/drawing/2014/main" id="{D84E30FF-7606-4BF7-9087-D5AAE64DA8C3}"/>
              </a:ext>
            </a:extLst>
          </p:cNvPr>
          <p:cNvSpPr txBox="1"/>
          <p:nvPr/>
        </p:nvSpPr>
        <p:spPr>
          <a:xfrm>
            <a:off x="5715564" y="4498986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Rencana</a:t>
            </a:r>
            <a:r>
              <a:rPr lang="en-US" b="1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Kegiatan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AC035E02-B0B1-476C-9D99-9B8A81B947A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60709" y="4317839"/>
            <a:ext cx="2081568" cy="701119"/>
          </a:xfrm>
          <a:prstGeom prst="rect">
            <a:avLst/>
          </a:prstGeom>
        </p:spPr>
      </p:pic>
      <p:sp>
        <p:nvSpPr>
          <p:cNvPr id="46" name="Google Shape;769;p34">
            <a:hlinkClick r:id="rId3" action="ppaction://hlinksldjump"/>
            <a:extLst>
              <a:ext uri="{FF2B5EF4-FFF2-40B4-BE49-F238E27FC236}">
                <a16:creationId xmlns:a16="http://schemas.microsoft.com/office/drawing/2014/main" id="{0F405A28-49AB-471F-B59A-73408340F11D}"/>
              </a:ext>
            </a:extLst>
          </p:cNvPr>
          <p:cNvSpPr txBox="1"/>
          <p:nvPr/>
        </p:nvSpPr>
        <p:spPr>
          <a:xfrm>
            <a:off x="1040144" y="4498158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Pendahuluan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DC612C7F-1DC4-4428-A9F3-C3970CC92D0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8477" y="4194469"/>
            <a:ext cx="746342" cy="1008012"/>
          </a:xfrm>
          <a:prstGeom prst="rect">
            <a:avLst/>
          </a:prstGeom>
        </p:spPr>
      </p:pic>
      <p:sp>
        <p:nvSpPr>
          <p:cNvPr id="48" name="Google Shape;768;p34">
            <a:hlinkClick r:id="rId10" action="ppaction://hlinksldjump"/>
            <a:extLst>
              <a:ext uri="{FF2B5EF4-FFF2-40B4-BE49-F238E27FC236}">
                <a16:creationId xmlns:a16="http://schemas.microsoft.com/office/drawing/2014/main" id="{F9785812-2247-4E5E-8102-F148BEF3053F}"/>
              </a:ext>
            </a:extLst>
          </p:cNvPr>
          <p:cNvSpPr txBox="1"/>
          <p:nvPr/>
        </p:nvSpPr>
        <p:spPr>
          <a:xfrm>
            <a:off x="2236101" y="4498986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Tin</a:t>
            </a: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jauan</a:t>
            </a:r>
            <a:r>
              <a:rPr lang="en-US" b="1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Teori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D72A57B7-E870-41B4-96BB-EA2D3121BA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9146291"/>
              </p:ext>
            </p:extLst>
          </p:nvPr>
        </p:nvGraphicFramePr>
        <p:xfrm>
          <a:off x="708665" y="1121253"/>
          <a:ext cx="7717500" cy="2716530"/>
        </p:xfrm>
        <a:graphic>
          <a:graphicData uri="http://schemas.openxmlformats.org/drawingml/2006/table">
            <a:tbl>
              <a:tblPr firstRow="1" firstCol="1" bandRow="1"/>
              <a:tblGrid>
                <a:gridCol w="515224">
                  <a:extLst>
                    <a:ext uri="{9D8B030D-6E8A-4147-A177-3AD203B41FA5}">
                      <a16:colId xmlns:a16="http://schemas.microsoft.com/office/drawing/2014/main" val="888879330"/>
                    </a:ext>
                  </a:extLst>
                </a:gridCol>
                <a:gridCol w="1596683">
                  <a:extLst>
                    <a:ext uri="{9D8B030D-6E8A-4147-A177-3AD203B41FA5}">
                      <a16:colId xmlns:a16="http://schemas.microsoft.com/office/drawing/2014/main" val="3174262118"/>
                    </a:ext>
                  </a:extLst>
                </a:gridCol>
                <a:gridCol w="5605593">
                  <a:extLst>
                    <a:ext uri="{9D8B030D-6E8A-4147-A177-3AD203B41FA5}">
                      <a16:colId xmlns:a16="http://schemas.microsoft.com/office/drawing/2014/main" val="644460798"/>
                    </a:ext>
                  </a:extLst>
                </a:gridCol>
              </a:tblGrid>
              <a:tr h="6741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11</a:t>
                      </a:r>
                    </a:p>
                  </a:txBody>
                  <a:tcPr marL="15036" marR="1503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Tanjung</a:t>
                      </a: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11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Karang</a:t>
                      </a: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Timur</a:t>
                      </a:r>
                    </a:p>
                  </a:txBody>
                  <a:tcPr marL="15036" marR="1503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Kota </a:t>
                      </a:r>
                      <a:r>
                        <a:rPr lang="en-US" sz="11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Baru</a:t>
                      </a: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, </a:t>
                      </a:r>
                      <a:r>
                        <a:rPr lang="en-US" sz="11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Tanjung</a:t>
                      </a: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Agung, </a:t>
                      </a:r>
                      <a:r>
                        <a:rPr lang="en-US" sz="11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Kebon</a:t>
                      </a: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11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Jeruk</a:t>
                      </a: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, </a:t>
                      </a:r>
                      <a:r>
                        <a:rPr lang="en-US" sz="11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Sawah</a:t>
                      </a: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Lama, </a:t>
                      </a:r>
                      <a:r>
                        <a:rPr lang="en-US" sz="11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Sawah</a:t>
                      </a: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11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Brebes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5036" marR="1503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57896350"/>
                  </a:ext>
                </a:extLst>
              </a:tr>
              <a:tr h="8123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12</a:t>
                      </a:r>
                    </a:p>
                  </a:txBody>
                  <a:tcPr marL="15036" marR="1503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Teluk</a:t>
                      </a: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11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Betung</a:t>
                      </a: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Selatan</a:t>
                      </a:r>
                    </a:p>
                  </a:txBody>
                  <a:tcPr marL="15036" marR="1503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Telukbetung</a:t>
                      </a: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, </a:t>
                      </a:r>
                      <a:r>
                        <a:rPr lang="en-US" sz="11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Pesawahan</a:t>
                      </a: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, </a:t>
                      </a:r>
                      <a:r>
                        <a:rPr lang="en-US" sz="11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Gedong</a:t>
                      </a: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11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Pakuon</a:t>
                      </a: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, </a:t>
                      </a:r>
                      <a:r>
                        <a:rPr lang="en-US" sz="11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Talang</a:t>
                      </a: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, </a:t>
                      </a:r>
                      <a:r>
                        <a:rPr lang="en-US" sz="11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Sumur</a:t>
                      </a: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Putri, </a:t>
                      </a:r>
                      <a:r>
                        <a:rPr lang="en-US" sz="11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Gunung</a:t>
                      </a: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Mas</a:t>
                      </a:r>
                    </a:p>
                  </a:txBody>
                  <a:tcPr marL="15036" marR="1503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0005902"/>
                  </a:ext>
                </a:extLst>
              </a:tr>
              <a:tr h="6741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13</a:t>
                      </a:r>
                    </a:p>
                  </a:txBody>
                  <a:tcPr marL="15036" marR="1503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Teluk Betung Barat</a:t>
                      </a:r>
                    </a:p>
                  </a:txBody>
                  <a:tcPr marL="15036" marR="1503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Kuripan</a:t>
                      </a: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, </a:t>
                      </a:r>
                      <a:r>
                        <a:rPr lang="en-US" sz="11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Bakung</a:t>
                      </a: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, Negeri </a:t>
                      </a:r>
                      <a:r>
                        <a:rPr lang="en-US" sz="11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Olok</a:t>
                      </a: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11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Gading</a:t>
                      </a: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, </a:t>
                      </a:r>
                      <a:r>
                        <a:rPr lang="en-US" sz="11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Batu</a:t>
                      </a: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11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Putuk</a:t>
                      </a: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(</a:t>
                      </a:r>
                      <a:r>
                        <a:rPr lang="en-US" sz="11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Batu</a:t>
                      </a: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Putu), </a:t>
                      </a:r>
                      <a:r>
                        <a:rPr lang="en-US" sz="11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Sukarame</a:t>
                      </a: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II</a:t>
                      </a:r>
                    </a:p>
                  </a:txBody>
                  <a:tcPr marL="15036" marR="1503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5975036"/>
                  </a:ext>
                </a:extLst>
              </a:tr>
              <a:tr h="8123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14</a:t>
                      </a:r>
                    </a:p>
                  </a:txBody>
                  <a:tcPr marL="15036" marR="1503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Teluk Betung Utara</a:t>
                      </a:r>
                    </a:p>
                  </a:txBody>
                  <a:tcPr marL="15036" marR="1503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Kupang</a:t>
                      </a: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Kota, </a:t>
                      </a:r>
                      <a:r>
                        <a:rPr lang="en-US" sz="11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Kupang</a:t>
                      </a: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Raya, </a:t>
                      </a:r>
                      <a:r>
                        <a:rPr lang="en-US" sz="11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Kupang</a:t>
                      </a: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11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Teba</a:t>
                      </a: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, </a:t>
                      </a:r>
                      <a:r>
                        <a:rPr lang="en-US" sz="11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Pengajaran</a:t>
                      </a: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, </a:t>
                      </a:r>
                      <a:r>
                        <a:rPr lang="en-US" sz="11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Gulak</a:t>
                      </a: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11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Galik</a:t>
                      </a: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, </a:t>
                      </a:r>
                      <a:r>
                        <a:rPr lang="en-US" sz="11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Sumur</a:t>
                      </a: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11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Batu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5036" marR="1503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6279970"/>
                  </a:ext>
                </a:extLst>
              </a:tr>
              <a:tr h="6741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15</a:t>
                      </a:r>
                    </a:p>
                  </a:txBody>
                  <a:tcPr marL="15036" marR="1503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Rajabasa</a:t>
                      </a:r>
                    </a:p>
                  </a:txBody>
                  <a:tcPr marL="15036" marR="1503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Rajabasa</a:t>
                      </a: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, </a:t>
                      </a:r>
                      <a:r>
                        <a:rPr lang="en-US" sz="11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Rajabasa</a:t>
                      </a: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11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Nunyai</a:t>
                      </a: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, </a:t>
                      </a:r>
                      <a:r>
                        <a:rPr lang="en-US" sz="11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Rajabasa</a:t>
                      </a: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11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Pemuka</a:t>
                      </a: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, </a:t>
                      </a:r>
                      <a:r>
                        <a:rPr lang="en-US" sz="11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Gedong</a:t>
                      </a: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11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Meneng</a:t>
                      </a: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, </a:t>
                      </a:r>
                      <a:r>
                        <a:rPr lang="en-US" sz="11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Gedong</a:t>
                      </a: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11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Meneng</a:t>
                      </a: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11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Baru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5036" marR="1503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61377753"/>
                  </a:ext>
                </a:extLst>
              </a:tr>
              <a:tr h="11803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16</a:t>
                      </a:r>
                    </a:p>
                  </a:txBody>
                  <a:tcPr marL="15036" marR="1503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Tanjung Senang</a:t>
                      </a:r>
                    </a:p>
                  </a:txBody>
                  <a:tcPr marL="15036" marR="1503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Tanjung</a:t>
                      </a: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11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Senang</a:t>
                      </a: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, </a:t>
                      </a:r>
                      <a:r>
                        <a:rPr lang="en-US" sz="11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Pematang</a:t>
                      </a: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Wangi, </a:t>
                      </a:r>
                      <a:r>
                        <a:rPr lang="en-US" sz="11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Perumnas</a:t>
                      </a: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Way Kandis, Way </a:t>
                      </a:r>
                      <a:r>
                        <a:rPr lang="en-US" sz="11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kandis</a:t>
                      </a: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, </a:t>
                      </a:r>
                      <a:r>
                        <a:rPr lang="en-US" sz="11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Labuhan</a:t>
                      </a: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11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Dalam</a:t>
                      </a: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, </a:t>
                      </a:r>
                      <a:r>
                        <a:rPr lang="en-US" sz="11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Rajabasa</a:t>
                      </a: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Raya, </a:t>
                      </a:r>
                      <a:r>
                        <a:rPr lang="en-US" sz="11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Rajabasa</a:t>
                      </a: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Jaya</a:t>
                      </a:r>
                    </a:p>
                  </a:txBody>
                  <a:tcPr marL="15036" marR="1503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4109741"/>
                  </a:ext>
                </a:extLst>
              </a:tr>
              <a:tr h="6741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17</a:t>
                      </a:r>
                    </a:p>
                  </a:txBody>
                  <a:tcPr marL="15036" marR="1503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Langkapura</a:t>
                      </a:r>
                    </a:p>
                  </a:txBody>
                  <a:tcPr marL="15036" marR="1503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Langkapura</a:t>
                      </a: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, </a:t>
                      </a:r>
                      <a:r>
                        <a:rPr lang="en-US" sz="11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Langkapura</a:t>
                      </a: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11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Baru</a:t>
                      </a: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, </a:t>
                      </a:r>
                      <a:r>
                        <a:rPr lang="en-US" sz="11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Gunung</a:t>
                      </a: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11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Terang</a:t>
                      </a: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, </a:t>
                      </a:r>
                      <a:r>
                        <a:rPr lang="en-US" sz="11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Segalamider</a:t>
                      </a: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, </a:t>
                      </a:r>
                      <a:r>
                        <a:rPr lang="en-US" sz="11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Bilabong</a:t>
                      </a: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Jaya</a:t>
                      </a:r>
                    </a:p>
                  </a:txBody>
                  <a:tcPr marL="15036" marR="1503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12006576"/>
                  </a:ext>
                </a:extLst>
              </a:tr>
              <a:tr h="8123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18</a:t>
                      </a:r>
                    </a:p>
                  </a:txBody>
                  <a:tcPr marL="15036" marR="1503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Enggal</a:t>
                      </a:r>
                    </a:p>
                  </a:txBody>
                  <a:tcPr marL="15036" marR="1503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Enggal</a:t>
                      </a: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, </a:t>
                      </a:r>
                      <a:r>
                        <a:rPr lang="en-US" sz="11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Pelita</a:t>
                      </a: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, </a:t>
                      </a:r>
                      <a:r>
                        <a:rPr lang="en-US" sz="11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Tanjungkarang</a:t>
                      </a: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, </a:t>
                      </a:r>
                      <a:r>
                        <a:rPr lang="en-US" sz="11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Gunung</a:t>
                      </a: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Sari, </a:t>
                      </a:r>
                      <a:r>
                        <a:rPr lang="en-US" sz="11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Rawa</a:t>
                      </a: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11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Laut</a:t>
                      </a: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, </a:t>
                      </a:r>
                      <a:r>
                        <a:rPr lang="en-US" sz="11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Pahoman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5036" marR="1503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7151230"/>
                  </a:ext>
                </a:extLst>
              </a:tr>
              <a:tr h="11803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19</a:t>
                      </a:r>
                    </a:p>
                  </a:txBody>
                  <a:tcPr marL="15036" marR="1503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Kedamaian</a:t>
                      </a:r>
                    </a:p>
                  </a:txBody>
                  <a:tcPr marL="15036" marR="1503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Kedamaian</a:t>
                      </a: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, </a:t>
                      </a:r>
                      <a:r>
                        <a:rPr lang="en-US" sz="11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Bumi</a:t>
                      </a: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11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Kedamaian</a:t>
                      </a: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, </a:t>
                      </a:r>
                      <a:r>
                        <a:rPr lang="en-US" sz="11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Tanjung</a:t>
                      </a: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Agung Raya, </a:t>
                      </a:r>
                      <a:r>
                        <a:rPr lang="en-US" sz="11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Tanjung</a:t>
                      </a: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11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Baru</a:t>
                      </a: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, </a:t>
                      </a:r>
                      <a:r>
                        <a:rPr lang="en-US" sz="11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Kalibalau</a:t>
                      </a: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11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Kencana</a:t>
                      </a: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, </a:t>
                      </a:r>
                      <a:r>
                        <a:rPr lang="en-US" sz="11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Tanjung</a:t>
                      </a: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Raya, </a:t>
                      </a:r>
                      <a:r>
                        <a:rPr lang="en-US" sz="11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Tanjung</a:t>
                      </a: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11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Gading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5036" marR="1503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874632"/>
                  </a:ext>
                </a:extLst>
              </a:tr>
              <a:tr h="8123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20</a:t>
                      </a:r>
                    </a:p>
                  </a:txBody>
                  <a:tcPr marL="15036" marR="1503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Bumi Waras</a:t>
                      </a:r>
                    </a:p>
                  </a:txBody>
                  <a:tcPr marL="15036" marR="1503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Sukaraja</a:t>
                      </a: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, </a:t>
                      </a:r>
                      <a:r>
                        <a:rPr lang="en-US" sz="11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Bumi</a:t>
                      </a: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11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Waras</a:t>
                      </a: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, </a:t>
                      </a:r>
                      <a:r>
                        <a:rPr lang="en-US" sz="11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Garuntang</a:t>
                      </a: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, </a:t>
                      </a:r>
                      <a:r>
                        <a:rPr lang="en-US" sz="11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Bumi</a:t>
                      </a: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Raya (</a:t>
                      </a:r>
                      <a:r>
                        <a:rPr lang="en-US" sz="11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Pecoh</a:t>
                      </a: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11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raya</a:t>
                      </a: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), </a:t>
                      </a:r>
                      <a:r>
                        <a:rPr lang="en-US" sz="11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Kangkung</a:t>
                      </a: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, Way Kuala</a:t>
                      </a:r>
                    </a:p>
                  </a:txBody>
                  <a:tcPr marL="15036" marR="1503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63781879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4ED7D572-5CC5-4CEA-AAC2-366E730EEC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7295606"/>
              </p:ext>
            </p:extLst>
          </p:nvPr>
        </p:nvGraphicFramePr>
        <p:xfrm>
          <a:off x="708664" y="899892"/>
          <a:ext cx="7717499" cy="221361"/>
        </p:xfrm>
        <a:graphic>
          <a:graphicData uri="http://schemas.openxmlformats.org/drawingml/2006/table">
            <a:tbl>
              <a:tblPr firstRow="1" firstCol="1" bandRow="1"/>
              <a:tblGrid>
                <a:gridCol w="508191">
                  <a:extLst>
                    <a:ext uri="{9D8B030D-6E8A-4147-A177-3AD203B41FA5}">
                      <a16:colId xmlns:a16="http://schemas.microsoft.com/office/drawing/2014/main" val="3981608171"/>
                    </a:ext>
                  </a:extLst>
                </a:gridCol>
                <a:gridCol w="1604271">
                  <a:extLst>
                    <a:ext uri="{9D8B030D-6E8A-4147-A177-3AD203B41FA5}">
                      <a16:colId xmlns:a16="http://schemas.microsoft.com/office/drawing/2014/main" val="487437107"/>
                    </a:ext>
                  </a:extLst>
                </a:gridCol>
                <a:gridCol w="5605037">
                  <a:extLst>
                    <a:ext uri="{9D8B030D-6E8A-4147-A177-3AD203B41FA5}">
                      <a16:colId xmlns:a16="http://schemas.microsoft.com/office/drawing/2014/main" val="3772774387"/>
                    </a:ext>
                  </a:extLst>
                </a:gridCol>
              </a:tblGrid>
              <a:tr h="21351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No</a:t>
                      </a:r>
                    </a:p>
                  </a:txBody>
                  <a:tcPr marL="12619" marR="1261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Kecamatan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2619" marR="1261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Kelurahan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2619" marR="1261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2145642"/>
                  </a:ext>
                </a:extLst>
              </a:tr>
            </a:tbl>
          </a:graphicData>
        </a:graphic>
      </p:graphicFrame>
      <p:sp>
        <p:nvSpPr>
          <p:cNvPr id="17" name="Rectangle 16">
            <a:extLst>
              <a:ext uri="{FF2B5EF4-FFF2-40B4-BE49-F238E27FC236}">
                <a16:creationId xmlns:a16="http://schemas.microsoft.com/office/drawing/2014/main" id="{106DF6D9-C66F-458E-B0D9-46FD03BFB20B}"/>
              </a:ext>
            </a:extLst>
          </p:cNvPr>
          <p:cNvSpPr/>
          <p:nvPr/>
        </p:nvSpPr>
        <p:spPr>
          <a:xfrm>
            <a:off x="1664812" y="4059144"/>
            <a:ext cx="50243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</a:rPr>
              <a:t>Total : </a:t>
            </a:r>
            <a:r>
              <a:rPr lang="fi-FI" dirty="0"/>
              <a:t>20 kecamatan dan 126 kelurahan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7105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" name="Google Shape;1209;p42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fi-FI" sz="2000" dirty="0"/>
              <a:t>Sarana Pemerintahan Kota Bandar Lampung</a:t>
            </a:r>
            <a:endParaRPr sz="2000" dirty="0"/>
          </a:p>
        </p:txBody>
      </p:sp>
      <p:sp>
        <p:nvSpPr>
          <p:cNvPr id="1222" name="Google Shape;1222;p42">
            <a:hlinkClick r:id="rId3" action="ppaction://hlinksldjump"/>
          </p:cNvPr>
          <p:cNvSpPr txBox="1"/>
          <p:nvPr/>
        </p:nvSpPr>
        <p:spPr>
          <a:xfrm>
            <a:off x="2987574" y="4498986"/>
            <a:ext cx="795600" cy="520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37" name="Google Shape;1237;p42"/>
          <p:cNvSpPr txBox="1"/>
          <p:nvPr/>
        </p:nvSpPr>
        <p:spPr>
          <a:xfrm>
            <a:off x="3359784" y="4498986"/>
            <a:ext cx="1195957" cy="520800"/>
          </a:xfrm>
          <a:prstGeom prst="rect">
            <a:avLst/>
          </a:prstGeom>
          <a:gradFill>
            <a:gsLst>
              <a:gs pos="0">
                <a:srgbClr val="AA9EEE">
                  <a:alpha val="12549"/>
                </a:srgbClr>
              </a:gs>
              <a:gs pos="100000">
                <a:srgbClr val="FFFFFF"/>
              </a:gs>
            </a:gsLst>
            <a:lin ang="1619866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err="1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Gambaran</a:t>
            </a:r>
            <a:r>
              <a:rPr lang="en-US" sz="1800" b="1" dirty="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800" b="1" dirty="0" err="1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Umum</a:t>
            </a:r>
            <a:endParaRPr sz="1800" b="1" dirty="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38" name="Google Shape;1238;p42"/>
          <p:cNvSpPr/>
          <p:nvPr/>
        </p:nvSpPr>
        <p:spPr>
          <a:xfrm>
            <a:off x="3395921" y="4976133"/>
            <a:ext cx="1159821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40" name="Google Shape;1240;p42">
            <a:hlinkClick r:id="rId4" action="ppaction://hlinksldjump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3224" y="585350"/>
            <a:ext cx="360887" cy="260251"/>
          </a:xfrm>
          <a:prstGeom prst="rect">
            <a:avLst/>
          </a:prstGeom>
          <a:noFill/>
          <a:ln>
            <a:noFill/>
          </a:ln>
        </p:spPr>
      </p:pic>
      <p:sp>
        <p:nvSpPr>
          <p:cNvPr id="1241" name="Google Shape;1241;p42">
            <a:hlinkClick r:id="" action="ppaction://hlinkshowjump?jump=nextslide"/>
          </p:cNvPr>
          <p:cNvSpPr/>
          <p:nvPr/>
        </p:nvSpPr>
        <p:spPr>
          <a:xfrm>
            <a:off x="7977175" y="627091"/>
            <a:ext cx="432265" cy="208566"/>
          </a:xfrm>
          <a:custGeom>
            <a:avLst/>
            <a:gdLst/>
            <a:ahLst/>
            <a:cxnLst/>
            <a:rect l="l" t="t" r="r" b="b"/>
            <a:pathLst>
              <a:path w="209583" h="101123" extrusionOk="0">
                <a:moveTo>
                  <a:pt x="158014" y="1"/>
                </a:moveTo>
                <a:cubicBezTo>
                  <a:pt x="155920" y="1"/>
                  <a:pt x="153827" y="808"/>
                  <a:pt x="152237" y="2415"/>
                </a:cubicBezTo>
                <a:cubicBezTo>
                  <a:pt x="149040" y="5611"/>
                  <a:pt x="149073" y="10765"/>
                  <a:pt x="152237" y="13929"/>
                </a:cubicBezTo>
                <a:lnTo>
                  <a:pt x="180845" y="42407"/>
                </a:lnTo>
                <a:lnTo>
                  <a:pt x="8155" y="42407"/>
                </a:lnTo>
                <a:cubicBezTo>
                  <a:pt x="3653" y="42407"/>
                  <a:pt x="0" y="46060"/>
                  <a:pt x="0" y="50562"/>
                </a:cubicBezTo>
                <a:cubicBezTo>
                  <a:pt x="0" y="55063"/>
                  <a:pt x="3653" y="58717"/>
                  <a:pt x="8155" y="58717"/>
                </a:cubicBezTo>
                <a:lnTo>
                  <a:pt x="180845" y="58717"/>
                </a:lnTo>
                <a:lnTo>
                  <a:pt x="152237" y="87194"/>
                </a:lnTo>
                <a:cubicBezTo>
                  <a:pt x="149073" y="90358"/>
                  <a:pt x="149040" y="95512"/>
                  <a:pt x="152237" y="98708"/>
                </a:cubicBezTo>
                <a:cubicBezTo>
                  <a:pt x="153827" y="100315"/>
                  <a:pt x="155920" y="101122"/>
                  <a:pt x="158014" y="101122"/>
                </a:cubicBezTo>
                <a:cubicBezTo>
                  <a:pt x="160087" y="101122"/>
                  <a:pt x="162162" y="100331"/>
                  <a:pt x="163752" y="98741"/>
                </a:cubicBezTo>
                <a:lnTo>
                  <a:pt x="206353" y="56335"/>
                </a:lnTo>
                <a:lnTo>
                  <a:pt x="206386" y="56335"/>
                </a:lnTo>
                <a:cubicBezTo>
                  <a:pt x="209583" y="53139"/>
                  <a:pt x="209550" y="47952"/>
                  <a:pt x="206386" y="44788"/>
                </a:cubicBezTo>
                <a:lnTo>
                  <a:pt x="206353" y="44788"/>
                </a:lnTo>
                <a:lnTo>
                  <a:pt x="163752" y="2382"/>
                </a:lnTo>
                <a:cubicBezTo>
                  <a:pt x="162162" y="792"/>
                  <a:pt x="160087" y="1"/>
                  <a:pt x="15801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2" name="Google Shape;1242;p42">
            <a:hlinkClick r:id="" action="ppaction://hlinkshowjump?jump=previousslide"/>
          </p:cNvPr>
          <p:cNvSpPr/>
          <p:nvPr/>
        </p:nvSpPr>
        <p:spPr>
          <a:xfrm flipH="1">
            <a:off x="7358100" y="627091"/>
            <a:ext cx="432265" cy="208566"/>
          </a:xfrm>
          <a:custGeom>
            <a:avLst/>
            <a:gdLst/>
            <a:ahLst/>
            <a:cxnLst/>
            <a:rect l="l" t="t" r="r" b="b"/>
            <a:pathLst>
              <a:path w="209583" h="101123" extrusionOk="0">
                <a:moveTo>
                  <a:pt x="158014" y="1"/>
                </a:moveTo>
                <a:cubicBezTo>
                  <a:pt x="155920" y="1"/>
                  <a:pt x="153827" y="808"/>
                  <a:pt x="152237" y="2415"/>
                </a:cubicBezTo>
                <a:cubicBezTo>
                  <a:pt x="149040" y="5611"/>
                  <a:pt x="149073" y="10765"/>
                  <a:pt x="152237" y="13929"/>
                </a:cubicBezTo>
                <a:lnTo>
                  <a:pt x="180845" y="42407"/>
                </a:lnTo>
                <a:lnTo>
                  <a:pt x="8155" y="42407"/>
                </a:lnTo>
                <a:cubicBezTo>
                  <a:pt x="3653" y="42407"/>
                  <a:pt x="0" y="46060"/>
                  <a:pt x="0" y="50562"/>
                </a:cubicBezTo>
                <a:cubicBezTo>
                  <a:pt x="0" y="55063"/>
                  <a:pt x="3653" y="58717"/>
                  <a:pt x="8155" y="58717"/>
                </a:cubicBezTo>
                <a:lnTo>
                  <a:pt x="180845" y="58717"/>
                </a:lnTo>
                <a:lnTo>
                  <a:pt x="152237" y="87194"/>
                </a:lnTo>
                <a:cubicBezTo>
                  <a:pt x="149073" y="90358"/>
                  <a:pt x="149040" y="95512"/>
                  <a:pt x="152237" y="98708"/>
                </a:cubicBezTo>
                <a:cubicBezTo>
                  <a:pt x="153827" y="100315"/>
                  <a:pt x="155920" y="101122"/>
                  <a:pt x="158014" y="101122"/>
                </a:cubicBezTo>
                <a:cubicBezTo>
                  <a:pt x="160087" y="101122"/>
                  <a:pt x="162162" y="100331"/>
                  <a:pt x="163752" y="98741"/>
                </a:cubicBezTo>
                <a:lnTo>
                  <a:pt x="206353" y="56335"/>
                </a:lnTo>
                <a:lnTo>
                  <a:pt x="206386" y="56335"/>
                </a:lnTo>
                <a:cubicBezTo>
                  <a:pt x="209583" y="53139"/>
                  <a:pt x="209550" y="47952"/>
                  <a:pt x="206386" y="44788"/>
                </a:cubicBezTo>
                <a:lnTo>
                  <a:pt x="206353" y="44788"/>
                </a:lnTo>
                <a:lnTo>
                  <a:pt x="163752" y="2382"/>
                </a:lnTo>
                <a:cubicBezTo>
                  <a:pt x="162162" y="792"/>
                  <a:pt x="160087" y="1"/>
                  <a:pt x="15801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770;p34">
            <a:hlinkClick r:id="rId6" action="ppaction://hlinksldjump"/>
            <a:extLst>
              <a:ext uri="{FF2B5EF4-FFF2-40B4-BE49-F238E27FC236}">
                <a16:creationId xmlns:a16="http://schemas.microsoft.com/office/drawing/2014/main" id="{4250BDAC-163F-439C-8A4F-877CDA50998D}"/>
              </a:ext>
            </a:extLst>
          </p:cNvPr>
          <p:cNvSpPr txBox="1"/>
          <p:nvPr/>
        </p:nvSpPr>
        <p:spPr>
          <a:xfrm>
            <a:off x="4555743" y="4498986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Metode Penelitian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4" name="Google Shape;771;p34">
            <a:hlinkClick r:id="rId7" action="ppaction://hlinksldjump"/>
            <a:extLst>
              <a:ext uri="{FF2B5EF4-FFF2-40B4-BE49-F238E27FC236}">
                <a16:creationId xmlns:a16="http://schemas.microsoft.com/office/drawing/2014/main" id="{D84E30FF-7606-4BF7-9087-D5AAE64DA8C3}"/>
              </a:ext>
            </a:extLst>
          </p:cNvPr>
          <p:cNvSpPr txBox="1"/>
          <p:nvPr/>
        </p:nvSpPr>
        <p:spPr>
          <a:xfrm>
            <a:off x="5715564" y="4498986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Rencana</a:t>
            </a:r>
            <a:r>
              <a:rPr lang="en-US" b="1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Kegiatan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AC035E02-B0B1-476C-9D99-9B8A81B947A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60709" y="4317839"/>
            <a:ext cx="2081568" cy="701119"/>
          </a:xfrm>
          <a:prstGeom prst="rect">
            <a:avLst/>
          </a:prstGeom>
        </p:spPr>
      </p:pic>
      <p:sp>
        <p:nvSpPr>
          <p:cNvPr id="46" name="Google Shape;769;p34">
            <a:hlinkClick r:id="rId3" action="ppaction://hlinksldjump"/>
            <a:extLst>
              <a:ext uri="{FF2B5EF4-FFF2-40B4-BE49-F238E27FC236}">
                <a16:creationId xmlns:a16="http://schemas.microsoft.com/office/drawing/2014/main" id="{0F405A28-49AB-471F-B59A-73408340F11D}"/>
              </a:ext>
            </a:extLst>
          </p:cNvPr>
          <p:cNvSpPr txBox="1"/>
          <p:nvPr/>
        </p:nvSpPr>
        <p:spPr>
          <a:xfrm>
            <a:off x="1040144" y="4498158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Pendahuluan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DC612C7F-1DC4-4428-A9F3-C3970CC92D0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8477" y="4194469"/>
            <a:ext cx="746342" cy="1008012"/>
          </a:xfrm>
          <a:prstGeom prst="rect">
            <a:avLst/>
          </a:prstGeom>
        </p:spPr>
      </p:pic>
      <p:sp>
        <p:nvSpPr>
          <p:cNvPr id="48" name="Google Shape;768;p34">
            <a:hlinkClick r:id="rId10" action="ppaction://hlinksldjump"/>
            <a:extLst>
              <a:ext uri="{FF2B5EF4-FFF2-40B4-BE49-F238E27FC236}">
                <a16:creationId xmlns:a16="http://schemas.microsoft.com/office/drawing/2014/main" id="{F9785812-2247-4E5E-8102-F148BEF3053F}"/>
              </a:ext>
            </a:extLst>
          </p:cNvPr>
          <p:cNvSpPr txBox="1"/>
          <p:nvPr/>
        </p:nvSpPr>
        <p:spPr>
          <a:xfrm>
            <a:off x="2236101" y="4498986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Tin</a:t>
            </a: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jauan</a:t>
            </a:r>
            <a:r>
              <a:rPr lang="en-US" b="1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Teori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5743214F-0B70-4FF8-BD8F-FA760AF487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9957376"/>
              </p:ext>
            </p:extLst>
          </p:nvPr>
        </p:nvGraphicFramePr>
        <p:xfrm>
          <a:off x="720011" y="1117683"/>
          <a:ext cx="1800086" cy="3329184"/>
        </p:xfrm>
        <a:graphic>
          <a:graphicData uri="http://schemas.openxmlformats.org/drawingml/2006/table">
            <a:tbl>
              <a:tblPr firstRow="1" firstCol="1" bandRow="1"/>
              <a:tblGrid>
                <a:gridCol w="1800086">
                  <a:extLst>
                    <a:ext uri="{9D8B030D-6E8A-4147-A177-3AD203B41FA5}">
                      <a16:colId xmlns:a16="http://schemas.microsoft.com/office/drawing/2014/main" val="2418539125"/>
                    </a:ext>
                  </a:extLst>
                </a:gridCol>
              </a:tblGrid>
              <a:tr h="54267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Sekretariat</a:t>
                      </a: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Kota Bandar Lampung</a:t>
                      </a:r>
                    </a:p>
                  </a:txBody>
                  <a:tcPr marL="15415" marR="154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5351830"/>
                  </a:ext>
                </a:extLst>
              </a:tr>
              <a:tr h="54267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Dinas</a:t>
                      </a: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Pendidikan dan </a:t>
                      </a: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Kebudayaan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5415" marR="154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30333999"/>
                  </a:ext>
                </a:extLst>
              </a:tr>
              <a:tr h="54267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Dinas</a:t>
                      </a: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Kesehatan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5415" marR="154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30806152"/>
                  </a:ext>
                </a:extLst>
              </a:tr>
              <a:tr h="54267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Dinas</a:t>
                      </a: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Pekerjaan</a:t>
                      </a: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Umum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5415" marR="154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66890256"/>
                  </a:ext>
                </a:extLst>
              </a:tr>
              <a:tr h="54267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Dinas</a:t>
                      </a: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Perumahan</a:t>
                      </a: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dan </a:t>
                      </a: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Pemukiman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5415" marR="154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2907375"/>
                  </a:ext>
                </a:extLst>
              </a:tr>
              <a:tr h="54267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Dinas</a:t>
                      </a: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Sosial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5415" marR="154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38469020"/>
                  </a:ext>
                </a:extLst>
              </a:tr>
              <a:tr h="54267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Dinas</a:t>
                      </a: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Tenaga </a:t>
                      </a: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Kerja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5415" marR="154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12298141"/>
                  </a:ext>
                </a:extLst>
              </a:tr>
              <a:tr h="115927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Dinas</a:t>
                      </a: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Pengendalian</a:t>
                      </a: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Penduduk</a:t>
                      </a: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dan </a:t>
                      </a: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Keluarga</a:t>
                      </a: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Berencana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5415" marR="154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0477030"/>
                  </a:ext>
                </a:extLst>
              </a:tr>
              <a:tr h="115927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Dinas</a:t>
                      </a: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Pemberdayaan</a:t>
                      </a: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Perempuan dan </a:t>
                      </a: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Perlindungan</a:t>
                      </a: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Anak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5415" marR="154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55617913"/>
                  </a:ext>
                </a:extLst>
              </a:tr>
              <a:tr h="54267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Dinas</a:t>
                      </a: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Pangan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5415" marR="154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1752786"/>
                  </a:ext>
                </a:extLst>
              </a:tr>
              <a:tr h="54267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Dinas</a:t>
                      </a: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Lingkungan</a:t>
                      </a: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Hidup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5415" marR="154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2037238"/>
                  </a:ext>
                </a:extLst>
              </a:tr>
              <a:tr h="5426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Dinas</a:t>
                      </a: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Kependudukan</a:t>
                      </a: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dan </a:t>
                      </a: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Catatan</a:t>
                      </a: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Sipil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5415" marR="154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15102747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BF41B381-E8D9-4D70-A8D6-DE7EE6A1546F}"/>
              </a:ext>
            </a:extLst>
          </p:cNvPr>
          <p:cNvGraphicFramePr>
            <a:graphicFrameLocks noGrp="1"/>
          </p:cNvGraphicFramePr>
          <p:nvPr/>
        </p:nvGraphicFramePr>
        <p:xfrm>
          <a:off x="6609354" y="1123177"/>
          <a:ext cx="1800086" cy="2616016"/>
        </p:xfrm>
        <a:graphic>
          <a:graphicData uri="http://schemas.openxmlformats.org/drawingml/2006/table">
            <a:tbl>
              <a:tblPr firstRow="1" firstCol="1" bandRow="1"/>
              <a:tblGrid>
                <a:gridCol w="1800086">
                  <a:extLst>
                    <a:ext uri="{9D8B030D-6E8A-4147-A177-3AD203B41FA5}">
                      <a16:colId xmlns:a16="http://schemas.microsoft.com/office/drawing/2014/main" val="4022022712"/>
                    </a:ext>
                  </a:extLst>
                </a:gridCol>
              </a:tblGrid>
              <a:tr h="54267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Kecamatan</a:t>
                      </a: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Teluk</a:t>
                      </a: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Betung</a:t>
                      </a: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Utara</a:t>
                      </a:r>
                    </a:p>
                  </a:txBody>
                  <a:tcPr marL="15415" marR="154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81925927"/>
                  </a:ext>
                </a:extLst>
              </a:tr>
              <a:tr h="54267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Kecamatan</a:t>
                      </a: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Tanjung</a:t>
                      </a: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Karang</a:t>
                      </a: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Pusat</a:t>
                      </a:r>
                    </a:p>
                  </a:txBody>
                  <a:tcPr marL="15415" marR="154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7726555"/>
                  </a:ext>
                </a:extLst>
              </a:tr>
              <a:tr h="54267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Kecamatan Enggal</a:t>
                      </a:r>
                    </a:p>
                  </a:txBody>
                  <a:tcPr marL="15415" marR="154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30479715"/>
                  </a:ext>
                </a:extLst>
              </a:tr>
              <a:tr h="54267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Kecamatan Tanjung Karang Barat</a:t>
                      </a:r>
                    </a:p>
                  </a:txBody>
                  <a:tcPr marL="15415" marR="154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88975655"/>
                  </a:ext>
                </a:extLst>
              </a:tr>
              <a:tr h="54267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Kecamatan Kemiling</a:t>
                      </a:r>
                    </a:p>
                  </a:txBody>
                  <a:tcPr marL="15415" marR="154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52259753"/>
                  </a:ext>
                </a:extLst>
              </a:tr>
              <a:tr h="54267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Kecamatan</a:t>
                      </a: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Langkapura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5415" marR="154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68140953"/>
                  </a:ext>
                </a:extLst>
              </a:tr>
              <a:tr h="54267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Kecamatan</a:t>
                      </a: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Kedaton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5415" marR="154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4349693"/>
                  </a:ext>
                </a:extLst>
              </a:tr>
              <a:tr h="54267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Kecamatan</a:t>
                      </a: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Rajabasa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5415" marR="154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70340141"/>
                  </a:ext>
                </a:extLst>
              </a:tr>
              <a:tr h="54267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Kecamatan Tanjung Senang</a:t>
                      </a:r>
                    </a:p>
                  </a:txBody>
                  <a:tcPr marL="15415" marR="154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22941842"/>
                  </a:ext>
                </a:extLst>
              </a:tr>
              <a:tr h="54267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Kecamatan</a:t>
                      </a: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Labuhan</a:t>
                      </a: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Ratu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5415" marR="154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1480254"/>
                  </a:ext>
                </a:extLst>
              </a:tr>
              <a:tr h="54267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Kecamatan</a:t>
                      </a: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Sukarame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5415" marR="154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0024037"/>
                  </a:ext>
                </a:extLst>
              </a:tr>
              <a:tr h="54267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Kecamatan</a:t>
                      </a: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Sukabumi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5415" marR="154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50928153"/>
                  </a:ext>
                </a:extLst>
              </a:tr>
              <a:tr h="54267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Kecamatan</a:t>
                      </a: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Way Halim</a:t>
                      </a:r>
                    </a:p>
                  </a:txBody>
                  <a:tcPr marL="15415" marR="154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9027346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06720181-D0C6-457D-8EC5-AB06A9347EB0}"/>
              </a:ext>
            </a:extLst>
          </p:cNvPr>
          <p:cNvGraphicFramePr>
            <a:graphicFrameLocks noGrp="1"/>
          </p:cNvGraphicFramePr>
          <p:nvPr/>
        </p:nvGraphicFramePr>
        <p:xfrm>
          <a:off x="4639275" y="1123177"/>
          <a:ext cx="1800086" cy="2643384"/>
        </p:xfrm>
        <a:graphic>
          <a:graphicData uri="http://schemas.openxmlformats.org/drawingml/2006/table">
            <a:tbl>
              <a:tblPr firstRow="1" firstCol="1" bandRow="1"/>
              <a:tblGrid>
                <a:gridCol w="1800086">
                  <a:extLst>
                    <a:ext uri="{9D8B030D-6E8A-4147-A177-3AD203B41FA5}">
                      <a16:colId xmlns:a16="http://schemas.microsoft.com/office/drawing/2014/main" val="294280863"/>
                    </a:ext>
                  </a:extLst>
                </a:gridCol>
              </a:tblGrid>
              <a:tr h="54267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Inspektorat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5415" marR="154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27263963"/>
                  </a:ext>
                </a:extLst>
              </a:tr>
              <a:tr h="54267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Satuan</a:t>
                      </a: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Polisi</a:t>
                      </a: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Pamong</a:t>
                      </a: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Praja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5415" marR="154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0478030"/>
                  </a:ext>
                </a:extLst>
              </a:tr>
              <a:tr h="54267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Kesatuan</a:t>
                      </a: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Bangsa</a:t>
                      </a: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dan </a:t>
                      </a: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Politik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5415" marR="154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8343211"/>
                  </a:ext>
                </a:extLst>
              </a:tr>
              <a:tr h="115927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Badan </a:t>
                      </a: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Penanggulangan</a:t>
                      </a: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Bencana</a:t>
                      </a: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Daerah</a:t>
                      </a:r>
                    </a:p>
                  </a:txBody>
                  <a:tcPr marL="15415" marR="154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88385276"/>
                  </a:ext>
                </a:extLst>
              </a:tr>
              <a:tr h="54267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Kementrian</a:t>
                      </a: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Agama</a:t>
                      </a:r>
                    </a:p>
                  </a:txBody>
                  <a:tcPr marL="15415" marR="154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6667088"/>
                  </a:ext>
                </a:extLst>
              </a:tr>
              <a:tr h="54267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Badan </a:t>
                      </a: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Pertahanan</a:t>
                      </a: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Nasional</a:t>
                      </a:r>
                    </a:p>
                  </a:txBody>
                  <a:tcPr marL="15415" marR="154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23603216"/>
                  </a:ext>
                </a:extLst>
              </a:tr>
              <a:tr h="54267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Badan Pusat </a:t>
                      </a: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Statistik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5415" marR="154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22814188"/>
                  </a:ext>
                </a:extLst>
              </a:tr>
              <a:tr h="54267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Kecamatan</a:t>
                      </a: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Teluk</a:t>
                      </a: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Betung</a:t>
                      </a: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Barat</a:t>
                      </a:r>
                    </a:p>
                  </a:txBody>
                  <a:tcPr marL="15415" marR="154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68300068"/>
                  </a:ext>
                </a:extLst>
              </a:tr>
              <a:tr h="54267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Kecamatan</a:t>
                      </a: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Teluk</a:t>
                      </a: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Betung</a:t>
                      </a: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Timur</a:t>
                      </a:r>
                    </a:p>
                  </a:txBody>
                  <a:tcPr marL="15415" marR="154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18149821"/>
                  </a:ext>
                </a:extLst>
              </a:tr>
              <a:tr h="54267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Kecamatan</a:t>
                      </a: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Teluk</a:t>
                      </a: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Betung</a:t>
                      </a: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Selatan</a:t>
                      </a:r>
                    </a:p>
                  </a:txBody>
                  <a:tcPr marL="15415" marR="154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7196248"/>
                  </a:ext>
                </a:extLst>
              </a:tr>
              <a:tr h="54267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Kecamatan</a:t>
                      </a: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Bumi</a:t>
                      </a: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Waras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5415" marR="154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4700017"/>
                  </a:ext>
                </a:extLst>
              </a:tr>
              <a:tr h="54267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Kecamatan</a:t>
                      </a: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Panjang</a:t>
                      </a:r>
                    </a:p>
                  </a:txBody>
                  <a:tcPr marL="15415" marR="154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9958709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7C43C59C-6A3A-4A5B-80C6-503DB293FCC4}"/>
              </a:ext>
            </a:extLst>
          </p:cNvPr>
          <p:cNvGraphicFramePr>
            <a:graphicFrameLocks noGrp="1"/>
          </p:cNvGraphicFramePr>
          <p:nvPr/>
        </p:nvGraphicFramePr>
        <p:xfrm>
          <a:off x="2669196" y="1123177"/>
          <a:ext cx="1800086" cy="2765806"/>
        </p:xfrm>
        <a:graphic>
          <a:graphicData uri="http://schemas.openxmlformats.org/drawingml/2006/table">
            <a:tbl>
              <a:tblPr firstRow="1" firstCol="1" bandRow="1"/>
              <a:tblGrid>
                <a:gridCol w="1800086">
                  <a:extLst>
                    <a:ext uri="{9D8B030D-6E8A-4147-A177-3AD203B41FA5}">
                      <a16:colId xmlns:a16="http://schemas.microsoft.com/office/drawing/2014/main" val="3624188943"/>
                    </a:ext>
                  </a:extLst>
                </a:gridCol>
              </a:tblGrid>
              <a:tr h="54267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Dinas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Pemberdayaan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Masyarakat</a:t>
                      </a:r>
                    </a:p>
                  </a:txBody>
                  <a:tcPr marL="15415" marR="154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0304672"/>
                  </a:ext>
                </a:extLst>
              </a:tr>
              <a:tr h="54267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Dinas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Perhubungan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</a:t>
                      </a:r>
                    </a:p>
                  </a:txBody>
                  <a:tcPr marL="15415" marR="154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69362036"/>
                  </a:ext>
                </a:extLst>
              </a:tr>
              <a:tr h="54267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Dinas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Komunikasi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dan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Informatika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5415" marR="154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28286975"/>
                  </a:ext>
                </a:extLst>
              </a:tr>
              <a:tr h="54267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Dinas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Koperasi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5415" marR="154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76054597"/>
                  </a:ext>
                </a:extLst>
              </a:tr>
              <a:tr h="115927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Dinas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Penanaman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Modal dan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Pelayanan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Terpadu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Satu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Pintu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5415" marR="154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65284207"/>
                  </a:ext>
                </a:extLst>
              </a:tr>
              <a:tr h="54267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Dinas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Kepemudaan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dan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Olah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Raga</a:t>
                      </a:r>
                    </a:p>
                  </a:txBody>
                  <a:tcPr marL="15415" marR="154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86675325"/>
                  </a:ext>
                </a:extLst>
              </a:tr>
              <a:tr h="54267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Dinas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Perpustakaan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dan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Arsip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5415" marR="154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17541328"/>
                  </a:ext>
                </a:extLst>
              </a:tr>
              <a:tr h="54267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Dinas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Periwisata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5415" marR="154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97905004"/>
                  </a:ext>
                </a:extLst>
              </a:tr>
              <a:tr h="54267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Dinas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Pertanian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5415" marR="154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5398813"/>
                  </a:ext>
                </a:extLst>
              </a:tr>
              <a:tr h="54267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Dinas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Perindustrian</a:t>
                      </a:r>
                    </a:p>
                  </a:txBody>
                  <a:tcPr marL="15415" marR="154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67813327"/>
                  </a:ext>
                </a:extLst>
              </a:tr>
              <a:tr h="54267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Dinas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Perdagangan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5415" marR="154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92908779"/>
                  </a:ext>
                </a:extLst>
              </a:tr>
              <a:tr h="54267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Badan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Perencanaan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Pembangunan</a:t>
                      </a:r>
                    </a:p>
                  </a:txBody>
                  <a:tcPr marL="15415" marR="154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7750482"/>
                  </a:ext>
                </a:extLst>
              </a:tr>
              <a:tr h="115927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Badan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Pengelola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Keuangan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dan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Aset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Daerah</a:t>
                      </a:r>
                    </a:p>
                  </a:txBody>
                  <a:tcPr marL="15415" marR="154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2242451"/>
                  </a:ext>
                </a:extLst>
              </a:tr>
            </a:tbl>
          </a:graphicData>
        </a:graphic>
      </p:graphicFrame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43643105-0789-4571-A5D5-163F9B3D670C}"/>
              </a:ext>
            </a:extLst>
          </p:cNvPr>
          <p:cNvGraphicFramePr>
            <a:graphicFrameLocks noGrp="1"/>
          </p:cNvGraphicFramePr>
          <p:nvPr/>
        </p:nvGraphicFramePr>
        <p:xfrm>
          <a:off x="720010" y="873298"/>
          <a:ext cx="7689429" cy="241427"/>
        </p:xfrm>
        <a:graphic>
          <a:graphicData uri="http://schemas.openxmlformats.org/drawingml/2006/table">
            <a:tbl>
              <a:tblPr firstRow="1" firstCol="1" bandRow="1"/>
              <a:tblGrid>
                <a:gridCol w="7689429">
                  <a:extLst>
                    <a:ext uri="{9D8B030D-6E8A-4147-A177-3AD203B41FA5}">
                      <a16:colId xmlns:a16="http://schemas.microsoft.com/office/drawing/2014/main" val="1837426064"/>
                    </a:ext>
                  </a:extLst>
                </a:gridCol>
              </a:tblGrid>
              <a:tr h="15544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Nama Kantor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60960413"/>
                  </a:ext>
                </a:extLst>
              </a:tr>
            </a:tbl>
          </a:graphicData>
        </a:graphic>
      </p:graphicFrame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9CE3484B-4469-41E7-BC42-702B72DAA5F4}"/>
              </a:ext>
            </a:extLst>
          </p:cNvPr>
          <p:cNvGraphicFramePr>
            <a:graphicFrameLocks noGrp="1"/>
          </p:cNvGraphicFramePr>
          <p:nvPr/>
        </p:nvGraphicFramePr>
        <p:xfrm>
          <a:off x="2669196" y="3891085"/>
          <a:ext cx="1800086" cy="567944"/>
        </p:xfrm>
        <a:graphic>
          <a:graphicData uri="http://schemas.openxmlformats.org/drawingml/2006/table">
            <a:tbl>
              <a:tblPr firstRow="1" firstCol="1" bandRow="1"/>
              <a:tblGrid>
                <a:gridCol w="1800086">
                  <a:extLst>
                    <a:ext uri="{9D8B030D-6E8A-4147-A177-3AD203B41FA5}">
                      <a16:colId xmlns:a16="http://schemas.microsoft.com/office/drawing/2014/main" val="1347283115"/>
                    </a:ext>
                  </a:extLst>
                </a:gridCol>
              </a:tblGrid>
              <a:tr h="253900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Badan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Pengelola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Pajak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dan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Retribusi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Daerah</a:t>
                      </a:r>
                    </a:p>
                  </a:txBody>
                  <a:tcPr marL="15415" marR="154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20591536"/>
                  </a:ext>
                </a:extLst>
              </a:tr>
              <a:tr h="118867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Badan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Kepegawaian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Daerah</a:t>
                      </a:r>
                    </a:p>
                  </a:txBody>
                  <a:tcPr marL="15415" marR="154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9029177"/>
                  </a:ext>
                </a:extLst>
              </a:tr>
            </a:tbl>
          </a:graphicData>
        </a:graphic>
      </p:graphicFrame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059419D4-E7C0-454E-90AF-234D9315AAD7}"/>
              </a:ext>
            </a:extLst>
          </p:cNvPr>
          <p:cNvGraphicFramePr>
            <a:graphicFrameLocks noGrp="1"/>
          </p:cNvGraphicFramePr>
          <p:nvPr/>
        </p:nvGraphicFramePr>
        <p:xfrm>
          <a:off x="4639275" y="3767979"/>
          <a:ext cx="1800086" cy="631064"/>
        </p:xfrm>
        <a:graphic>
          <a:graphicData uri="http://schemas.openxmlformats.org/drawingml/2006/table">
            <a:tbl>
              <a:tblPr firstRow="1" firstCol="1" bandRow="1"/>
              <a:tblGrid>
                <a:gridCol w="1800086">
                  <a:extLst>
                    <a:ext uri="{9D8B030D-6E8A-4147-A177-3AD203B41FA5}">
                      <a16:colId xmlns:a16="http://schemas.microsoft.com/office/drawing/2014/main" val="1564037157"/>
                    </a:ext>
                  </a:extLst>
                </a:gridCol>
              </a:tblGrid>
              <a:tr h="54267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Kecamatan</a:t>
                      </a: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Tanjung</a:t>
                      </a: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Karang</a:t>
                      </a: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Timur</a:t>
                      </a:r>
                    </a:p>
                  </a:txBody>
                  <a:tcPr marL="15415" marR="154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42112339"/>
                  </a:ext>
                </a:extLst>
              </a:tr>
              <a:tr h="54267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Kecamatan</a:t>
                      </a: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Kedamaian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5415" marR="154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9026131"/>
                  </a:ext>
                </a:extLst>
              </a:tr>
            </a:tbl>
          </a:graphicData>
        </a:graphic>
      </p:graphicFrame>
      <p:sp>
        <p:nvSpPr>
          <p:cNvPr id="22" name="Rectangle 21">
            <a:extLst>
              <a:ext uri="{FF2B5EF4-FFF2-40B4-BE49-F238E27FC236}">
                <a16:creationId xmlns:a16="http://schemas.microsoft.com/office/drawing/2014/main" id="{BABDE22E-C195-488F-B62F-F65B199ED6CF}"/>
              </a:ext>
            </a:extLst>
          </p:cNvPr>
          <p:cNvSpPr/>
          <p:nvPr/>
        </p:nvSpPr>
        <p:spPr>
          <a:xfrm>
            <a:off x="6731184" y="3894673"/>
            <a:ext cx="211836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</a:rPr>
              <a:t>Total : </a:t>
            </a:r>
            <a:r>
              <a:rPr lang="fi-FI" dirty="0"/>
              <a:t>54 Kantor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47512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" name="Google Shape;1222;p42">
            <a:hlinkClick r:id="rId3" action="ppaction://hlinksldjump"/>
          </p:cNvPr>
          <p:cNvSpPr txBox="1"/>
          <p:nvPr/>
        </p:nvSpPr>
        <p:spPr>
          <a:xfrm>
            <a:off x="2987574" y="4498986"/>
            <a:ext cx="795600" cy="520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37" name="Google Shape;1237;p42"/>
          <p:cNvSpPr txBox="1"/>
          <p:nvPr/>
        </p:nvSpPr>
        <p:spPr>
          <a:xfrm>
            <a:off x="3359784" y="4498986"/>
            <a:ext cx="1195957" cy="520800"/>
          </a:xfrm>
          <a:prstGeom prst="rect">
            <a:avLst/>
          </a:prstGeom>
          <a:gradFill>
            <a:gsLst>
              <a:gs pos="0">
                <a:srgbClr val="AA9EEE">
                  <a:alpha val="12549"/>
                </a:srgbClr>
              </a:gs>
              <a:gs pos="100000">
                <a:srgbClr val="FFFFFF"/>
              </a:gs>
            </a:gsLst>
            <a:lin ang="1619866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err="1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Gambaran</a:t>
            </a:r>
            <a:r>
              <a:rPr lang="en-US" sz="1800" b="1" dirty="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800" b="1" dirty="0" err="1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Umum</a:t>
            </a:r>
            <a:endParaRPr sz="1800" b="1" dirty="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38" name="Google Shape;1238;p42"/>
          <p:cNvSpPr/>
          <p:nvPr/>
        </p:nvSpPr>
        <p:spPr>
          <a:xfrm>
            <a:off x="3395921" y="4976133"/>
            <a:ext cx="1159821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40" name="Google Shape;1240;p42">
            <a:hlinkClick r:id="rId4" action="ppaction://hlinksldjump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3224" y="585350"/>
            <a:ext cx="360887" cy="260251"/>
          </a:xfrm>
          <a:prstGeom prst="rect">
            <a:avLst/>
          </a:prstGeom>
          <a:noFill/>
          <a:ln>
            <a:noFill/>
          </a:ln>
        </p:spPr>
      </p:pic>
      <p:sp>
        <p:nvSpPr>
          <p:cNvPr id="1241" name="Google Shape;1241;p42">
            <a:hlinkClick r:id="" action="ppaction://hlinkshowjump?jump=nextslide"/>
          </p:cNvPr>
          <p:cNvSpPr/>
          <p:nvPr/>
        </p:nvSpPr>
        <p:spPr>
          <a:xfrm>
            <a:off x="7977175" y="627091"/>
            <a:ext cx="432265" cy="208566"/>
          </a:xfrm>
          <a:custGeom>
            <a:avLst/>
            <a:gdLst/>
            <a:ahLst/>
            <a:cxnLst/>
            <a:rect l="l" t="t" r="r" b="b"/>
            <a:pathLst>
              <a:path w="209583" h="101123" extrusionOk="0">
                <a:moveTo>
                  <a:pt x="158014" y="1"/>
                </a:moveTo>
                <a:cubicBezTo>
                  <a:pt x="155920" y="1"/>
                  <a:pt x="153827" y="808"/>
                  <a:pt x="152237" y="2415"/>
                </a:cubicBezTo>
                <a:cubicBezTo>
                  <a:pt x="149040" y="5611"/>
                  <a:pt x="149073" y="10765"/>
                  <a:pt x="152237" y="13929"/>
                </a:cubicBezTo>
                <a:lnTo>
                  <a:pt x="180845" y="42407"/>
                </a:lnTo>
                <a:lnTo>
                  <a:pt x="8155" y="42407"/>
                </a:lnTo>
                <a:cubicBezTo>
                  <a:pt x="3653" y="42407"/>
                  <a:pt x="0" y="46060"/>
                  <a:pt x="0" y="50562"/>
                </a:cubicBezTo>
                <a:cubicBezTo>
                  <a:pt x="0" y="55063"/>
                  <a:pt x="3653" y="58717"/>
                  <a:pt x="8155" y="58717"/>
                </a:cubicBezTo>
                <a:lnTo>
                  <a:pt x="180845" y="58717"/>
                </a:lnTo>
                <a:lnTo>
                  <a:pt x="152237" y="87194"/>
                </a:lnTo>
                <a:cubicBezTo>
                  <a:pt x="149073" y="90358"/>
                  <a:pt x="149040" y="95512"/>
                  <a:pt x="152237" y="98708"/>
                </a:cubicBezTo>
                <a:cubicBezTo>
                  <a:pt x="153827" y="100315"/>
                  <a:pt x="155920" y="101122"/>
                  <a:pt x="158014" y="101122"/>
                </a:cubicBezTo>
                <a:cubicBezTo>
                  <a:pt x="160087" y="101122"/>
                  <a:pt x="162162" y="100331"/>
                  <a:pt x="163752" y="98741"/>
                </a:cubicBezTo>
                <a:lnTo>
                  <a:pt x="206353" y="56335"/>
                </a:lnTo>
                <a:lnTo>
                  <a:pt x="206386" y="56335"/>
                </a:lnTo>
                <a:cubicBezTo>
                  <a:pt x="209583" y="53139"/>
                  <a:pt x="209550" y="47952"/>
                  <a:pt x="206386" y="44788"/>
                </a:cubicBezTo>
                <a:lnTo>
                  <a:pt x="206353" y="44788"/>
                </a:lnTo>
                <a:lnTo>
                  <a:pt x="163752" y="2382"/>
                </a:lnTo>
                <a:cubicBezTo>
                  <a:pt x="162162" y="792"/>
                  <a:pt x="160087" y="1"/>
                  <a:pt x="15801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2" name="Google Shape;1242;p42">
            <a:hlinkClick r:id="" action="ppaction://hlinkshowjump?jump=previousslide"/>
          </p:cNvPr>
          <p:cNvSpPr/>
          <p:nvPr/>
        </p:nvSpPr>
        <p:spPr>
          <a:xfrm flipH="1">
            <a:off x="7358100" y="627091"/>
            <a:ext cx="432265" cy="208566"/>
          </a:xfrm>
          <a:custGeom>
            <a:avLst/>
            <a:gdLst/>
            <a:ahLst/>
            <a:cxnLst/>
            <a:rect l="l" t="t" r="r" b="b"/>
            <a:pathLst>
              <a:path w="209583" h="101123" extrusionOk="0">
                <a:moveTo>
                  <a:pt x="158014" y="1"/>
                </a:moveTo>
                <a:cubicBezTo>
                  <a:pt x="155920" y="1"/>
                  <a:pt x="153827" y="808"/>
                  <a:pt x="152237" y="2415"/>
                </a:cubicBezTo>
                <a:cubicBezTo>
                  <a:pt x="149040" y="5611"/>
                  <a:pt x="149073" y="10765"/>
                  <a:pt x="152237" y="13929"/>
                </a:cubicBezTo>
                <a:lnTo>
                  <a:pt x="180845" y="42407"/>
                </a:lnTo>
                <a:lnTo>
                  <a:pt x="8155" y="42407"/>
                </a:lnTo>
                <a:cubicBezTo>
                  <a:pt x="3653" y="42407"/>
                  <a:pt x="0" y="46060"/>
                  <a:pt x="0" y="50562"/>
                </a:cubicBezTo>
                <a:cubicBezTo>
                  <a:pt x="0" y="55063"/>
                  <a:pt x="3653" y="58717"/>
                  <a:pt x="8155" y="58717"/>
                </a:cubicBezTo>
                <a:lnTo>
                  <a:pt x="180845" y="58717"/>
                </a:lnTo>
                <a:lnTo>
                  <a:pt x="152237" y="87194"/>
                </a:lnTo>
                <a:cubicBezTo>
                  <a:pt x="149073" y="90358"/>
                  <a:pt x="149040" y="95512"/>
                  <a:pt x="152237" y="98708"/>
                </a:cubicBezTo>
                <a:cubicBezTo>
                  <a:pt x="153827" y="100315"/>
                  <a:pt x="155920" y="101122"/>
                  <a:pt x="158014" y="101122"/>
                </a:cubicBezTo>
                <a:cubicBezTo>
                  <a:pt x="160087" y="101122"/>
                  <a:pt x="162162" y="100331"/>
                  <a:pt x="163752" y="98741"/>
                </a:cubicBezTo>
                <a:lnTo>
                  <a:pt x="206353" y="56335"/>
                </a:lnTo>
                <a:lnTo>
                  <a:pt x="206386" y="56335"/>
                </a:lnTo>
                <a:cubicBezTo>
                  <a:pt x="209583" y="53139"/>
                  <a:pt x="209550" y="47952"/>
                  <a:pt x="206386" y="44788"/>
                </a:cubicBezTo>
                <a:lnTo>
                  <a:pt x="206353" y="44788"/>
                </a:lnTo>
                <a:lnTo>
                  <a:pt x="163752" y="2382"/>
                </a:lnTo>
                <a:cubicBezTo>
                  <a:pt x="162162" y="792"/>
                  <a:pt x="160087" y="1"/>
                  <a:pt x="15801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770;p34">
            <a:hlinkClick r:id="rId6" action="ppaction://hlinksldjump"/>
            <a:extLst>
              <a:ext uri="{FF2B5EF4-FFF2-40B4-BE49-F238E27FC236}">
                <a16:creationId xmlns:a16="http://schemas.microsoft.com/office/drawing/2014/main" id="{4250BDAC-163F-439C-8A4F-877CDA50998D}"/>
              </a:ext>
            </a:extLst>
          </p:cNvPr>
          <p:cNvSpPr txBox="1"/>
          <p:nvPr/>
        </p:nvSpPr>
        <p:spPr>
          <a:xfrm>
            <a:off x="4555743" y="4498986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Metode Penelitian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4" name="Google Shape;771;p34">
            <a:hlinkClick r:id="rId7" action="ppaction://hlinksldjump"/>
            <a:extLst>
              <a:ext uri="{FF2B5EF4-FFF2-40B4-BE49-F238E27FC236}">
                <a16:creationId xmlns:a16="http://schemas.microsoft.com/office/drawing/2014/main" id="{D84E30FF-7606-4BF7-9087-D5AAE64DA8C3}"/>
              </a:ext>
            </a:extLst>
          </p:cNvPr>
          <p:cNvSpPr txBox="1"/>
          <p:nvPr/>
        </p:nvSpPr>
        <p:spPr>
          <a:xfrm>
            <a:off x="5715564" y="4498986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Rencana</a:t>
            </a:r>
            <a:r>
              <a:rPr lang="en-US" b="1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Kegiatan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AC035E02-B0B1-476C-9D99-9B8A81B947A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60709" y="4317839"/>
            <a:ext cx="2081568" cy="701119"/>
          </a:xfrm>
          <a:prstGeom prst="rect">
            <a:avLst/>
          </a:prstGeom>
        </p:spPr>
      </p:pic>
      <p:sp>
        <p:nvSpPr>
          <p:cNvPr id="46" name="Google Shape;769;p34">
            <a:hlinkClick r:id="rId3" action="ppaction://hlinksldjump"/>
            <a:extLst>
              <a:ext uri="{FF2B5EF4-FFF2-40B4-BE49-F238E27FC236}">
                <a16:creationId xmlns:a16="http://schemas.microsoft.com/office/drawing/2014/main" id="{0F405A28-49AB-471F-B59A-73408340F11D}"/>
              </a:ext>
            </a:extLst>
          </p:cNvPr>
          <p:cNvSpPr txBox="1"/>
          <p:nvPr/>
        </p:nvSpPr>
        <p:spPr>
          <a:xfrm>
            <a:off x="1040144" y="4498158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Pendahuluan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DC612C7F-1DC4-4428-A9F3-C3970CC92D0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8477" y="4194469"/>
            <a:ext cx="746342" cy="1008012"/>
          </a:xfrm>
          <a:prstGeom prst="rect">
            <a:avLst/>
          </a:prstGeom>
        </p:spPr>
      </p:pic>
      <p:sp>
        <p:nvSpPr>
          <p:cNvPr id="48" name="Google Shape;768;p34">
            <a:hlinkClick r:id="rId10" action="ppaction://hlinksldjump"/>
            <a:extLst>
              <a:ext uri="{FF2B5EF4-FFF2-40B4-BE49-F238E27FC236}">
                <a16:creationId xmlns:a16="http://schemas.microsoft.com/office/drawing/2014/main" id="{F9785812-2247-4E5E-8102-F148BEF3053F}"/>
              </a:ext>
            </a:extLst>
          </p:cNvPr>
          <p:cNvSpPr txBox="1"/>
          <p:nvPr/>
        </p:nvSpPr>
        <p:spPr>
          <a:xfrm>
            <a:off x="2236101" y="4498986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Tin</a:t>
            </a: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jauan</a:t>
            </a:r>
            <a:r>
              <a:rPr lang="en-US" b="1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Teori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F98811-7AEA-4DFD-AC05-2DA88BEFCC2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84090" y="429708"/>
            <a:ext cx="6096528" cy="406638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F39200C-5F4A-4A77-8718-4BC6A15B04F4}"/>
              </a:ext>
            </a:extLst>
          </p:cNvPr>
          <p:cNvSpPr/>
          <p:nvPr/>
        </p:nvSpPr>
        <p:spPr>
          <a:xfrm>
            <a:off x="7278653" y="1438148"/>
            <a:ext cx="1763624" cy="16004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</a:rPr>
              <a:t>Total :</a:t>
            </a:r>
          </a:p>
          <a:p>
            <a:endParaRPr lang="en-US" b="1" dirty="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r>
              <a:rPr lang="en-US" dirty="0">
                <a:latin typeface="Times New Roman" panose="02020603050405020304" pitchFamily="18" charset="0"/>
              </a:rPr>
              <a:t>SD : 117</a:t>
            </a:r>
          </a:p>
          <a:p>
            <a:r>
              <a:rPr lang="en-US" dirty="0">
                <a:latin typeface="Times New Roman" panose="02020603050405020304" pitchFamily="18" charset="0"/>
              </a:rPr>
              <a:t>SMP : 87</a:t>
            </a:r>
          </a:p>
          <a:p>
            <a:r>
              <a:rPr lang="en-US" dirty="0">
                <a:latin typeface="Times New Roman" panose="02020603050405020304" pitchFamily="18" charset="0"/>
              </a:rPr>
              <a:t>SMA : 57</a:t>
            </a:r>
          </a:p>
          <a:p>
            <a:r>
              <a:rPr lang="en-US" dirty="0">
                <a:latin typeface="Times New Roman" panose="02020603050405020304" pitchFamily="18" charset="0"/>
              </a:rPr>
              <a:t>SMK : 39</a:t>
            </a:r>
          </a:p>
          <a:p>
            <a:r>
              <a:rPr lang="en-US" dirty="0" err="1">
                <a:latin typeface="Times New Roman" panose="02020603050405020304" pitchFamily="18" charset="0"/>
              </a:rPr>
              <a:t>Perguruan</a:t>
            </a:r>
            <a:r>
              <a:rPr lang="en-US" dirty="0">
                <a:latin typeface="Times New Roman" panose="02020603050405020304" pitchFamily="18" charset="0"/>
              </a:rPr>
              <a:t> Tinggi : 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06892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" name="Google Shape;1222;p42">
            <a:hlinkClick r:id="rId3" action="ppaction://hlinksldjump"/>
          </p:cNvPr>
          <p:cNvSpPr txBox="1"/>
          <p:nvPr/>
        </p:nvSpPr>
        <p:spPr>
          <a:xfrm>
            <a:off x="2987574" y="4498986"/>
            <a:ext cx="795600" cy="520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37" name="Google Shape;1237;p42"/>
          <p:cNvSpPr txBox="1"/>
          <p:nvPr/>
        </p:nvSpPr>
        <p:spPr>
          <a:xfrm>
            <a:off x="3359784" y="4498986"/>
            <a:ext cx="1195957" cy="520800"/>
          </a:xfrm>
          <a:prstGeom prst="rect">
            <a:avLst/>
          </a:prstGeom>
          <a:gradFill>
            <a:gsLst>
              <a:gs pos="0">
                <a:srgbClr val="AA9EEE">
                  <a:alpha val="12549"/>
                </a:srgbClr>
              </a:gs>
              <a:gs pos="100000">
                <a:srgbClr val="FFFFFF"/>
              </a:gs>
            </a:gsLst>
            <a:lin ang="1619866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err="1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Gambaran</a:t>
            </a:r>
            <a:r>
              <a:rPr lang="en-US" sz="1800" b="1" dirty="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800" b="1" dirty="0" err="1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Umum</a:t>
            </a:r>
            <a:endParaRPr sz="1800" b="1" dirty="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38" name="Google Shape;1238;p42"/>
          <p:cNvSpPr/>
          <p:nvPr/>
        </p:nvSpPr>
        <p:spPr>
          <a:xfrm>
            <a:off x="3395921" y="4976133"/>
            <a:ext cx="1159821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40" name="Google Shape;1240;p42">
            <a:hlinkClick r:id="rId4" action="ppaction://hlinksldjump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3224" y="585350"/>
            <a:ext cx="360887" cy="260251"/>
          </a:xfrm>
          <a:prstGeom prst="rect">
            <a:avLst/>
          </a:prstGeom>
          <a:noFill/>
          <a:ln>
            <a:noFill/>
          </a:ln>
        </p:spPr>
      </p:pic>
      <p:sp>
        <p:nvSpPr>
          <p:cNvPr id="1241" name="Google Shape;1241;p42">
            <a:hlinkClick r:id="" action="ppaction://hlinkshowjump?jump=nextslide"/>
          </p:cNvPr>
          <p:cNvSpPr/>
          <p:nvPr/>
        </p:nvSpPr>
        <p:spPr>
          <a:xfrm>
            <a:off x="7977175" y="627091"/>
            <a:ext cx="432265" cy="208566"/>
          </a:xfrm>
          <a:custGeom>
            <a:avLst/>
            <a:gdLst/>
            <a:ahLst/>
            <a:cxnLst/>
            <a:rect l="l" t="t" r="r" b="b"/>
            <a:pathLst>
              <a:path w="209583" h="101123" extrusionOk="0">
                <a:moveTo>
                  <a:pt x="158014" y="1"/>
                </a:moveTo>
                <a:cubicBezTo>
                  <a:pt x="155920" y="1"/>
                  <a:pt x="153827" y="808"/>
                  <a:pt x="152237" y="2415"/>
                </a:cubicBezTo>
                <a:cubicBezTo>
                  <a:pt x="149040" y="5611"/>
                  <a:pt x="149073" y="10765"/>
                  <a:pt x="152237" y="13929"/>
                </a:cubicBezTo>
                <a:lnTo>
                  <a:pt x="180845" y="42407"/>
                </a:lnTo>
                <a:lnTo>
                  <a:pt x="8155" y="42407"/>
                </a:lnTo>
                <a:cubicBezTo>
                  <a:pt x="3653" y="42407"/>
                  <a:pt x="0" y="46060"/>
                  <a:pt x="0" y="50562"/>
                </a:cubicBezTo>
                <a:cubicBezTo>
                  <a:pt x="0" y="55063"/>
                  <a:pt x="3653" y="58717"/>
                  <a:pt x="8155" y="58717"/>
                </a:cubicBezTo>
                <a:lnTo>
                  <a:pt x="180845" y="58717"/>
                </a:lnTo>
                <a:lnTo>
                  <a:pt x="152237" y="87194"/>
                </a:lnTo>
                <a:cubicBezTo>
                  <a:pt x="149073" y="90358"/>
                  <a:pt x="149040" y="95512"/>
                  <a:pt x="152237" y="98708"/>
                </a:cubicBezTo>
                <a:cubicBezTo>
                  <a:pt x="153827" y="100315"/>
                  <a:pt x="155920" y="101122"/>
                  <a:pt x="158014" y="101122"/>
                </a:cubicBezTo>
                <a:cubicBezTo>
                  <a:pt x="160087" y="101122"/>
                  <a:pt x="162162" y="100331"/>
                  <a:pt x="163752" y="98741"/>
                </a:cubicBezTo>
                <a:lnTo>
                  <a:pt x="206353" y="56335"/>
                </a:lnTo>
                <a:lnTo>
                  <a:pt x="206386" y="56335"/>
                </a:lnTo>
                <a:cubicBezTo>
                  <a:pt x="209583" y="53139"/>
                  <a:pt x="209550" y="47952"/>
                  <a:pt x="206386" y="44788"/>
                </a:cubicBezTo>
                <a:lnTo>
                  <a:pt x="206353" y="44788"/>
                </a:lnTo>
                <a:lnTo>
                  <a:pt x="163752" y="2382"/>
                </a:lnTo>
                <a:cubicBezTo>
                  <a:pt x="162162" y="792"/>
                  <a:pt x="160087" y="1"/>
                  <a:pt x="15801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2" name="Google Shape;1242;p42">
            <a:hlinkClick r:id="" action="ppaction://hlinkshowjump?jump=previousslide"/>
          </p:cNvPr>
          <p:cNvSpPr/>
          <p:nvPr/>
        </p:nvSpPr>
        <p:spPr>
          <a:xfrm flipH="1">
            <a:off x="7358100" y="627091"/>
            <a:ext cx="432265" cy="208566"/>
          </a:xfrm>
          <a:custGeom>
            <a:avLst/>
            <a:gdLst/>
            <a:ahLst/>
            <a:cxnLst/>
            <a:rect l="l" t="t" r="r" b="b"/>
            <a:pathLst>
              <a:path w="209583" h="101123" extrusionOk="0">
                <a:moveTo>
                  <a:pt x="158014" y="1"/>
                </a:moveTo>
                <a:cubicBezTo>
                  <a:pt x="155920" y="1"/>
                  <a:pt x="153827" y="808"/>
                  <a:pt x="152237" y="2415"/>
                </a:cubicBezTo>
                <a:cubicBezTo>
                  <a:pt x="149040" y="5611"/>
                  <a:pt x="149073" y="10765"/>
                  <a:pt x="152237" y="13929"/>
                </a:cubicBezTo>
                <a:lnTo>
                  <a:pt x="180845" y="42407"/>
                </a:lnTo>
                <a:lnTo>
                  <a:pt x="8155" y="42407"/>
                </a:lnTo>
                <a:cubicBezTo>
                  <a:pt x="3653" y="42407"/>
                  <a:pt x="0" y="46060"/>
                  <a:pt x="0" y="50562"/>
                </a:cubicBezTo>
                <a:cubicBezTo>
                  <a:pt x="0" y="55063"/>
                  <a:pt x="3653" y="58717"/>
                  <a:pt x="8155" y="58717"/>
                </a:cubicBezTo>
                <a:lnTo>
                  <a:pt x="180845" y="58717"/>
                </a:lnTo>
                <a:lnTo>
                  <a:pt x="152237" y="87194"/>
                </a:lnTo>
                <a:cubicBezTo>
                  <a:pt x="149073" y="90358"/>
                  <a:pt x="149040" y="95512"/>
                  <a:pt x="152237" y="98708"/>
                </a:cubicBezTo>
                <a:cubicBezTo>
                  <a:pt x="153827" y="100315"/>
                  <a:pt x="155920" y="101122"/>
                  <a:pt x="158014" y="101122"/>
                </a:cubicBezTo>
                <a:cubicBezTo>
                  <a:pt x="160087" y="101122"/>
                  <a:pt x="162162" y="100331"/>
                  <a:pt x="163752" y="98741"/>
                </a:cubicBezTo>
                <a:lnTo>
                  <a:pt x="206353" y="56335"/>
                </a:lnTo>
                <a:lnTo>
                  <a:pt x="206386" y="56335"/>
                </a:lnTo>
                <a:cubicBezTo>
                  <a:pt x="209583" y="53139"/>
                  <a:pt x="209550" y="47952"/>
                  <a:pt x="206386" y="44788"/>
                </a:cubicBezTo>
                <a:lnTo>
                  <a:pt x="206353" y="44788"/>
                </a:lnTo>
                <a:lnTo>
                  <a:pt x="163752" y="2382"/>
                </a:lnTo>
                <a:cubicBezTo>
                  <a:pt x="162162" y="792"/>
                  <a:pt x="160087" y="1"/>
                  <a:pt x="15801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770;p34">
            <a:hlinkClick r:id="rId6" action="ppaction://hlinksldjump"/>
            <a:extLst>
              <a:ext uri="{FF2B5EF4-FFF2-40B4-BE49-F238E27FC236}">
                <a16:creationId xmlns:a16="http://schemas.microsoft.com/office/drawing/2014/main" id="{4250BDAC-163F-439C-8A4F-877CDA50998D}"/>
              </a:ext>
            </a:extLst>
          </p:cNvPr>
          <p:cNvSpPr txBox="1"/>
          <p:nvPr/>
        </p:nvSpPr>
        <p:spPr>
          <a:xfrm>
            <a:off x="4555743" y="4498986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Metode Penelitian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4" name="Google Shape;771;p34">
            <a:hlinkClick r:id="rId7" action="ppaction://hlinksldjump"/>
            <a:extLst>
              <a:ext uri="{FF2B5EF4-FFF2-40B4-BE49-F238E27FC236}">
                <a16:creationId xmlns:a16="http://schemas.microsoft.com/office/drawing/2014/main" id="{D84E30FF-7606-4BF7-9087-D5AAE64DA8C3}"/>
              </a:ext>
            </a:extLst>
          </p:cNvPr>
          <p:cNvSpPr txBox="1"/>
          <p:nvPr/>
        </p:nvSpPr>
        <p:spPr>
          <a:xfrm>
            <a:off x="5715564" y="4498986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Rencana</a:t>
            </a:r>
            <a:r>
              <a:rPr lang="en-US" b="1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Kegiatan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AC035E02-B0B1-476C-9D99-9B8A81B947A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60709" y="4317839"/>
            <a:ext cx="2081568" cy="701119"/>
          </a:xfrm>
          <a:prstGeom prst="rect">
            <a:avLst/>
          </a:prstGeom>
        </p:spPr>
      </p:pic>
      <p:sp>
        <p:nvSpPr>
          <p:cNvPr id="46" name="Google Shape;769;p34">
            <a:hlinkClick r:id="rId3" action="ppaction://hlinksldjump"/>
            <a:extLst>
              <a:ext uri="{FF2B5EF4-FFF2-40B4-BE49-F238E27FC236}">
                <a16:creationId xmlns:a16="http://schemas.microsoft.com/office/drawing/2014/main" id="{0F405A28-49AB-471F-B59A-73408340F11D}"/>
              </a:ext>
            </a:extLst>
          </p:cNvPr>
          <p:cNvSpPr txBox="1"/>
          <p:nvPr/>
        </p:nvSpPr>
        <p:spPr>
          <a:xfrm>
            <a:off x="1040144" y="4498158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Pendahuluan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DC612C7F-1DC4-4428-A9F3-C3970CC92D0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8477" y="4194469"/>
            <a:ext cx="746342" cy="1008012"/>
          </a:xfrm>
          <a:prstGeom prst="rect">
            <a:avLst/>
          </a:prstGeom>
        </p:spPr>
      </p:pic>
      <p:sp>
        <p:nvSpPr>
          <p:cNvPr id="48" name="Google Shape;768;p34">
            <a:hlinkClick r:id="rId10" action="ppaction://hlinksldjump"/>
            <a:extLst>
              <a:ext uri="{FF2B5EF4-FFF2-40B4-BE49-F238E27FC236}">
                <a16:creationId xmlns:a16="http://schemas.microsoft.com/office/drawing/2014/main" id="{F9785812-2247-4E5E-8102-F148BEF3053F}"/>
              </a:ext>
            </a:extLst>
          </p:cNvPr>
          <p:cNvSpPr txBox="1"/>
          <p:nvPr/>
        </p:nvSpPr>
        <p:spPr>
          <a:xfrm>
            <a:off x="2236101" y="4498986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Tin</a:t>
            </a: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jauan</a:t>
            </a:r>
            <a:r>
              <a:rPr lang="en-US" b="1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Teori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DAF0CBD-CDF8-45BB-9C2C-DD5D52D6662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49319" y="199296"/>
            <a:ext cx="6551368" cy="4358853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9A815913-95D5-4BA2-9BA2-33DD71619BF7}"/>
              </a:ext>
            </a:extLst>
          </p:cNvPr>
          <p:cNvSpPr/>
          <p:nvPr/>
        </p:nvSpPr>
        <p:spPr>
          <a:xfrm>
            <a:off x="7475001" y="1663809"/>
            <a:ext cx="1436612" cy="18158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</a:rPr>
              <a:t>Total :</a:t>
            </a:r>
          </a:p>
          <a:p>
            <a:endParaRPr lang="en-US" b="1" dirty="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r>
              <a:rPr lang="en-US" dirty="0" err="1">
                <a:latin typeface="Times New Roman" panose="02020603050405020304" pitchFamily="18" charset="0"/>
              </a:rPr>
              <a:t>Rumah</a:t>
            </a:r>
            <a:r>
              <a:rPr lang="en-US" dirty="0">
                <a:latin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</a:rPr>
              <a:t>Sakit</a:t>
            </a:r>
            <a:r>
              <a:rPr lang="en-US" dirty="0">
                <a:latin typeface="Times New Roman" panose="02020603050405020304" pitchFamily="18" charset="0"/>
              </a:rPr>
              <a:t> : 11</a:t>
            </a:r>
          </a:p>
          <a:p>
            <a:r>
              <a:rPr lang="en-US" dirty="0">
                <a:latin typeface="Times New Roman" panose="02020603050405020304" pitchFamily="18" charset="0"/>
              </a:rPr>
              <a:t>RS </a:t>
            </a:r>
            <a:r>
              <a:rPr lang="en-US" dirty="0" err="1">
                <a:latin typeface="Times New Roman" panose="02020603050405020304" pitchFamily="18" charset="0"/>
              </a:rPr>
              <a:t>Bersalin</a:t>
            </a:r>
            <a:r>
              <a:rPr lang="en-US" dirty="0">
                <a:latin typeface="Times New Roman" panose="02020603050405020304" pitchFamily="18" charset="0"/>
              </a:rPr>
              <a:t> : 11</a:t>
            </a:r>
          </a:p>
          <a:p>
            <a:r>
              <a:rPr lang="en-US" dirty="0" err="1">
                <a:latin typeface="Times New Roman" panose="02020603050405020304" pitchFamily="18" charset="0"/>
              </a:rPr>
              <a:t>Poli</a:t>
            </a:r>
            <a:r>
              <a:rPr lang="en-US" dirty="0">
                <a:latin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</a:rPr>
              <a:t>Klinik</a:t>
            </a:r>
            <a:r>
              <a:rPr lang="en-US" dirty="0">
                <a:latin typeface="Times New Roman" panose="02020603050405020304" pitchFamily="18" charset="0"/>
              </a:rPr>
              <a:t> : 50</a:t>
            </a:r>
          </a:p>
          <a:p>
            <a:r>
              <a:rPr lang="en-US" dirty="0" err="1">
                <a:latin typeface="Times New Roman" panose="02020603050405020304" pitchFamily="18" charset="0"/>
              </a:rPr>
              <a:t>Puskesmas</a:t>
            </a:r>
            <a:r>
              <a:rPr lang="en-US" dirty="0">
                <a:latin typeface="Times New Roman" panose="02020603050405020304" pitchFamily="18" charset="0"/>
              </a:rPr>
              <a:t> : 30</a:t>
            </a:r>
          </a:p>
          <a:p>
            <a:r>
              <a:rPr lang="en-US" dirty="0">
                <a:latin typeface="Times New Roman" panose="02020603050405020304" pitchFamily="18" charset="0"/>
              </a:rPr>
              <a:t>P. </a:t>
            </a:r>
            <a:r>
              <a:rPr lang="en-US" dirty="0" err="1">
                <a:latin typeface="Times New Roman" panose="02020603050405020304" pitchFamily="18" charset="0"/>
              </a:rPr>
              <a:t>Pembantu</a:t>
            </a:r>
            <a:r>
              <a:rPr lang="en-US" dirty="0">
                <a:latin typeface="Times New Roman" panose="02020603050405020304" pitchFamily="18" charset="0"/>
              </a:rPr>
              <a:t> : 47</a:t>
            </a:r>
          </a:p>
          <a:p>
            <a:r>
              <a:rPr lang="en-US" dirty="0" err="1">
                <a:latin typeface="Times New Roman" panose="02020603050405020304" pitchFamily="18" charset="0"/>
              </a:rPr>
              <a:t>Apotek</a:t>
            </a:r>
            <a:r>
              <a:rPr lang="en-US" dirty="0">
                <a:latin typeface="Times New Roman" panose="02020603050405020304" pitchFamily="18" charset="0"/>
              </a:rPr>
              <a:t> : 84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61485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" name="Google Shape;1222;p42">
            <a:hlinkClick r:id="rId3" action="ppaction://hlinksldjump"/>
          </p:cNvPr>
          <p:cNvSpPr txBox="1"/>
          <p:nvPr/>
        </p:nvSpPr>
        <p:spPr>
          <a:xfrm>
            <a:off x="2987574" y="4498986"/>
            <a:ext cx="795600" cy="520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37" name="Google Shape;1237;p42"/>
          <p:cNvSpPr txBox="1"/>
          <p:nvPr/>
        </p:nvSpPr>
        <p:spPr>
          <a:xfrm>
            <a:off x="3359784" y="4498986"/>
            <a:ext cx="1195957" cy="520800"/>
          </a:xfrm>
          <a:prstGeom prst="rect">
            <a:avLst/>
          </a:prstGeom>
          <a:gradFill>
            <a:gsLst>
              <a:gs pos="0">
                <a:srgbClr val="AA9EEE">
                  <a:alpha val="12549"/>
                </a:srgbClr>
              </a:gs>
              <a:gs pos="100000">
                <a:srgbClr val="FFFFFF"/>
              </a:gs>
            </a:gsLst>
            <a:lin ang="1619866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err="1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Gambaran</a:t>
            </a:r>
            <a:r>
              <a:rPr lang="en-US" sz="1800" b="1" dirty="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800" b="1" dirty="0" err="1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Umum</a:t>
            </a:r>
            <a:endParaRPr sz="1800" b="1" dirty="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38" name="Google Shape;1238;p42"/>
          <p:cNvSpPr/>
          <p:nvPr/>
        </p:nvSpPr>
        <p:spPr>
          <a:xfrm>
            <a:off x="3395921" y="4976133"/>
            <a:ext cx="1159821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40" name="Google Shape;1240;p42">
            <a:hlinkClick r:id="rId4" action="ppaction://hlinksldjump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3224" y="585350"/>
            <a:ext cx="360887" cy="260251"/>
          </a:xfrm>
          <a:prstGeom prst="rect">
            <a:avLst/>
          </a:prstGeom>
          <a:noFill/>
          <a:ln>
            <a:noFill/>
          </a:ln>
        </p:spPr>
      </p:pic>
      <p:sp>
        <p:nvSpPr>
          <p:cNvPr id="1241" name="Google Shape;1241;p42">
            <a:hlinkClick r:id="" action="ppaction://hlinkshowjump?jump=nextslide"/>
          </p:cNvPr>
          <p:cNvSpPr/>
          <p:nvPr/>
        </p:nvSpPr>
        <p:spPr>
          <a:xfrm>
            <a:off x="7977175" y="627091"/>
            <a:ext cx="432265" cy="208566"/>
          </a:xfrm>
          <a:custGeom>
            <a:avLst/>
            <a:gdLst/>
            <a:ahLst/>
            <a:cxnLst/>
            <a:rect l="l" t="t" r="r" b="b"/>
            <a:pathLst>
              <a:path w="209583" h="101123" extrusionOk="0">
                <a:moveTo>
                  <a:pt x="158014" y="1"/>
                </a:moveTo>
                <a:cubicBezTo>
                  <a:pt x="155920" y="1"/>
                  <a:pt x="153827" y="808"/>
                  <a:pt x="152237" y="2415"/>
                </a:cubicBezTo>
                <a:cubicBezTo>
                  <a:pt x="149040" y="5611"/>
                  <a:pt x="149073" y="10765"/>
                  <a:pt x="152237" y="13929"/>
                </a:cubicBezTo>
                <a:lnTo>
                  <a:pt x="180845" y="42407"/>
                </a:lnTo>
                <a:lnTo>
                  <a:pt x="8155" y="42407"/>
                </a:lnTo>
                <a:cubicBezTo>
                  <a:pt x="3653" y="42407"/>
                  <a:pt x="0" y="46060"/>
                  <a:pt x="0" y="50562"/>
                </a:cubicBezTo>
                <a:cubicBezTo>
                  <a:pt x="0" y="55063"/>
                  <a:pt x="3653" y="58717"/>
                  <a:pt x="8155" y="58717"/>
                </a:cubicBezTo>
                <a:lnTo>
                  <a:pt x="180845" y="58717"/>
                </a:lnTo>
                <a:lnTo>
                  <a:pt x="152237" y="87194"/>
                </a:lnTo>
                <a:cubicBezTo>
                  <a:pt x="149073" y="90358"/>
                  <a:pt x="149040" y="95512"/>
                  <a:pt x="152237" y="98708"/>
                </a:cubicBezTo>
                <a:cubicBezTo>
                  <a:pt x="153827" y="100315"/>
                  <a:pt x="155920" y="101122"/>
                  <a:pt x="158014" y="101122"/>
                </a:cubicBezTo>
                <a:cubicBezTo>
                  <a:pt x="160087" y="101122"/>
                  <a:pt x="162162" y="100331"/>
                  <a:pt x="163752" y="98741"/>
                </a:cubicBezTo>
                <a:lnTo>
                  <a:pt x="206353" y="56335"/>
                </a:lnTo>
                <a:lnTo>
                  <a:pt x="206386" y="56335"/>
                </a:lnTo>
                <a:cubicBezTo>
                  <a:pt x="209583" y="53139"/>
                  <a:pt x="209550" y="47952"/>
                  <a:pt x="206386" y="44788"/>
                </a:cubicBezTo>
                <a:lnTo>
                  <a:pt x="206353" y="44788"/>
                </a:lnTo>
                <a:lnTo>
                  <a:pt x="163752" y="2382"/>
                </a:lnTo>
                <a:cubicBezTo>
                  <a:pt x="162162" y="792"/>
                  <a:pt x="160087" y="1"/>
                  <a:pt x="15801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2" name="Google Shape;1242;p42">
            <a:hlinkClick r:id="" action="ppaction://hlinkshowjump?jump=previousslide"/>
          </p:cNvPr>
          <p:cNvSpPr/>
          <p:nvPr/>
        </p:nvSpPr>
        <p:spPr>
          <a:xfrm flipH="1">
            <a:off x="7358100" y="627091"/>
            <a:ext cx="432265" cy="208566"/>
          </a:xfrm>
          <a:custGeom>
            <a:avLst/>
            <a:gdLst/>
            <a:ahLst/>
            <a:cxnLst/>
            <a:rect l="l" t="t" r="r" b="b"/>
            <a:pathLst>
              <a:path w="209583" h="101123" extrusionOk="0">
                <a:moveTo>
                  <a:pt x="158014" y="1"/>
                </a:moveTo>
                <a:cubicBezTo>
                  <a:pt x="155920" y="1"/>
                  <a:pt x="153827" y="808"/>
                  <a:pt x="152237" y="2415"/>
                </a:cubicBezTo>
                <a:cubicBezTo>
                  <a:pt x="149040" y="5611"/>
                  <a:pt x="149073" y="10765"/>
                  <a:pt x="152237" y="13929"/>
                </a:cubicBezTo>
                <a:lnTo>
                  <a:pt x="180845" y="42407"/>
                </a:lnTo>
                <a:lnTo>
                  <a:pt x="8155" y="42407"/>
                </a:lnTo>
                <a:cubicBezTo>
                  <a:pt x="3653" y="42407"/>
                  <a:pt x="0" y="46060"/>
                  <a:pt x="0" y="50562"/>
                </a:cubicBezTo>
                <a:cubicBezTo>
                  <a:pt x="0" y="55063"/>
                  <a:pt x="3653" y="58717"/>
                  <a:pt x="8155" y="58717"/>
                </a:cubicBezTo>
                <a:lnTo>
                  <a:pt x="180845" y="58717"/>
                </a:lnTo>
                <a:lnTo>
                  <a:pt x="152237" y="87194"/>
                </a:lnTo>
                <a:cubicBezTo>
                  <a:pt x="149073" y="90358"/>
                  <a:pt x="149040" y="95512"/>
                  <a:pt x="152237" y="98708"/>
                </a:cubicBezTo>
                <a:cubicBezTo>
                  <a:pt x="153827" y="100315"/>
                  <a:pt x="155920" y="101122"/>
                  <a:pt x="158014" y="101122"/>
                </a:cubicBezTo>
                <a:cubicBezTo>
                  <a:pt x="160087" y="101122"/>
                  <a:pt x="162162" y="100331"/>
                  <a:pt x="163752" y="98741"/>
                </a:cubicBezTo>
                <a:lnTo>
                  <a:pt x="206353" y="56335"/>
                </a:lnTo>
                <a:lnTo>
                  <a:pt x="206386" y="56335"/>
                </a:lnTo>
                <a:cubicBezTo>
                  <a:pt x="209583" y="53139"/>
                  <a:pt x="209550" y="47952"/>
                  <a:pt x="206386" y="44788"/>
                </a:cubicBezTo>
                <a:lnTo>
                  <a:pt x="206353" y="44788"/>
                </a:lnTo>
                <a:lnTo>
                  <a:pt x="163752" y="2382"/>
                </a:lnTo>
                <a:cubicBezTo>
                  <a:pt x="162162" y="792"/>
                  <a:pt x="160087" y="1"/>
                  <a:pt x="15801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770;p34">
            <a:hlinkClick r:id="rId6" action="ppaction://hlinksldjump"/>
            <a:extLst>
              <a:ext uri="{FF2B5EF4-FFF2-40B4-BE49-F238E27FC236}">
                <a16:creationId xmlns:a16="http://schemas.microsoft.com/office/drawing/2014/main" id="{4250BDAC-163F-439C-8A4F-877CDA50998D}"/>
              </a:ext>
            </a:extLst>
          </p:cNvPr>
          <p:cNvSpPr txBox="1"/>
          <p:nvPr/>
        </p:nvSpPr>
        <p:spPr>
          <a:xfrm>
            <a:off x="4555743" y="4498986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Metode Penelitian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4" name="Google Shape;771;p34">
            <a:hlinkClick r:id="rId7" action="ppaction://hlinksldjump"/>
            <a:extLst>
              <a:ext uri="{FF2B5EF4-FFF2-40B4-BE49-F238E27FC236}">
                <a16:creationId xmlns:a16="http://schemas.microsoft.com/office/drawing/2014/main" id="{D84E30FF-7606-4BF7-9087-D5AAE64DA8C3}"/>
              </a:ext>
            </a:extLst>
          </p:cNvPr>
          <p:cNvSpPr txBox="1"/>
          <p:nvPr/>
        </p:nvSpPr>
        <p:spPr>
          <a:xfrm>
            <a:off x="5715564" y="4498986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Rencana</a:t>
            </a:r>
            <a:r>
              <a:rPr lang="en-US" b="1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Kegiatan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AC035E02-B0B1-476C-9D99-9B8A81B947A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60709" y="4317839"/>
            <a:ext cx="2081568" cy="701119"/>
          </a:xfrm>
          <a:prstGeom prst="rect">
            <a:avLst/>
          </a:prstGeom>
        </p:spPr>
      </p:pic>
      <p:sp>
        <p:nvSpPr>
          <p:cNvPr id="46" name="Google Shape;769;p34">
            <a:hlinkClick r:id="rId3" action="ppaction://hlinksldjump"/>
            <a:extLst>
              <a:ext uri="{FF2B5EF4-FFF2-40B4-BE49-F238E27FC236}">
                <a16:creationId xmlns:a16="http://schemas.microsoft.com/office/drawing/2014/main" id="{0F405A28-49AB-471F-B59A-73408340F11D}"/>
              </a:ext>
            </a:extLst>
          </p:cNvPr>
          <p:cNvSpPr txBox="1"/>
          <p:nvPr/>
        </p:nvSpPr>
        <p:spPr>
          <a:xfrm>
            <a:off x="1040144" y="4498158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Pendahuluan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DC612C7F-1DC4-4428-A9F3-C3970CC92D0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8477" y="4194469"/>
            <a:ext cx="746342" cy="1008012"/>
          </a:xfrm>
          <a:prstGeom prst="rect">
            <a:avLst/>
          </a:prstGeom>
        </p:spPr>
      </p:pic>
      <p:sp>
        <p:nvSpPr>
          <p:cNvPr id="48" name="Google Shape;768;p34">
            <a:hlinkClick r:id="rId10" action="ppaction://hlinksldjump"/>
            <a:extLst>
              <a:ext uri="{FF2B5EF4-FFF2-40B4-BE49-F238E27FC236}">
                <a16:creationId xmlns:a16="http://schemas.microsoft.com/office/drawing/2014/main" id="{F9785812-2247-4E5E-8102-F148BEF3053F}"/>
              </a:ext>
            </a:extLst>
          </p:cNvPr>
          <p:cNvSpPr txBox="1"/>
          <p:nvPr/>
        </p:nvSpPr>
        <p:spPr>
          <a:xfrm>
            <a:off x="2236101" y="4498986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Tin</a:t>
            </a: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jauan</a:t>
            </a:r>
            <a:r>
              <a:rPr lang="en-US" b="1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Teori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83DD61-D1BB-46F4-8294-E52DB856003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54819" y="188710"/>
            <a:ext cx="6403281" cy="436944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002E2E01-25F6-4437-89E3-D81965A7A0A9}"/>
              </a:ext>
            </a:extLst>
          </p:cNvPr>
          <p:cNvSpPr/>
          <p:nvPr/>
        </p:nvSpPr>
        <p:spPr>
          <a:xfrm>
            <a:off x="7475001" y="1663809"/>
            <a:ext cx="1391728" cy="20313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</a:rPr>
              <a:t>Total :</a:t>
            </a:r>
          </a:p>
          <a:p>
            <a:endParaRPr lang="en-US" b="1" dirty="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r>
              <a:rPr lang="en-US" dirty="0">
                <a:latin typeface="Times New Roman" panose="02020603050405020304" pitchFamily="18" charset="0"/>
              </a:rPr>
              <a:t>Masjid : 731</a:t>
            </a:r>
          </a:p>
          <a:p>
            <a:r>
              <a:rPr lang="en-US" dirty="0" err="1">
                <a:latin typeface="Times New Roman" panose="02020603050405020304" pitchFamily="18" charset="0"/>
              </a:rPr>
              <a:t>Musholla</a:t>
            </a:r>
            <a:r>
              <a:rPr lang="en-US" dirty="0">
                <a:latin typeface="Times New Roman" panose="02020603050405020304" pitchFamily="18" charset="0"/>
              </a:rPr>
              <a:t> : 817</a:t>
            </a:r>
          </a:p>
          <a:p>
            <a:r>
              <a:rPr lang="en-US" dirty="0" err="1">
                <a:latin typeface="Times New Roman" panose="02020603050405020304" pitchFamily="18" charset="0"/>
              </a:rPr>
              <a:t>Gereja</a:t>
            </a:r>
            <a:r>
              <a:rPr lang="en-US" dirty="0">
                <a:latin typeface="Times New Roman" panose="02020603050405020304" pitchFamily="18" charset="0"/>
              </a:rPr>
              <a:t> : 15</a:t>
            </a:r>
          </a:p>
          <a:p>
            <a:r>
              <a:rPr lang="en-US" dirty="0">
                <a:latin typeface="Times New Roman" panose="02020603050405020304" pitchFamily="18" charset="0"/>
              </a:rPr>
              <a:t>G. </a:t>
            </a:r>
            <a:r>
              <a:rPr lang="en-US" dirty="0" err="1">
                <a:latin typeface="Times New Roman" panose="02020603050405020304" pitchFamily="18" charset="0"/>
              </a:rPr>
              <a:t>Protestan</a:t>
            </a:r>
            <a:r>
              <a:rPr lang="en-US" dirty="0">
                <a:latin typeface="Times New Roman" panose="02020603050405020304" pitchFamily="18" charset="0"/>
              </a:rPr>
              <a:t> : 22</a:t>
            </a:r>
          </a:p>
          <a:p>
            <a:r>
              <a:rPr lang="en-US" dirty="0">
                <a:latin typeface="Times New Roman" panose="02020603050405020304" pitchFamily="18" charset="0"/>
              </a:rPr>
              <a:t>G. </a:t>
            </a:r>
            <a:r>
              <a:rPr lang="en-US" dirty="0" err="1">
                <a:latin typeface="Times New Roman" panose="02020603050405020304" pitchFamily="18" charset="0"/>
              </a:rPr>
              <a:t>Katholik</a:t>
            </a:r>
            <a:r>
              <a:rPr lang="en-US" dirty="0">
                <a:latin typeface="Times New Roman" panose="02020603050405020304" pitchFamily="18" charset="0"/>
              </a:rPr>
              <a:t> : 7</a:t>
            </a:r>
          </a:p>
          <a:p>
            <a:r>
              <a:rPr lang="en-US" dirty="0">
                <a:latin typeface="Times New Roman" panose="02020603050405020304" pitchFamily="18" charset="0"/>
              </a:rPr>
              <a:t>Vihara : 18</a:t>
            </a:r>
          </a:p>
          <a:p>
            <a:r>
              <a:rPr lang="en-US" dirty="0">
                <a:latin typeface="Times New Roman" panose="02020603050405020304" pitchFamily="18" charset="0"/>
              </a:rPr>
              <a:t>Pura : 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96801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" name="Google Shape;1209;p42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fi-FI" sz="1800" dirty="0"/>
              <a:t>Sarana Perdagangan dan Niaga Kota Bandar Lampung</a:t>
            </a:r>
            <a:endParaRPr sz="1800" dirty="0"/>
          </a:p>
        </p:txBody>
      </p:sp>
      <p:sp>
        <p:nvSpPr>
          <p:cNvPr id="1222" name="Google Shape;1222;p42">
            <a:hlinkClick r:id="rId3" action="ppaction://hlinksldjump"/>
          </p:cNvPr>
          <p:cNvSpPr txBox="1"/>
          <p:nvPr/>
        </p:nvSpPr>
        <p:spPr>
          <a:xfrm>
            <a:off x="2987574" y="4498986"/>
            <a:ext cx="795600" cy="520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37" name="Google Shape;1237;p42"/>
          <p:cNvSpPr txBox="1"/>
          <p:nvPr/>
        </p:nvSpPr>
        <p:spPr>
          <a:xfrm>
            <a:off x="3359784" y="4498986"/>
            <a:ext cx="1195957" cy="520800"/>
          </a:xfrm>
          <a:prstGeom prst="rect">
            <a:avLst/>
          </a:prstGeom>
          <a:gradFill>
            <a:gsLst>
              <a:gs pos="0">
                <a:srgbClr val="AA9EEE">
                  <a:alpha val="12549"/>
                </a:srgbClr>
              </a:gs>
              <a:gs pos="100000">
                <a:srgbClr val="FFFFFF"/>
              </a:gs>
            </a:gsLst>
            <a:lin ang="1619866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err="1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Gambaran</a:t>
            </a:r>
            <a:r>
              <a:rPr lang="en-US" sz="1800" b="1" dirty="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800" b="1" dirty="0" err="1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Umum</a:t>
            </a:r>
            <a:endParaRPr sz="1800" b="1" dirty="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38" name="Google Shape;1238;p42"/>
          <p:cNvSpPr/>
          <p:nvPr/>
        </p:nvSpPr>
        <p:spPr>
          <a:xfrm>
            <a:off x="3395921" y="4976133"/>
            <a:ext cx="1159821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40" name="Google Shape;1240;p42">
            <a:hlinkClick r:id="rId4" action="ppaction://hlinksldjump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3224" y="585350"/>
            <a:ext cx="360887" cy="260251"/>
          </a:xfrm>
          <a:prstGeom prst="rect">
            <a:avLst/>
          </a:prstGeom>
          <a:noFill/>
          <a:ln>
            <a:noFill/>
          </a:ln>
        </p:spPr>
      </p:pic>
      <p:sp>
        <p:nvSpPr>
          <p:cNvPr id="1241" name="Google Shape;1241;p42">
            <a:hlinkClick r:id="" action="ppaction://hlinkshowjump?jump=nextslide"/>
          </p:cNvPr>
          <p:cNvSpPr/>
          <p:nvPr/>
        </p:nvSpPr>
        <p:spPr>
          <a:xfrm>
            <a:off x="7977175" y="627091"/>
            <a:ext cx="432265" cy="208566"/>
          </a:xfrm>
          <a:custGeom>
            <a:avLst/>
            <a:gdLst/>
            <a:ahLst/>
            <a:cxnLst/>
            <a:rect l="l" t="t" r="r" b="b"/>
            <a:pathLst>
              <a:path w="209583" h="101123" extrusionOk="0">
                <a:moveTo>
                  <a:pt x="158014" y="1"/>
                </a:moveTo>
                <a:cubicBezTo>
                  <a:pt x="155920" y="1"/>
                  <a:pt x="153827" y="808"/>
                  <a:pt x="152237" y="2415"/>
                </a:cubicBezTo>
                <a:cubicBezTo>
                  <a:pt x="149040" y="5611"/>
                  <a:pt x="149073" y="10765"/>
                  <a:pt x="152237" y="13929"/>
                </a:cubicBezTo>
                <a:lnTo>
                  <a:pt x="180845" y="42407"/>
                </a:lnTo>
                <a:lnTo>
                  <a:pt x="8155" y="42407"/>
                </a:lnTo>
                <a:cubicBezTo>
                  <a:pt x="3653" y="42407"/>
                  <a:pt x="0" y="46060"/>
                  <a:pt x="0" y="50562"/>
                </a:cubicBezTo>
                <a:cubicBezTo>
                  <a:pt x="0" y="55063"/>
                  <a:pt x="3653" y="58717"/>
                  <a:pt x="8155" y="58717"/>
                </a:cubicBezTo>
                <a:lnTo>
                  <a:pt x="180845" y="58717"/>
                </a:lnTo>
                <a:lnTo>
                  <a:pt x="152237" y="87194"/>
                </a:lnTo>
                <a:cubicBezTo>
                  <a:pt x="149073" y="90358"/>
                  <a:pt x="149040" y="95512"/>
                  <a:pt x="152237" y="98708"/>
                </a:cubicBezTo>
                <a:cubicBezTo>
                  <a:pt x="153827" y="100315"/>
                  <a:pt x="155920" y="101122"/>
                  <a:pt x="158014" y="101122"/>
                </a:cubicBezTo>
                <a:cubicBezTo>
                  <a:pt x="160087" y="101122"/>
                  <a:pt x="162162" y="100331"/>
                  <a:pt x="163752" y="98741"/>
                </a:cubicBezTo>
                <a:lnTo>
                  <a:pt x="206353" y="56335"/>
                </a:lnTo>
                <a:lnTo>
                  <a:pt x="206386" y="56335"/>
                </a:lnTo>
                <a:cubicBezTo>
                  <a:pt x="209583" y="53139"/>
                  <a:pt x="209550" y="47952"/>
                  <a:pt x="206386" y="44788"/>
                </a:cubicBezTo>
                <a:lnTo>
                  <a:pt x="206353" y="44788"/>
                </a:lnTo>
                <a:lnTo>
                  <a:pt x="163752" y="2382"/>
                </a:lnTo>
                <a:cubicBezTo>
                  <a:pt x="162162" y="792"/>
                  <a:pt x="160087" y="1"/>
                  <a:pt x="15801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2" name="Google Shape;1242;p42">
            <a:hlinkClick r:id="" action="ppaction://hlinkshowjump?jump=previousslide"/>
          </p:cNvPr>
          <p:cNvSpPr/>
          <p:nvPr/>
        </p:nvSpPr>
        <p:spPr>
          <a:xfrm flipH="1">
            <a:off x="7358100" y="627091"/>
            <a:ext cx="432265" cy="208566"/>
          </a:xfrm>
          <a:custGeom>
            <a:avLst/>
            <a:gdLst/>
            <a:ahLst/>
            <a:cxnLst/>
            <a:rect l="l" t="t" r="r" b="b"/>
            <a:pathLst>
              <a:path w="209583" h="101123" extrusionOk="0">
                <a:moveTo>
                  <a:pt x="158014" y="1"/>
                </a:moveTo>
                <a:cubicBezTo>
                  <a:pt x="155920" y="1"/>
                  <a:pt x="153827" y="808"/>
                  <a:pt x="152237" y="2415"/>
                </a:cubicBezTo>
                <a:cubicBezTo>
                  <a:pt x="149040" y="5611"/>
                  <a:pt x="149073" y="10765"/>
                  <a:pt x="152237" y="13929"/>
                </a:cubicBezTo>
                <a:lnTo>
                  <a:pt x="180845" y="42407"/>
                </a:lnTo>
                <a:lnTo>
                  <a:pt x="8155" y="42407"/>
                </a:lnTo>
                <a:cubicBezTo>
                  <a:pt x="3653" y="42407"/>
                  <a:pt x="0" y="46060"/>
                  <a:pt x="0" y="50562"/>
                </a:cubicBezTo>
                <a:cubicBezTo>
                  <a:pt x="0" y="55063"/>
                  <a:pt x="3653" y="58717"/>
                  <a:pt x="8155" y="58717"/>
                </a:cubicBezTo>
                <a:lnTo>
                  <a:pt x="180845" y="58717"/>
                </a:lnTo>
                <a:lnTo>
                  <a:pt x="152237" y="87194"/>
                </a:lnTo>
                <a:cubicBezTo>
                  <a:pt x="149073" y="90358"/>
                  <a:pt x="149040" y="95512"/>
                  <a:pt x="152237" y="98708"/>
                </a:cubicBezTo>
                <a:cubicBezTo>
                  <a:pt x="153827" y="100315"/>
                  <a:pt x="155920" y="101122"/>
                  <a:pt x="158014" y="101122"/>
                </a:cubicBezTo>
                <a:cubicBezTo>
                  <a:pt x="160087" y="101122"/>
                  <a:pt x="162162" y="100331"/>
                  <a:pt x="163752" y="98741"/>
                </a:cubicBezTo>
                <a:lnTo>
                  <a:pt x="206353" y="56335"/>
                </a:lnTo>
                <a:lnTo>
                  <a:pt x="206386" y="56335"/>
                </a:lnTo>
                <a:cubicBezTo>
                  <a:pt x="209583" y="53139"/>
                  <a:pt x="209550" y="47952"/>
                  <a:pt x="206386" y="44788"/>
                </a:cubicBezTo>
                <a:lnTo>
                  <a:pt x="206353" y="44788"/>
                </a:lnTo>
                <a:lnTo>
                  <a:pt x="163752" y="2382"/>
                </a:lnTo>
                <a:cubicBezTo>
                  <a:pt x="162162" y="792"/>
                  <a:pt x="160087" y="1"/>
                  <a:pt x="15801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770;p34">
            <a:hlinkClick r:id="rId6" action="ppaction://hlinksldjump"/>
            <a:extLst>
              <a:ext uri="{FF2B5EF4-FFF2-40B4-BE49-F238E27FC236}">
                <a16:creationId xmlns:a16="http://schemas.microsoft.com/office/drawing/2014/main" id="{4250BDAC-163F-439C-8A4F-877CDA50998D}"/>
              </a:ext>
            </a:extLst>
          </p:cNvPr>
          <p:cNvSpPr txBox="1"/>
          <p:nvPr/>
        </p:nvSpPr>
        <p:spPr>
          <a:xfrm>
            <a:off x="4555743" y="4498986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Metode Penelitian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4" name="Google Shape;771;p34">
            <a:hlinkClick r:id="rId7" action="ppaction://hlinksldjump"/>
            <a:extLst>
              <a:ext uri="{FF2B5EF4-FFF2-40B4-BE49-F238E27FC236}">
                <a16:creationId xmlns:a16="http://schemas.microsoft.com/office/drawing/2014/main" id="{D84E30FF-7606-4BF7-9087-D5AAE64DA8C3}"/>
              </a:ext>
            </a:extLst>
          </p:cNvPr>
          <p:cNvSpPr txBox="1"/>
          <p:nvPr/>
        </p:nvSpPr>
        <p:spPr>
          <a:xfrm>
            <a:off x="5715564" y="4498986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Rencana</a:t>
            </a:r>
            <a:r>
              <a:rPr lang="en-US" b="1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Kegiatan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AC035E02-B0B1-476C-9D99-9B8A81B947A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60709" y="4317839"/>
            <a:ext cx="2081568" cy="701119"/>
          </a:xfrm>
          <a:prstGeom prst="rect">
            <a:avLst/>
          </a:prstGeom>
        </p:spPr>
      </p:pic>
      <p:sp>
        <p:nvSpPr>
          <p:cNvPr id="46" name="Google Shape;769;p34">
            <a:hlinkClick r:id="rId3" action="ppaction://hlinksldjump"/>
            <a:extLst>
              <a:ext uri="{FF2B5EF4-FFF2-40B4-BE49-F238E27FC236}">
                <a16:creationId xmlns:a16="http://schemas.microsoft.com/office/drawing/2014/main" id="{0F405A28-49AB-471F-B59A-73408340F11D}"/>
              </a:ext>
            </a:extLst>
          </p:cNvPr>
          <p:cNvSpPr txBox="1"/>
          <p:nvPr/>
        </p:nvSpPr>
        <p:spPr>
          <a:xfrm>
            <a:off x="1040144" y="4498158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Pendahuluan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DC612C7F-1DC4-4428-A9F3-C3970CC92D0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8477" y="4317839"/>
            <a:ext cx="746342" cy="884642"/>
          </a:xfrm>
          <a:prstGeom prst="rect">
            <a:avLst/>
          </a:prstGeom>
        </p:spPr>
      </p:pic>
      <p:sp>
        <p:nvSpPr>
          <p:cNvPr id="48" name="Google Shape;768;p34">
            <a:hlinkClick r:id="rId10" action="ppaction://hlinksldjump"/>
            <a:extLst>
              <a:ext uri="{FF2B5EF4-FFF2-40B4-BE49-F238E27FC236}">
                <a16:creationId xmlns:a16="http://schemas.microsoft.com/office/drawing/2014/main" id="{F9785812-2247-4E5E-8102-F148BEF3053F}"/>
              </a:ext>
            </a:extLst>
          </p:cNvPr>
          <p:cNvSpPr txBox="1"/>
          <p:nvPr/>
        </p:nvSpPr>
        <p:spPr>
          <a:xfrm>
            <a:off x="2236101" y="4498986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Tin</a:t>
            </a: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jauan</a:t>
            </a:r>
            <a:r>
              <a:rPr lang="en-US" b="1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Teori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8DFB817-ED9B-4846-BE1A-316AE19582A8}"/>
              </a:ext>
            </a:extLst>
          </p:cNvPr>
          <p:cNvSpPr/>
          <p:nvPr/>
        </p:nvSpPr>
        <p:spPr>
          <a:xfrm>
            <a:off x="2035925" y="844749"/>
            <a:ext cx="50721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</a:rPr>
              <a:t>Persebaran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</a:rPr>
              <a:t>Sarana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</a:rPr>
              <a:t>Perdagangan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</a:rPr>
              <a:t>Tradisional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 Kota Bandar Lampung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4A16D93-22C7-466C-8C2B-6806644B78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4691267"/>
              </p:ext>
            </p:extLst>
          </p:nvPr>
        </p:nvGraphicFramePr>
        <p:xfrm>
          <a:off x="366789" y="1152526"/>
          <a:ext cx="3338272" cy="3178374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{622570D0-A7FD-45C4-9C3A-187E027F667F}</a:tableStyleId>
              </a:tblPr>
              <a:tblGrid>
                <a:gridCol w="260679">
                  <a:extLst>
                    <a:ext uri="{9D8B030D-6E8A-4147-A177-3AD203B41FA5}">
                      <a16:colId xmlns:a16="http://schemas.microsoft.com/office/drawing/2014/main" val="2636842403"/>
                    </a:ext>
                  </a:extLst>
                </a:gridCol>
                <a:gridCol w="1006066">
                  <a:extLst>
                    <a:ext uri="{9D8B030D-6E8A-4147-A177-3AD203B41FA5}">
                      <a16:colId xmlns:a16="http://schemas.microsoft.com/office/drawing/2014/main" val="1680967740"/>
                    </a:ext>
                  </a:extLst>
                </a:gridCol>
                <a:gridCol w="987053">
                  <a:extLst>
                    <a:ext uri="{9D8B030D-6E8A-4147-A177-3AD203B41FA5}">
                      <a16:colId xmlns:a16="http://schemas.microsoft.com/office/drawing/2014/main" val="424551716"/>
                    </a:ext>
                  </a:extLst>
                </a:gridCol>
                <a:gridCol w="1084474">
                  <a:extLst>
                    <a:ext uri="{9D8B030D-6E8A-4147-A177-3AD203B41FA5}">
                      <a16:colId xmlns:a16="http://schemas.microsoft.com/office/drawing/2014/main" val="243269796"/>
                    </a:ext>
                  </a:extLst>
                </a:gridCol>
              </a:tblGrid>
              <a:tr h="3137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20">
                          <a:effectLst/>
                        </a:rPr>
                        <a:t>No</a:t>
                      </a:r>
                      <a:endParaRPr lang="en-US" sz="82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2574" marR="12574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20">
                          <a:effectLst/>
                        </a:rPr>
                        <a:t>Nama Pasar</a:t>
                      </a:r>
                      <a:endParaRPr lang="en-US" sz="82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2574" marR="12574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20">
                          <a:effectLst/>
                        </a:rPr>
                        <a:t>Lokasi</a:t>
                      </a:r>
                      <a:endParaRPr lang="en-US" sz="82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2574" marR="12574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20">
                          <a:effectLst/>
                        </a:rPr>
                        <a:t>Kecamatan</a:t>
                      </a:r>
                      <a:endParaRPr lang="en-US" sz="82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2574" marR="12574" marT="0" marB="0"/>
                </a:tc>
                <a:extLst>
                  <a:ext uri="{0D108BD9-81ED-4DB2-BD59-A6C34878D82A}">
                    <a16:rowId xmlns:a16="http://schemas.microsoft.com/office/drawing/2014/main" val="160568315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820">
                          <a:effectLst/>
                        </a:rPr>
                        <a:t>1</a:t>
                      </a:r>
                      <a:endParaRPr lang="en-US" sz="82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2574" marR="1257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820">
                          <a:effectLst/>
                        </a:rPr>
                        <a:t>Pasar Bawah</a:t>
                      </a:r>
                      <a:endParaRPr lang="en-US" sz="82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2574" marR="1257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820">
                          <a:effectLst/>
                        </a:rPr>
                        <a:t>Jl. Pemuda</a:t>
                      </a:r>
                      <a:endParaRPr lang="en-US" sz="82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2574" marR="1257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820">
                          <a:effectLst/>
                        </a:rPr>
                        <a:t>Enggal</a:t>
                      </a:r>
                      <a:endParaRPr lang="en-US" sz="82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2574" marR="12574" marT="0" marB="0"/>
                </a:tc>
                <a:extLst>
                  <a:ext uri="{0D108BD9-81ED-4DB2-BD59-A6C34878D82A}">
                    <a16:rowId xmlns:a16="http://schemas.microsoft.com/office/drawing/2014/main" val="894186594"/>
                  </a:ext>
                </a:extLst>
              </a:tr>
              <a:tr h="3137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820">
                          <a:effectLst/>
                        </a:rPr>
                        <a:t>2</a:t>
                      </a:r>
                      <a:endParaRPr lang="en-US" sz="82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2574" marR="1257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820">
                          <a:effectLst/>
                        </a:rPr>
                        <a:t>Pasar Tugu</a:t>
                      </a:r>
                      <a:endParaRPr lang="en-US" sz="82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2574" marR="1257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820">
                          <a:effectLst/>
                        </a:rPr>
                        <a:t>Jl. Hayam Wuruk</a:t>
                      </a:r>
                      <a:endParaRPr lang="en-US" sz="82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2574" marR="1257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820">
                          <a:effectLst/>
                        </a:rPr>
                        <a:t>Tanjung Karang Timur</a:t>
                      </a:r>
                      <a:endParaRPr lang="en-US" sz="82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2574" marR="12574" marT="0" marB="0"/>
                </a:tc>
                <a:extLst>
                  <a:ext uri="{0D108BD9-81ED-4DB2-BD59-A6C34878D82A}">
                    <a16:rowId xmlns:a16="http://schemas.microsoft.com/office/drawing/2014/main" val="1475094257"/>
                  </a:ext>
                </a:extLst>
              </a:tr>
              <a:tr h="3137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820">
                          <a:effectLst/>
                        </a:rPr>
                        <a:t>3</a:t>
                      </a:r>
                      <a:endParaRPr lang="en-US" sz="82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2574" marR="1257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820">
                          <a:effectLst/>
                        </a:rPr>
                        <a:t>Pasar Wayhalim</a:t>
                      </a:r>
                      <a:endParaRPr lang="en-US" sz="82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2574" marR="1257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820" dirty="0">
                          <a:effectLst/>
                        </a:rPr>
                        <a:t>Jl. Rajabasa Raya</a:t>
                      </a:r>
                      <a:endParaRPr lang="en-US" sz="82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2574" marR="1257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820">
                          <a:effectLst/>
                        </a:rPr>
                        <a:t>Kedaton</a:t>
                      </a:r>
                      <a:endParaRPr lang="en-US" sz="82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2574" marR="12574" marT="0" marB="0"/>
                </a:tc>
                <a:extLst>
                  <a:ext uri="{0D108BD9-81ED-4DB2-BD59-A6C34878D82A}">
                    <a16:rowId xmlns:a16="http://schemas.microsoft.com/office/drawing/2014/main" val="381024301"/>
                  </a:ext>
                </a:extLst>
              </a:tr>
              <a:tr h="3137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820">
                          <a:effectLst/>
                        </a:rPr>
                        <a:t>4</a:t>
                      </a:r>
                      <a:endParaRPr lang="en-US" sz="82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2574" marR="1257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820">
                          <a:effectLst/>
                        </a:rPr>
                        <a:t>Pasar Baru/SMEP</a:t>
                      </a:r>
                      <a:endParaRPr lang="en-US" sz="82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2574" marR="1257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820">
                          <a:effectLst/>
                        </a:rPr>
                        <a:t>Jl. Batu Sangkar</a:t>
                      </a:r>
                      <a:endParaRPr lang="en-US" sz="82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2574" marR="1257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820">
                          <a:effectLst/>
                        </a:rPr>
                        <a:t>Tanjung Karang Pusat</a:t>
                      </a:r>
                      <a:endParaRPr lang="en-US" sz="82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2574" marR="12574" marT="0" marB="0"/>
                </a:tc>
                <a:extLst>
                  <a:ext uri="{0D108BD9-81ED-4DB2-BD59-A6C34878D82A}">
                    <a16:rowId xmlns:a16="http://schemas.microsoft.com/office/drawing/2014/main" val="176012837"/>
                  </a:ext>
                </a:extLst>
              </a:tr>
              <a:tr h="3137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820">
                          <a:effectLst/>
                        </a:rPr>
                        <a:t>5</a:t>
                      </a:r>
                      <a:endParaRPr lang="en-US" sz="82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2574" marR="1257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820">
                          <a:effectLst/>
                        </a:rPr>
                        <a:t>Pasar Pasir Gintung</a:t>
                      </a:r>
                      <a:endParaRPr lang="en-US" sz="82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2574" marR="1257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820">
                          <a:effectLst/>
                        </a:rPr>
                        <a:t>Jl. Pisang</a:t>
                      </a:r>
                      <a:endParaRPr lang="en-US" sz="82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2574" marR="1257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820" dirty="0">
                          <a:effectLst/>
                        </a:rPr>
                        <a:t>Tanjung Karang Pusat</a:t>
                      </a:r>
                      <a:endParaRPr lang="en-US" sz="82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2574" marR="12574" marT="0" marB="0"/>
                </a:tc>
                <a:extLst>
                  <a:ext uri="{0D108BD9-81ED-4DB2-BD59-A6C34878D82A}">
                    <a16:rowId xmlns:a16="http://schemas.microsoft.com/office/drawing/2014/main" val="13800967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820">
                          <a:effectLst/>
                        </a:rPr>
                        <a:t>6</a:t>
                      </a:r>
                      <a:endParaRPr lang="en-US" sz="82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2574" marR="1257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820">
                          <a:effectLst/>
                        </a:rPr>
                        <a:t>Pasar Tamin</a:t>
                      </a:r>
                      <a:endParaRPr lang="en-US" sz="82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2574" marR="1257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820">
                          <a:effectLst/>
                        </a:rPr>
                        <a:t>Jl. Tamin</a:t>
                      </a:r>
                      <a:endParaRPr lang="en-US" sz="82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2574" marR="1257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820">
                          <a:effectLst/>
                        </a:rPr>
                        <a:t>Tanjung Karang Pusat</a:t>
                      </a:r>
                      <a:endParaRPr lang="en-US" sz="82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2574" marR="12574" marT="0" marB="0"/>
                </a:tc>
                <a:extLst>
                  <a:ext uri="{0D108BD9-81ED-4DB2-BD59-A6C34878D82A}">
                    <a16:rowId xmlns:a16="http://schemas.microsoft.com/office/drawing/2014/main" val="580779207"/>
                  </a:ext>
                </a:extLst>
              </a:tr>
              <a:tr h="3137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820">
                          <a:effectLst/>
                        </a:rPr>
                        <a:t>7</a:t>
                      </a:r>
                      <a:endParaRPr lang="en-US" sz="82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2574" marR="1257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820">
                          <a:effectLst/>
                        </a:rPr>
                        <a:t>Pasar Gudang Lelang</a:t>
                      </a:r>
                      <a:endParaRPr lang="en-US" sz="82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2574" marR="1257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820">
                          <a:effectLst/>
                        </a:rPr>
                        <a:t>Jl. Ikan Bawal</a:t>
                      </a:r>
                      <a:endParaRPr lang="en-US" sz="82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2574" marR="1257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820">
                          <a:effectLst/>
                        </a:rPr>
                        <a:t>Bumi Waras</a:t>
                      </a:r>
                      <a:endParaRPr lang="en-US" sz="82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2574" marR="12574" marT="0" marB="0"/>
                </a:tc>
                <a:extLst>
                  <a:ext uri="{0D108BD9-81ED-4DB2-BD59-A6C34878D82A}">
                    <a16:rowId xmlns:a16="http://schemas.microsoft.com/office/drawing/2014/main" val="1792309126"/>
                  </a:ext>
                </a:extLst>
              </a:tr>
              <a:tr h="3137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820">
                          <a:effectLst/>
                        </a:rPr>
                        <a:t>8</a:t>
                      </a:r>
                      <a:endParaRPr lang="en-US" sz="82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2574" marR="1257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820">
                          <a:effectLst/>
                        </a:rPr>
                        <a:t>Pasar Cimeng</a:t>
                      </a:r>
                      <a:endParaRPr lang="en-US" sz="82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2574" marR="1257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820">
                          <a:effectLst/>
                        </a:rPr>
                        <a:t>Jl. Hasyim ashari</a:t>
                      </a:r>
                      <a:endParaRPr lang="en-US" sz="82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2574" marR="1257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820">
                          <a:effectLst/>
                        </a:rPr>
                        <a:t>Teluk Betung Barat</a:t>
                      </a:r>
                      <a:endParaRPr lang="en-US" sz="82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2574" marR="12574" marT="0" marB="0"/>
                </a:tc>
                <a:extLst>
                  <a:ext uri="{0D108BD9-81ED-4DB2-BD59-A6C34878D82A}">
                    <a16:rowId xmlns:a16="http://schemas.microsoft.com/office/drawing/2014/main" val="169792054"/>
                  </a:ext>
                </a:extLst>
              </a:tr>
              <a:tr h="3137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820">
                          <a:effectLst/>
                        </a:rPr>
                        <a:t>9</a:t>
                      </a:r>
                      <a:endParaRPr lang="en-US" sz="82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2574" marR="1257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820">
                          <a:effectLst/>
                        </a:rPr>
                        <a:t>Pasar Ambon</a:t>
                      </a:r>
                      <a:endParaRPr lang="en-US" sz="82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2574" marR="1257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820" dirty="0">
                          <a:effectLst/>
                        </a:rPr>
                        <a:t>Jl. RE. Martadinata</a:t>
                      </a:r>
                      <a:endParaRPr lang="en-US" sz="82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2574" marR="1257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820">
                          <a:effectLst/>
                        </a:rPr>
                        <a:t>Teluk Betung Barat</a:t>
                      </a:r>
                      <a:endParaRPr lang="en-US" sz="82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2574" marR="12574" marT="0" marB="0"/>
                </a:tc>
                <a:extLst>
                  <a:ext uri="{0D108BD9-81ED-4DB2-BD59-A6C34878D82A}">
                    <a16:rowId xmlns:a16="http://schemas.microsoft.com/office/drawing/2014/main" val="3486510882"/>
                  </a:ext>
                </a:extLst>
              </a:tr>
              <a:tr h="3137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820">
                          <a:effectLst/>
                        </a:rPr>
                        <a:t>10</a:t>
                      </a:r>
                      <a:endParaRPr lang="en-US" sz="82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2574" marR="1257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820">
                          <a:effectLst/>
                        </a:rPr>
                        <a:t>Pasar Kangkung</a:t>
                      </a:r>
                      <a:endParaRPr lang="en-US" sz="82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2574" marR="1257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820">
                          <a:effectLst/>
                        </a:rPr>
                        <a:t>Jl. Hasanudin</a:t>
                      </a:r>
                      <a:endParaRPr lang="en-US" sz="82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2574" marR="1257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820">
                          <a:effectLst/>
                        </a:rPr>
                        <a:t>Teluk Betung Selatan</a:t>
                      </a:r>
                      <a:endParaRPr lang="en-US" sz="82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2574" marR="12574" marT="0" marB="0"/>
                </a:tc>
                <a:extLst>
                  <a:ext uri="{0D108BD9-81ED-4DB2-BD59-A6C34878D82A}">
                    <a16:rowId xmlns:a16="http://schemas.microsoft.com/office/drawing/2014/main" val="1021929500"/>
                  </a:ext>
                </a:extLst>
              </a:tr>
              <a:tr h="3137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820">
                          <a:effectLst/>
                        </a:rPr>
                        <a:t>11</a:t>
                      </a:r>
                      <a:endParaRPr lang="en-US" sz="82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2574" marR="1257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820">
                          <a:effectLst/>
                        </a:rPr>
                        <a:t>Pasar Panjang</a:t>
                      </a:r>
                      <a:endParaRPr lang="en-US" sz="82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2574" marR="1257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820">
                          <a:effectLst/>
                        </a:rPr>
                        <a:t>Jl. Yos Sudarso</a:t>
                      </a:r>
                      <a:endParaRPr lang="en-US" sz="82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2574" marR="1257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820">
                          <a:effectLst/>
                        </a:rPr>
                        <a:t>Panjang</a:t>
                      </a:r>
                      <a:endParaRPr lang="en-US" sz="82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2574" marR="12574" marT="0" marB="0"/>
                </a:tc>
                <a:extLst>
                  <a:ext uri="{0D108BD9-81ED-4DB2-BD59-A6C34878D82A}">
                    <a16:rowId xmlns:a16="http://schemas.microsoft.com/office/drawing/2014/main" val="2889745347"/>
                  </a:ext>
                </a:extLst>
              </a:tr>
              <a:tr h="3137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820">
                          <a:effectLst/>
                        </a:rPr>
                        <a:t>12</a:t>
                      </a:r>
                      <a:endParaRPr lang="en-US" sz="82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2574" marR="1257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820">
                          <a:effectLst/>
                        </a:rPr>
                        <a:t>Pasar Tani</a:t>
                      </a:r>
                      <a:endParaRPr lang="en-US" sz="82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2574" marR="1257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820">
                          <a:effectLst/>
                        </a:rPr>
                        <a:t>Jl. Melati Kemiling</a:t>
                      </a:r>
                      <a:endParaRPr lang="en-US" sz="82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2574" marR="1257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820">
                          <a:effectLst/>
                        </a:rPr>
                        <a:t>Kemiling</a:t>
                      </a:r>
                      <a:endParaRPr lang="en-US" sz="82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2574" marR="12574" marT="0" marB="0"/>
                </a:tc>
                <a:extLst>
                  <a:ext uri="{0D108BD9-81ED-4DB2-BD59-A6C34878D82A}">
                    <a16:rowId xmlns:a16="http://schemas.microsoft.com/office/drawing/2014/main" val="2113867129"/>
                  </a:ext>
                </a:extLst>
              </a:tr>
              <a:tr h="4806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820">
                          <a:effectLst/>
                        </a:rPr>
                        <a:t>13</a:t>
                      </a:r>
                      <a:endParaRPr lang="en-US" sz="82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2574" marR="1257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820">
                          <a:effectLst/>
                        </a:rPr>
                        <a:t>Pasar Terminal Kemiling</a:t>
                      </a:r>
                      <a:endParaRPr lang="en-US" sz="82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2574" marR="1257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820">
                          <a:effectLst/>
                        </a:rPr>
                        <a:t>Jl. Imam Bonjol Kemiling</a:t>
                      </a:r>
                      <a:endParaRPr lang="en-US" sz="82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2574" marR="1257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820">
                          <a:effectLst/>
                        </a:rPr>
                        <a:t>Kemiling</a:t>
                      </a:r>
                      <a:endParaRPr lang="en-US" sz="82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2574" marR="12574" marT="0" marB="0"/>
                </a:tc>
                <a:extLst>
                  <a:ext uri="{0D108BD9-81ED-4DB2-BD59-A6C34878D82A}">
                    <a16:rowId xmlns:a16="http://schemas.microsoft.com/office/drawing/2014/main" val="293696004"/>
                  </a:ext>
                </a:extLst>
              </a:tr>
              <a:tr h="3137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820">
                          <a:effectLst/>
                        </a:rPr>
                        <a:t>14</a:t>
                      </a:r>
                      <a:endParaRPr lang="en-US" sz="82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2574" marR="1257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820">
                          <a:effectLst/>
                        </a:rPr>
                        <a:t>Pasar Bambu Kuning</a:t>
                      </a:r>
                      <a:endParaRPr lang="en-US" sz="82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2574" marR="1257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820">
                          <a:effectLst/>
                        </a:rPr>
                        <a:t>Jl. Imam Bonjol</a:t>
                      </a:r>
                      <a:endParaRPr lang="en-US" sz="82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2574" marR="1257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820">
                          <a:effectLst/>
                        </a:rPr>
                        <a:t>Tanjung Karang Pusat</a:t>
                      </a:r>
                      <a:endParaRPr lang="en-US" sz="82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2574" marR="12574" marT="0" marB="0"/>
                </a:tc>
                <a:extLst>
                  <a:ext uri="{0D108BD9-81ED-4DB2-BD59-A6C34878D82A}">
                    <a16:rowId xmlns:a16="http://schemas.microsoft.com/office/drawing/2014/main" val="3276754525"/>
                  </a:ext>
                </a:extLst>
              </a:tr>
              <a:tr h="3137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820">
                          <a:effectLst/>
                        </a:rPr>
                        <a:t>15</a:t>
                      </a:r>
                      <a:endParaRPr lang="en-US" sz="82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2574" marR="1257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820">
                          <a:effectLst/>
                        </a:rPr>
                        <a:t>Pasar Way Kandis</a:t>
                      </a:r>
                      <a:endParaRPr lang="en-US" sz="82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2574" marR="1257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820">
                          <a:effectLst/>
                        </a:rPr>
                        <a:t>Jl. Ratu Dibalau</a:t>
                      </a:r>
                      <a:endParaRPr lang="en-US" sz="82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2574" marR="1257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820">
                          <a:effectLst/>
                        </a:rPr>
                        <a:t>Tanjung Senang</a:t>
                      </a:r>
                      <a:endParaRPr lang="en-US" sz="82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2574" marR="12574" marT="0" marB="0"/>
                </a:tc>
                <a:extLst>
                  <a:ext uri="{0D108BD9-81ED-4DB2-BD59-A6C34878D82A}">
                    <a16:rowId xmlns:a16="http://schemas.microsoft.com/office/drawing/2014/main" val="3514131848"/>
                  </a:ext>
                </a:extLst>
              </a:tr>
              <a:tr h="3137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820">
                          <a:effectLst/>
                        </a:rPr>
                        <a:t>16</a:t>
                      </a:r>
                      <a:endParaRPr lang="en-US" sz="82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2574" marR="1257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820">
                          <a:effectLst/>
                        </a:rPr>
                        <a:t>Pasar Rajabasa</a:t>
                      </a:r>
                      <a:endParaRPr lang="en-US" sz="82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2574" marR="1257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820">
                          <a:effectLst/>
                        </a:rPr>
                        <a:t>Jl. Kapt. Abdul Haq</a:t>
                      </a:r>
                      <a:endParaRPr lang="en-US" sz="82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2574" marR="1257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820" dirty="0">
                          <a:effectLst/>
                        </a:rPr>
                        <a:t>Rajabasa</a:t>
                      </a:r>
                      <a:endParaRPr lang="en-US" sz="82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2574" marR="12574" marT="0" marB="0"/>
                </a:tc>
                <a:extLst>
                  <a:ext uri="{0D108BD9-81ED-4DB2-BD59-A6C34878D82A}">
                    <a16:rowId xmlns:a16="http://schemas.microsoft.com/office/drawing/2014/main" val="1251464525"/>
                  </a:ext>
                </a:extLst>
              </a:tr>
            </a:tbl>
          </a:graphicData>
        </a:graphic>
      </p:graphicFrame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7E22FB4F-950C-423F-B600-94EBD89CB2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0474195"/>
              </p:ext>
            </p:extLst>
          </p:nvPr>
        </p:nvGraphicFramePr>
        <p:xfrm>
          <a:off x="3918405" y="1164142"/>
          <a:ext cx="3679640" cy="140716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{622570D0-A7FD-45C4-9C3A-187E027F667F}</a:tableStyleId>
              </a:tblPr>
              <a:tblGrid>
                <a:gridCol w="260679">
                  <a:extLst>
                    <a:ext uri="{9D8B030D-6E8A-4147-A177-3AD203B41FA5}">
                      <a16:colId xmlns:a16="http://schemas.microsoft.com/office/drawing/2014/main" val="2636842403"/>
                    </a:ext>
                  </a:extLst>
                </a:gridCol>
                <a:gridCol w="1312836">
                  <a:extLst>
                    <a:ext uri="{9D8B030D-6E8A-4147-A177-3AD203B41FA5}">
                      <a16:colId xmlns:a16="http://schemas.microsoft.com/office/drawing/2014/main" val="1680967740"/>
                    </a:ext>
                  </a:extLst>
                </a:gridCol>
                <a:gridCol w="1443990">
                  <a:extLst>
                    <a:ext uri="{9D8B030D-6E8A-4147-A177-3AD203B41FA5}">
                      <a16:colId xmlns:a16="http://schemas.microsoft.com/office/drawing/2014/main" val="424551716"/>
                    </a:ext>
                  </a:extLst>
                </a:gridCol>
                <a:gridCol w="662135">
                  <a:extLst>
                    <a:ext uri="{9D8B030D-6E8A-4147-A177-3AD203B41FA5}">
                      <a16:colId xmlns:a16="http://schemas.microsoft.com/office/drawing/2014/main" val="243269796"/>
                    </a:ext>
                  </a:extLst>
                </a:gridCol>
              </a:tblGrid>
              <a:tr h="3137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No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2574" marR="12574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Nama Pasar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2574" marR="12574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Lokasi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2574" marR="12574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dirty="0" err="1">
                          <a:effectLst/>
                        </a:rPr>
                        <a:t>Kecamatan</a:t>
                      </a:r>
                      <a:endParaRPr lang="en-US" sz="7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2574" marR="12574" marT="0" marB="0"/>
                </a:tc>
                <a:extLst>
                  <a:ext uri="{0D108BD9-81ED-4DB2-BD59-A6C34878D82A}">
                    <a16:rowId xmlns:a16="http://schemas.microsoft.com/office/drawing/2014/main" val="1605683156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EE46210-EC9D-43F8-BDB8-06AAE0AA2A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593654"/>
              </p:ext>
            </p:extLst>
          </p:nvPr>
        </p:nvGraphicFramePr>
        <p:xfrm>
          <a:off x="3918405" y="1295097"/>
          <a:ext cx="3671846" cy="3192272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{622570D0-A7FD-45C4-9C3A-187E027F667F}</a:tableStyleId>
              </a:tblPr>
              <a:tblGrid>
                <a:gridCol w="260127">
                  <a:extLst>
                    <a:ext uri="{9D8B030D-6E8A-4147-A177-3AD203B41FA5}">
                      <a16:colId xmlns:a16="http://schemas.microsoft.com/office/drawing/2014/main" val="1482708165"/>
                    </a:ext>
                  </a:extLst>
                </a:gridCol>
                <a:gridCol w="1311639">
                  <a:extLst>
                    <a:ext uri="{9D8B030D-6E8A-4147-A177-3AD203B41FA5}">
                      <a16:colId xmlns:a16="http://schemas.microsoft.com/office/drawing/2014/main" val="4138870611"/>
                    </a:ext>
                  </a:extLst>
                </a:gridCol>
                <a:gridCol w="1441938">
                  <a:extLst>
                    <a:ext uri="{9D8B030D-6E8A-4147-A177-3AD203B41FA5}">
                      <a16:colId xmlns:a16="http://schemas.microsoft.com/office/drawing/2014/main" val="421195598"/>
                    </a:ext>
                  </a:extLst>
                </a:gridCol>
                <a:gridCol w="658142">
                  <a:extLst>
                    <a:ext uri="{9D8B030D-6E8A-4147-A177-3AD203B41FA5}">
                      <a16:colId xmlns:a16="http://schemas.microsoft.com/office/drawing/2014/main" val="266634937"/>
                    </a:ext>
                  </a:extLst>
                </a:gridCol>
              </a:tblGrid>
              <a:tr h="3137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700">
                          <a:effectLst/>
                        </a:rPr>
                        <a:t>17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2574" marR="1257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700">
                          <a:effectLst/>
                        </a:rPr>
                        <a:t>Pasar Korpri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2574" marR="1257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700">
                          <a:effectLst/>
                        </a:rPr>
                        <a:t>Komp. Korpri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2574" marR="1257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700">
                          <a:effectLst/>
                        </a:rPr>
                        <a:t>Sukarame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2574" marR="12574" marT="0" marB="0"/>
                </a:tc>
                <a:extLst>
                  <a:ext uri="{0D108BD9-81ED-4DB2-BD59-A6C34878D82A}">
                    <a16:rowId xmlns:a16="http://schemas.microsoft.com/office/drawing/2014/main" val="3101175457"/>
                  </a:ext>
                </a:extLst>
              </a:tr>
              <a:tr h="3137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700">
                          <a:effectLst/>
                        </a:rPr>
                        <a:t>18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2574" marR="1257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700" dirty="0">
                          <a:effectLst/>
                        </a:rPr>
                        <a:t>Pasar Untung</a:t>
                      </a:r>
                      <a:endParaRPr lang="en-US" sz="7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2574" marR="1257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700">
                          <a:effectLst/>
                        </a:rPr>
                        <a:t>Jl. Untung suropati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2574" marR="1257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700">
                          <a:effectLst/>
                        </a:rPr>
                        <a:t>Labuhan Ratu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2574" marR="12574" marT="0" marB="0"/>
                </a:tc>
                <a:extLst>
                  <a:ext uri="{0D108BD9-81ED-4DB2-BD59-A6C34878D82A}">
                    <a16:rowId xmlns:a16="http://schemas.microsoft.com/office/drawing/2014/main" val="3335615350"/>
                  </a:ext>
                </a:extLst>
              </a:tr>
              <a:tr h="3137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700">
                          <a:effectLst/>
                        </a:rPr>
                        <a:t>19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2574" marR="1257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700">
                          <a:effectLst/>
                        </a:rPr>
                        <a:t>Pasar Koga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2574" marR="1257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700">
                          <a:effectLst/>
                        </a:rPr>
                        <a:t>Jl. Teuku Umar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2574" marR="1257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700">
                          <a:effectLst/>
                        </a:rPr>
                        <a:t>Kedaton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2574" marR="12574" marT="0" marB="0"/>
                </a:tc>
                <a:extLst>
                  <a:ext uri="{0D108BD9-81ED-4DB2-BD59-A6C34878D82A}">
                    <a16:rowId xmlns:a16="http://schemas.microsoft.com/office/drawing/2014/main" val="257606835"/>
                  </a:ext>
                </a:extLst>
              </a:tr>
              <a:tr h="3137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700">
                          <a:effectLst/>
                        </a:rPr>
                        <a:t>20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2574" marR="1257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700">
                          <a:effectLst/>
                        </a:rPr>
                        <a:t>Pasar Perum Batara Unila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2574" marR="1257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700" dirty="0">
                          <a:effectLst/>
                        </a:rPr>
                        <a:t>Jl. Kapt. Abdul Haq</a:t>
                      </a:r>
                      <a:endParaRPr lang="en-US" sz="7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2574" marR="1257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700">
                          <a:effectLst/>
                        </a:rPr>
                        <a:t>Rajabasa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2574" marR="12574" marT="0" marB="0"/>
                </a:tc>
                <a:extLst>
                  <a:ext uri="{0D108BD9-81ED-4DB2-BD59-A6C34878D82A}">
                    <a16:rowId xmlns:a16="http://schemas.microsoft.com/office/drawing/2014/main" val="642205805"/>
                  </a:ext>
                </a:extLst>
              </a:tr>
              <a:tr h="4806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700">
                          <a:effectLst/>
                        </a:rPr>
                        <a:t>21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2574" marR="1257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700" dirty="0">
                          <a:effectLst/>
                        </a:rPr>
                        <a:t>Pasar Tempel Way Halim</a:t>
                      </a:r>
                      <a:endParaRPr lang="en-US" sz="7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2574" marR="1257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700">
                          <a:effectLst/>
                        </a:rPr>
                        <a:t>Lingkungan IV Perum Way Halim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2574" marR="1257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700">
                          <a:effectLst/>
                        </a:rPr>
                        <a:t>Kedaton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2574" marR="12574" marT="0" marB="0"/>
                </a:tc>
                <a:extLst>
                  <a:ext uri="{0D108BD9-81ED-4DB2-BD59-A6C34878D82A}">
                    <a16:rowId xmlns:a16="http://schemas.microsoft.com/office/drawing/2014/main" val="214410753"/>
                  </a:ext>
                </a:extLst>
              </a:tr>
              <a:tr h="3137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700">
                          <a:effectLst/>
                        </a:rPr>
                        <a:t>22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2574" marR="1257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700">
                          <a:effectLst/>
                        </a:rPr>
                        <a:t>Pasar Labuhan Dalam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2574" marR="1257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700">
                          <a:effectLst/>
                        </a:rPr>
                        <a:t>Jl. Ki Madja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2574" marR="1257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700">
                          <a:effectLst/>
                        </a:rPr>
                        <a:t>Kedaton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2574" marR="12574" marT="0" marB="0"/>
                </a:tc>
                <a:extLst>
                  <a:ext uri="{0D108BD9-81ED-4DB2-BD59-A6C34878D82A}">
                    <a16:rowId xmlns:a16="http://schemas.microsoft.com/office/drawing/2014/main" val="1397290429"/>
                  </a:ext>
                </a:extLst>
              </a:tr>
              <a:tr h="4806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700">
                          <a:effectLst/>
                        </a:rPr>
                        <a:t>23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2574" marR="1257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700">
                          <a:effectLst/>
                        </a:rPr>
                        <a:t>Pasar Tempel Gotong Royong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2574" marR="1257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700">
                          <a:effectLst/>
                        </a:rPr>
                        <a:t>Jl Wolter Monginsidi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2574" marR="1257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700">
                          <a:effectLst/>
                        </a:rPr>
                        <a:t>Rajabasa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2574" marR="12574" marT="0" marB="0"/>
                </a:tc>
                <a:extLst>
                  <a:ext uri="{0D108BD9-81ED-4DB2-BD59-A6C34878D82A}">
                    <a16:rowId xmlns:a16="http://schemas.microsoft.com/office/drawing/2014/main" val="1633343520"/>
                  </a:ext>
                </a:extLst>
              </a:tr>
              <a:tr h="3137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700">
                          <a:effectLst/>
                        </a:rPr>
                        <a:t>24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2574" marR="1257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700">
                          <a:effectLst/>
                        </a:rPr>
                        <a:t>Pasar Tempel Besi Tua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2574" marR="1257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700">
                          <a:effectLst/>
                        </a:rPr>
                        <a:t>Jl. Sukarno Hatta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2574" marR="1257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700">
                          <a:effectLst/>
                        </a:rPr>
                        <a:t>Teluk Betung Utara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2574" marR="12574" marT="0" marB="0"/>
                </a:tc>
                <a:extLst>
                  <a:ext uri="{0D108BD9-81ED-4DB2-BD59-A6C34878D82A}">
                    <a16:rowId xmlns:a16="http://schemas.microsoft.com/office/drawing/2014/main" val="379985970"/>
                  </a:ext>
                </a:extLst>
              </a:tr>
              <a:tr h="4806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700">
                          <a:effectLst/>
                        </a:rPr>
                        <a:t>25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2574" marR="1257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700">
                          <a:effectLst/>
                        </a:rPr>
                        <a:t>Pasar Tempel Terminal Rajabasa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2574" marR="1257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700">
                          <a:effectLst/>
                        </a:rPr>
                        <a:t>Jl. Kapt. Abdul Haq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2574" marR="1257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700" dirty="0">
                          <a:effectLst/>
                        </a:rPr>
                        <a:t>Rajabasa</a:t>
                      </a:r>
                      <a:endParaRPr lang="en-US" sz="7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2574" marR="12574" marT="0" marB="0"/>
                </a:tc>
                <a:extLst>
                  <a:ext uri="{0D108BD9-81ED-4DB2-BD59-A6C34878D82A}">
                    <a16:rowId xmlns:a16="http://schemas.microsoft.com/office/drawing/2014/main" val="2076489978"/>
                  </a:ext>
                </a:extLst>
              </a:tr>
              <a:tr h="3137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700">
                          <a:effectLst/>
                        </a:rPr>
                        <a:t>26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2574" marR="1257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700">
                          <a:effectLst/>
                        </a:rPr>
                        <a:t>Pasar Tempel Way Dadi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2574" marR="1257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700">
                          <a:effectLst/>
                        </a:rPr>
                        <a:t>Jl. Pembangunan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2574" marR="1257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700" dirty="0">
                          <a:effectLst/>
                        </a:rPr>
                        <a:t>Way Dadi Sukarame</a:t>
                      </a:r>
                      <a:endParaRPr lang="en-US" sz="7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2574" marR="12574" marT="0" marB="0"/>
                </a:tc>
                <a:extLst>
                  <a:ext uri="{0D108BD9-81ED-4DB2-BD59-A6C34878D82A}">
                    <a16:rowId xmlns:a16="http://schemas.microsoft.com/office/drawing/2014/main" val="1209532230"/>
                  </a:ext>
                </a:extLst>
              </a:tr>
              <a:tr h="3137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700">
                          <a:effectLst/>
                        </a:rPr>
                        <a:t>27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2574" marR="1257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700">
                          <a:effectLst/>
                        </a:rPr>
                        <a:t>Pasar Tempel Way Kandis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2574" marR="1257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700">
                          <a:effectLst/>
                        </a:rPr>
                        <a:t>Jl. Ratu Dibalau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2574" marR="1257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700" dirty="0">
                          <a:effectLst/>
                        </a:rPr>
                        <a:t>Tanjung Senang</a:t>
                      </a:r>
                      <a:endParaRPr lang="en-US" sz="7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2574" marR="12574" marT="0" marB="0"/>
                </a:tc>
                <a:extLst>
                  <a:ext uri="{0D108BD9-81ED-4DB2-BD59-A6C34878D82A}">
                    <a16:rowId xmlns:a16="http://schemas.microsoft.com/office/drawing/2014/main" val="2450308549"/>
                  </a:ext>
                </a:extLst>
              </a:tr>
              <a:tr h="3137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700">
                          <a:effectLst/>
                        </a:rPr>
                        <a:t>28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2574" marR="1257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700">
                          <a:effectLst/>
                        </a:rPr>
                        <a:t>Pasar Tempel Pulau Damar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2574" marR="1257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700">
                          <a:effectLst/>
                        </a:rPr>
                        <a:t>Jl. Pulau Damar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2574" marR="1257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700" dirty="0">
                          <a:effectLst/>
                        </a:rPr>
                        <a:t>Sukarame</a:t>
                      </a:r>
                      <a:endParaRPr lang="en-US" sz="7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2574" marR="12574" marT="0" marB="0"/>
                </a:tc>
                <a:extLst>
                  <a:ext uri="{0D108BD9-81ED-4DB2-BD59-A6C34878D82A}">
                    <a16:rowId xmlns:a16="http://schemas.microsoft.com/office/drawing/2014/main" val="386458070"/>
                  </a:ext>
                </a:extLst>
              </a:tr>
              <a:tr h="3137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700">
                          <a:effectLst/>
                        </a:rPr>
                        <a:t>29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2574" marR="1257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700">
                          <a:effectLst/>
                        </a:rPr>
                        <a:t>Pasar Tempel Stasiun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2574" marR="1257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700">
                          <a:effectLst/>
                        </a:rPr>
                        <a:t>Jl. Untung Surapati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2574" marR="1257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700" dirty="0">
                          <a:effectLst/>
                        </a:rPr>
                        <a:t>Labuhan Ratu</a:t>
                      </a:r>
                      <a:endParaRPr lang="en-US" sz="7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2574" marR="12574" marT="0" marB="0"/>
                </a:tc>
                <a:extLst>
                  <a:ext uri="{0D108BD9-81ED-4DB2-BD59-A6C34878D82A}">
                    <a16:rowId xmlns:a16="http://schemas.microsoft.com/office/drawing/2014/main" val="1708242430"/>
                  </a:ext>
                </a:extLst>
              </a:tr>
              <a:tr h="3137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700">
                          <a:effectLst/>
                        </a:rPr>
                        <a:t>30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2574" marR="1257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700">
                          <a:effectLst/>
                        </a:rPr>
                        <a:t>Pasar Tempel Cahaya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2574" marR="1257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700">
                          <a:effectLst/>
                        </a:rPr>
                        <a:t>Jl. Urip Sumarjo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2574" marR="1257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700" dirty="0">
                          <a:effectLst/>
                        </a:rPr>
                        <a:t>Way Halim</a:t>
                      </a:r>
                      <a:endParaRPr lang="en-US" sz="7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2574" marR="12574" marT="0" marB="0"/>
                </a:tc>
                <a:extLst>
                  <a:ext uri="{0D108BD9-81ED-4DB2-BD59-A6C34878D82A}">
                    <a16:rowId xmlns:a16="http://schemas.microsoft.com/office/drawing/2014/main" val="2582210722"/>
                  </a:ext>
                </a:extLst>
              </a:tr>
              <a:tr h="4806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700">
                          <a:effectLst/>
                        </a:rPr>
                        <a:t>31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2574" marR="1257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700">
                          <a:effectLst/>
                        </a:rPr>
                        <a:t>Pasar Tempel Campang Raya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2574" marR="1257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700">
                          <a:effectLst/>
                        </a:rPr>
                        <a:t>Campang Raya, Sukabumi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2574" marR="1257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700" dirty="0">
                          <a:effectLst/>
                        </a:rPr>
                        <a:t>Sukabumi</a:t>
                      </a:r>
                      <a:endParaRPr lang="en-US" sz="7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2574" marR="12574" marT="0" marB="0"/>
                </a:tc>
                <a:extLst>
                  <a:ext uri="{0D108BD9-81ED-4DB2-BD59-A6C34878D82A}">
                    <a16:rowId xmlns:a16="http://schemas.microsoft.com/office/drawing/2014/main" val="45781897"/>
                  </a:ext>
                </a:extLst>
              </a:tr>
              <a:tr h="3137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700">
                          <a:effectLst/>
                        </a:rPr>
                        <a:t>32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2574" marR="1257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700">
                          <a:effectLst/>
                        </a:rPr>
                        <a:t>Pasar Tempel Depan SLB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2574" marR="1257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700">
                          <a:effectLst/>
                        </a:rPr>
                        <a:t>Jl. Beringin Raya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2574" marR="1257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700" dirty="0">
                          <a:effectLst/>
                        </a:rPr>
                        <a:t>Kemiling</a:t>
                      </a:r>
                      <a:endParaRPr lang="en-US" sz="7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2574" marR="12574" marT="0" marB="0"/>
                </a:tc>
                <a:extLst>
                  <a:ext uri="{0D108BD9-81ED-4DB2-BD59-A6C34878D82A}">
                    <a16:rowId xmlns:a16="http://schemas.microsoft.com/office/drawing/2014/main" val="3127500329"/>
                  </a:ext>
                </a:extLst>
              </a:tr>
              <a:tr h="4806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700" dirty="0">
                          <a:effectLst/>
                        </a:rPr>
                        <a:t>33</a:t>
                      </a:r>
                      <a:endParaRPr lang="en-US" sz="7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2574" marR="1257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700" dirty="0">
                          <a:effectLst/>
                        </a:rPr>
                        <a:t>Pasar Tempel Depan POM Bensin</a:t>
                      </a:r>
                      <a:endParaRPr lang="en-US" sz="7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2574" marR="1257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700" dirty="0">
                          <a:effectLst/>
                        </a:rPr>
                        <a:t>Jl. Beringin Raya</a:t>
                      </a:r>
                      <a:endParaRPr lang="en-US" sz="7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2574" marR="1257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700" dirty="0">
                          <a:effectLst/>
                        </a:rPr>
                        <a:t>Kemiling</a:t>
                      </a:r>
                      <a:endParaRPr lang="en-US" sz="7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2574" marR="12574" marT="0" marB="0"/>
                </a:tc>
                <a:extLst>
                  <a:ext uri="{0D108BD9-81ED-4DB2-BD59-A6C34878D82A}">
                    <a16:rowId xmlns:a16="http://schemas.microsoft.com/office/drawing/2014/main" val="2997402655"/>
                  </a:ext>
                </a:extLst>
              </a:tr>
            </a:tbl>
          </a:graphicData>
        </a:graphic>
      </p:graphicFrame>
      <p:sp>
        <p:nvSpPr>
          <p:cNvPr id="20" name="Rectangle 19">
            <a:extLst>
              <a:ext uri="{FF2B5EF4-FFF2-40B4-BE49-F238E27FC236}">
                <a16:creationId xmlns:a16="http://schemas.microsoft.com/office/drawing/2014/main" id="{7AF54293-B229-4D8B-A091-C3D3C3565EAF}"/>
              </a:ext>
            </a:extLst>
          </p:cNvPr>
          <p:cNvSpPr/>
          <p:nvPr/>
        </p:nvSpPr>
        <p:spPr>
          <a:xfrm>
            <a:off x="7648355" y="2252283"/>
            <a:ext cx="139392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latin typeface="Times New Roman" panose="02020603050405020304" pitchFamily="18" charset="0"/>
                <a:ea typeface="Calibri" panose="020F0502020204030204" pitchFamily="34" charset="0"/>
              </a:rPr>
              <a:t>Total : </a:t>
            </a:r>
            <a:r>
              <a:rPr lang="fi-FI" sz="1200" dirty="0">
                <a:latin typeface="Times New Roman" panose="02020603050405020304" pitchFamily="18" charset="0"/>
                <a:ea typeface="Calibri" panose="020F0502020204030204" pitchFamily="34" charset="0"/>
              </a:rPr>
              <a:t>33 Pasar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0939256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" name="Google Shape;1209;p42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fi-FI" sz="1800" dirty="0"/>
              <a:t>Sarana Perdagangan dan Niaga Kota Bandar Lampung</a:t>
            </a:r>
            <a:endParaRPr sz="1800" dirty="0"/>
          </a:p>
        </p:txBody>
      </p:sp>
      <p:sp>
        <p:nvSpPr>
          <p:cNvPr id="1222" name="Google Shape;1222;p42">
            <a:hlinkClick r:id="rId3" action="ppaction://hlinksldjump"/>
          </p:cNvPr>
          <p:cNvSpPr txBox="1"/>
          <p:nvPr/>
        </p:nvSpPr>
        <p:spPr>
          <a:xfrm>
            <a:off x="2987574" y="4498986"/>
            <a:ext cx="795600" cy="520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37" name="Google Shape;1237;p42"/>
          <p:cNvSpPr txBox="1"/>
          <p:nvPr/>
        </p:nvSpPr>
        <p:spPr>
          <a:xfrm>
            <a:off x="3359784" y="4498986"/>
            <a:ext cx="1195957" cy="520800"/>
          </a:xfrm>
          <a:prstGeom prst="rect">
            <a:avLst/>
          </a:prstGeom>
          <a:gradFill>
            <a:gsLst>
              <a:gs pos="0">
                <a:srgbClr val="AA9EEE">
                  <a:alpha val="12549"/>
                </a:srgbClr>
              </a:gs>
              <a:gs pos="100000">
                <a:srgbClr val="FFFFFF"/>
              </a:gs>
            </a:gsLst>
            <a:lin ang="1619866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err="1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Gambaran</a:t>
            </a:r>
            <a:r>
              <a:rPr lang="en-US" sz="1800" b="1" dirty="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800" b="1" dirty="0" err="1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Umum</a:t>
            </a:r>
            <a:endParaRPr sz="1800" b="1" dirty="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38" name="Google Shape;1238;p42"/>
          <p:cNvSpPr/>
          <p:nvPr/>
        </p:nvSpPr>
        <p:spPr>
          <a:xfrm>
            <a:off x="3395921" y="4976133"/>
            <a:ext cx="1159821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40" name="Google Shape;1240;p42">
            <a:hlinkClick r:id="rId4" action="ppaction://hlinksldjump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3224" y="585350"/>
            <a:ext cx="360887" cy="260251"/>
          </a:xfrm>
          <a:prstGeom prst="rect">
            <a:avLst/>
          </a:prstGeom>
          <a:noFill/>
          <a:ln>
            <a:noFill/>
          </a:ln>
        </p:spPr>
      </p:pic>
      <p:sp>
        <p:nvSpPr>
          <p:cNvPr id="1241" name="Google Shape;1241;p42">
            <a:hlinkClick r:id="" action="ppaction://hlinkshowjump?jump=nextslide"/>
          </p:cNvPr>
          <p:cNvSpPr/>
          <p:nvPr/>
        </p:nvSpPr>
        <p:spPr>
          <a:xfrm>
            <a:off x="7977175" y="627091"/>
            <a:ext cx="432265" cy="208566"/>
          </a:xfrm>
          <a:custGeom>
            <a:avLst/>
            <a:gdLst/>
            <a:ahLst/>
            <a:cxnLst/>
            <a:rect l="l" t="t" r="r" b="b"/>
            <a:pathLst>
              <a:path w="209583" h="101123" extrusionOk="0">
                <a:moveTo>
                  <a:pt x="158014" y="1"/>
                </a:moveTo>
                <a:cubicBezTo>
                  <a:pt x="155920" y="1"/>
                  <a:pt x="153827" y="808"/>
                  <a:pt x="152237" y="2415"/>
                </a:cubicBezTo>
                <a:cubicBezTo>
                  <a:pt x="149040" y="5611"/>
                  <a:pt x="149073" y="10765"/>
                  <a:pt x="152237" y="13929"/>
                </a:cubicBezTo>
                <a:lnTo>
                  <a:pt x="180845" y="42407"/>
                </a:lnTo>
                <a:lnTo>
                  <a:pt x="8155" y="42407"/>
                </a:lnTo>
                <a:cubicBezTo>
                  <a:pt x="3653" y="42407"/>
                  <a:pt x="0" y="46060"/>
                  <a:pt x="0" y="50562"/>
                </a:cubicBezTo>
                <a:cubicBezTo>
                  <a:pt x="0" y="55063"/>
                  <a:pt x="3653" y="58717"/>
                  <a:pt x="8155" y="58717"/>
                </a:cubicBezTo>
                <a:lnTo>
                  <a:pt x="180845" y="58717"/>
                </a:lnTo>
                <a:lnTo>
                  <a:pt x="152237" y="87194"/>
                </a:lnTo>
                <a:cubicBezTo>
                  <a:pt x="149073" y="90358"/>
                  <a:pt x="149040" y="95512"/>
                  <a:pt x="152237" y="98708"/>
                </a:cubicBezTo>
                <a:cubicBezTo>
                  <a:pt x="153827" y="100315"/>
                  <a:pt x="155920" y="101122"/>
                  <a:pt x="158014" y="101122"/>
                </a:cubicBezTo>
                <a:cubicBezTo>
                  <a:pt x="160087" y="101122"/>
                  <a:pt x="162162" y="100331"/>
                  <a:pt x="163752" y="98741"/>
                </a:cubicBezTo>
                <a:lnTo>
                  <a:pt x="206353" y="56335"/>
                </a:lnTo>
                <a:lnTo>
                  <a:pt x="206386" y="56335"/>
                </a:lnTo>
                <a:cubicBezTo>
                  <a:pt x="209583" y="53139"/>
                  <a:pt x="209550" y="47952"/>
                  <a:pt x="206386" y="44788"/>
                </a:cubicBezTo>
                <a:lnTo>
                  <a:pt x="206353" y="44788"/>
                </a:lnTo>
                <a:lnTo>
                  <a:pt x="163752" y="2382"/>
                </a:lnTo>
                <a:cubicBezTo>
                  <a:pt x="162162" y="792"/>
                  <a:pt x="160087" y="1"/>
                  <a:pt x="15801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2" name="Google Shape;1242;p42">
            <a:hlinkClick r:id="" action="ppaction://hlinkshowjump?jump=previousslide"/>
          </p:cNvPr>
          <p:cNvSpPr/>
          <p:nvPr/>
        </p:nvSpPr>
        <p:spPr>
          <a:xfrm flipH="1">
            <a:off x="7358100" y="627091"/>
            <a:ext cx="432265" cy="208566"/>
          </a:xfrm>
          <a:custGeom>
            <a:avLst/>
            <a:gdLst/>
            <a:ahLst/>
            <a:cxnLst/>
            <a:rect l="l" t="t" r="r" b="b"/>
            <a:pathLst>
              <a:path w="209583" h="101123" extrusionOk="0">
                <a:moveTo>
                  <a:pt x="158014" y="1"/>
                </a:moveTo>
                <a:cubicBezTo>
                  <a:pt x="155920" y="1"/>
                  <a:pt x="153827" y="808"/>
                  <a:pt x="152237" y="2415"/>
                </a:cubicBezTo>
                <a:cubicBezTo>
                  <a:pt x="149040" y="5611"/>
                  <a:pt x="149073" y="10765"/>
                  <a:pt x="152237" y="13929"/>
                </a:cubicBezTo>
                <a:lnTo>
                  <a:pt x="180845" y="42407"/>
                </a:lnTo>
                <a:lnTo>
                  <a:pt x="8155" y="42407"/>
                </a:lnTo>
                <a:cubicBezTo>
                  <a:pt x="3653" y="42407"/>
                  <a:pt x="0" y="46060"/>
                  <a:pt x="0" y="50562"/>
                </a:cubicBezTo>
                <a:cubicBezTo>
                  <a:pt x="0" y="55063"/>
                  <a:pt x="3653" y="58717"/>
                  <a:pt x="8155" y="58717"/>
                </a:cubicBezTo>
                <a:lnTo>
                  <a:pt x="180845" y="58717"/>
                </a:lnTo>
                <a:lnTo>
                  <a:pt x="152237" y="87194"/>
                </a:lnTo>
                <a:cubicBezTo>
                  <a:pt x="149073" y="90358"/>
                  <a:pt x="149040" y="95512"/>
                  <a:pt x="152237" y="98708"/>
                </a:cubicBezTo>
                <a:cubicBezTo>
                  <a:pt x="153827" y="100315"/>
                  <a:pt x="155920" y="101122"/>
                  <a:pt x="158014" y="101122"/>
                </a:cubicBezTo>
                <a:cubicBezTo>
                  <a:pt x="160087" y="101122"/>
                  <a:pt x="162162" y="100331"/>
                  <a:pt x="163752" y="98741"/>
                </a:cubicBezTo>
                <a:lnTo>
                  <a:pt x="206353" y="56335"/>
                </a:lnTo>
                <a:lnTo>
                  <a:pt x="206386" y="56335"/>
                </a:lnTo>
                <a:cubicBezTo>
                  <a:pt x="209583" y="53139"/>
                  <a:pt x="209550" y="47952"/>
                  <a:pt x="206386" y="44788"/>
                </a:cubicBezTo>
                <a:lnTo>
                  <a:pt x="206353" y="44788"/>
                </a:lnTo>
                <a:lnTo>
                  <a:pt x="163752" y="2382"/>
                </a:lnTo>
                <a:cubicBezTo>
                  <a:pt x="162162" y="792"/>
                  <a:pt x="160087" y="1"/>
                  <a:pt x="15801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770;p34">
            <a:hlinkClick r:id="rId6" action="ppaction://hlinksldjump"/>
            <a:extLst>
              <a:ext uri="{FF2B5EF4-FFF2-40B4-BE49-F238E27FC236}">
                <a16:creationId xmlns:a16="http://schemas.microsoft.com/office/drawing/2014/main" id="{4250BDAC-163F-439C-8A4F-877CDA50998D}"/>
              </a:ext>
            </a:extLst>
          </p:cNvPr>
          <p:cNvSpPr txBox="1"/>
          <p:nvPr/>
        </p:nvSpPr>
        <p:spPr>
          <a:xfrm>
            <a:off x="4555743" y="4498986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Metode Penelitian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4" name="Google Shape;771;p34">
            <a:hlinkClick r:id="rId7" action="ppaction://hlinksldjump"/>
            <a:extLst>
              <a:ext uri="{FF2B5EF4-FFF2-40B4-BE49-F238E27FC236}">
                <a16:creationId xmlns:a16="http://schemas.microsoft.com/office/drawing/2014/main" id="{D84E30FF-7606-4BF7-9087-D5AAE64DA8C3}"/>
              </a:ext>
            </a:extLst>
          </p:cNvPr>
          <p:cNvSpPr txBox="1"/>
          <p:nvPr/>
        </p:nvSpPr>
        <p:spPr>
          <a:xfrm>
            <a:off x="5715564" y="4498986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Rencana</a:t>
            </a:r>
            <a:r>
              <a:rPr lang="en-US" b="1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Kegiatan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AC035E02-B0B1-476C-9D99-9B8A81B947A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60709" y="4317839"/>
            <a:ext cx="2081568" cy="701119"/>
          </a:xfrm>
          <a:prstGeom prst="rect">
            <a:avLst/>
          </a:prstGeom>
        </p:spPr>
      </p:pic>
      <p:sp>
        <p:nvSpPr>
          <p:cNvPr id="46" name="Google Shape;769;p34">
            <a:hlinkClick r:id="rId3" action="ppaction://hlinksldjump"/>
            <a:extLst>
              <a:ext uri="{FF2B5EF4-FFF2-40B4-BE49-F238E27FC236}">
                <a16:creationId xmlns:a16="http://schemas.microsoft.com/office/drawing/2014/main" id="{0F405A28-49AB-471F-B59A-73408340F11D}"/>
              </a:ext>
            </a:extLst>
          </p:cNvPr>
          <p:cNvSpPr txBox="1"/>
          <p:nvPr/>
        </p:nvSpPr>
        <p:spPr>
          <a:xfrm>
            <a:off x="1040144" y="4498158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Pendahuluan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DC612C7F-1DC4-4428-A9F3-C3970CC92D0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8477" y="4194469"/>
            <a:ext cx="746342" cy="1008012"/>
          </a:xfrm>
          <a:prstGeom prst="rect">
            <a:avLst/>
          </a:prstGeom>
        </p:spPr>
      </p:pic>
      <p:sp>
        <p:nvSpPr>
          <p:cNvPr id="48" name="Google Shape;768;p34">
            <a:hlinkClick r:id="rId10" action="ppaction://hlinksldjump"/>
            <a:extLst>
              <a:ext uri="{FF2B5EF4-FFF2-40B4-BE49-F238E27FC236}">
                <a16:creationId xmlns:a16="http://schemas.microsoft.com/office/drawing/2014/main" id="{F9785812-2247-4E5E-8102-F148BEF3053F}"/>
              </a:ext>
            </a:extLst>
          </p:cNvPr>
          <p:cNvSpPr txBox="1"/>
          <p:nvPr/>
        </p:nvSpPr>
        <p:spPr>
          <a:xfrm>
            <a:off x="2236101" y="4498986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Tin</a:t>
            </a: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jauan</a:t>
            </a:r>
            <a:r>
              <a:rPr lang="en-US" b="1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Teori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8DFB817-ED9B-4846-BE1A-316AE19582A8}"/>
              </a:ext>
            </a:extLst>
          </p:cNvPr>
          <p:cNvSpPr/>
          <p:nvPr/>
        </p:nvSpPr>
        <p:spPr>
          <a:xfrm>
            <a:off x="2035925" y="844749"/>
            <a:ext cx="50721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v-SE" dirty="0">
                <a:latin typeface="Times New Roman" panose="02020603050405020304" pitchFamily="18" charset="0"/>
                <a:ea typeface="Calibri" panose="020F0502020204030204" pitchFamily="34" charset="0"/>
              </a:rPr>
              <a:t>Persebaran Sarana Perdagangan Modern Kota Bandar Lampung</a:t>
            </a:r>
            <a:endParaRPr 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FDF280F-7CFD-45D2-A46D-81177DE9BE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1660091"/>
              </p:ext>
            </p:extLst>
          </p:nvPr>
        </p:nvGraphicFramePr>
        <p:xfrm>
          <a:off x="661184" y="1159561"/>
          <a:ext cx="3559124" cy="3078734"/>
        </p:xfrm>
        <a:graphic>
          <a:graphicData uri="http://schemas.openxmlformats.org/drawingml/2006/table">
            <a:tbl>
              <a:tblPr firstRow="1" firstCol="1" lastRow="1" lastCol="1" bandRow="1" bandCol="1"/>
              <a:tblGrid>
                <a:gridCol w="252141">
                  <a:extLst>
                    <a:ext uri="{9D8B030D-6E8A-4147-A177-3AD203B41FA5}">
                      <a16:colId xmlns:a16="http://schemas.microsoft.com/office/drawing/2014/main" val="3520332873"/>
                    </a:ext>
                  </a:extLst>
                </a:gridCol>
                <a:gridCol w="1208658">
                  <a:extLst>
                    <a:ext uri="{9D8B030D-6E8A-4147-A177-3AD203B41FA5}">
                      <a16:colId xmlns:a16="http://schemas.microsoft.com/office/drawing/2014/main" val="4092623278"/>
                    </a:ext>
                  </a:extLst>
                </a:gridCol>
                <a:gridCol w="2098325">
                  <a:extLst>
                    <a:ext uri="{9D8B030D-6E8A-4147-A177-3AD203B41FA5}">
                      <a16:colId xmlns:a16="http://schemas.microsoft.com/office/drawing/2014/main" val="3498611678"/>
                    </a:ext>
                  </a:extLst>
                </a:gridCol>
              </a:tblGrid>
              <a:tr h="5219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No</a:t>
                      </a:r>
                    </a:p>
                  </a:txBody>
                  <a:tcPr marL="14715" marR="147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Nama Pasar Modern</a:t>
                      </a:r>
                    </a:p>
                  </a:txBody>
                  <a:tcPr marL="14715" marR="147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Lokasi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4715" marR="147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85525414"/>
                  </a:ext>
                </a:extLst>
              </a:tr>
              <a:tr h="5219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1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4715" marR="147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Central Plaza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4715" marR="147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Jl. Kartini, Tanjung Karang Pusat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4715" marR="147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28602525"/>
                  </a:ext>
                </a:extLst>
              </a:tr>
              <a:tr h="5219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2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4715" marR="147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Mall Kartini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4715" marR="147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Jl. Kartini, Tanjung Karang Pusat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4715" marR="147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9966635"/>
                  </a:ext>
                </a:extLst>
              </a:tr>
              <a:tr h="5219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3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4715" marR="147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Chandra Tanjung Karang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4715" marR="147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Jl. Hayam Wuruk, Tanjung Karang Timur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4715" marR="147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8961382"/>
                  </a:ext>
                </a:extLst>
              </a:tr>
              <a:tr h="5219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4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4715" marR="147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Chandra Teluk Betung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4715" marR="147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Jl. Ikan Bawal, Teluk Betung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4715" marR="147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16546973"/>
                  </a:ext>
                </a:extLst>
              </a:tr>
              <a:tr h="5219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5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4715" marR="147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Gelael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4715" marR="147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Jl. Jendral Sudirman, Tanjung Karang Pusat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4715" marR="147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6245038"/>
                  </a:ext>
                </a:extLst>
              </a:tr>
              <a:tr h="5219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6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4715" marR="147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Ramayana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4715" marR="147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Jl. Raden Intan, Tanjung Karang Pusat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4715" marR="147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386786"/>
                  </a:ext>
                </a:extLst>
              </a:tr>
              <a:tr h="5219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7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4715" marR="147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Simpur Center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4715" marR="147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Jl. Katamso, Tanjung Karang Pusat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4715" marR="147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71292028"/>
                  </a:ext>
                </a:extLst>
              </a:tr>
              <a:tr h="5219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8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4715" marR="147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Lotus Plaza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4715" marR="147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Jl. Raden Intan, Tanjung Karang Pusat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4715" marR="147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82465415"/>
                  </a:ext>
                </a:extLst>
              </a:tr>
              <a:tr h="5219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9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4715" marR="147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Ramayana/C'plaz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4715" marR="147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Jl. Z.A. Pagar Alam, Rajabasa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4715" marR="147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99540378"/>
                  </a:ext>
                </a:extLst>
              </a:tr>
              <a:tr h="5219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10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4715" marR="147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Bambu Kuning Square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4715" marR="147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Tanjung Karang Pusat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4715" marR="147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4493965"/>
                  </a:ext>
                </a:extLst>
              </a:tr>
              <a:tr h="5219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11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4715" marR="147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Cosmo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4715" marR="147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Jl. M. Noor, Tanjung Karang Pusat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4715" marR="147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7080699"/>
                  </a:ext>
                </a:extLst>
              </a:tr>
              <a:tr h="5219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12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4715" marR="147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Cosmo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4715" marR="147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Jl. Teuku Umar, Kedaton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4715" marR="147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55683824"/>
                  </a:ext>
                </a:extLst>
              </a:tr>
              <a:tr h="5219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13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4715" marR="147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Fitrinof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4715" marR="147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Jl. Z.A. Pagar Alam, Labuhan Ratu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4715" marR="147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0748677"/>
                  </a:ext>
                </a:extLst>
              </a:tr>
              <a:tr h="5219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14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4715" marR="147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Fitrinof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4715" marR="147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Bundaran Rajabasa, Rajabasa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4715" marR="147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46244546"/>
                  </a:ext>
                </a:extLst>
              </a:tr>
              <a:tr h="5219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15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4715" marR="147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Fitrinof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4715" marR="147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Jl. Pangeran Tirtayasa, Sukabumi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4715" marR="147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10534907"/>
                  </a:ext>
                </a:extLst>
              </a:tr>
              <a:tr h="5219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16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4715" marR="147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Super Indo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4715" marR="147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Jl. Kartini, Tanjung Karang Pusat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4715" marR="147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0195834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B614431E-4983-4806-9F89-9A4AD9063E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0890452"/>
              </p:ext>
            </p:extLst>
          </p:nvPr>
        </p:nvGraphicFramePr>
        <p:xfrm>
          <a:off x="4393232" y="1159561"/>
          <a:ext cx="3559124" cy="3078734"/>
        </p:xfrm>
        <a:graphic>
          <a:graphicData uri="http://schemas.openxmlformats.org/drawingml/2006/table">
            <a:tbl>
              <a:tblPr firstRow="1" firstCol="1" lastRow="1" lastCol="1" bandRow="1" bandCol="1"/>
              <a:tblGrid>
                <a:gridCol w="252141">
                  <a:extLst>
                    <a:ext uri="{9D8B030D-6E8A-4147-A177-3AD203B41FA5}">
                      <a16:colId xmlns:a16="http://schemas.microsoft.com/office/drawing/2014/main" val="4085606779"/>
                    </a:ext>
                  </a:extLst>
                </a:gridCol>
                <a:gridCol w="1208658">
                  <a:extLst>
                    <a:ext uri="{9D8B030D-6E8A-4147-A177-3AD203B41FA5}">
                      <a16:colId xmlns:a16="http://schemas.microsoft.com/office/drawing/2014/main" val="3352313054"/>
                    </a:ext>
                  </a:extLst>
                </a:gridCol>
                <a:gridCol w="2098325">
                  <a:extLst>
                    <a:ext uri="{9D8B030D-6E8A-4147-A177-3AD203B41FA5}">
                      <a16:colId xmlns:a16="http://schemas.microsoft.com/office/drawing/2014/main" val="1617907928"/>
                    </a:ext>
                  </a:extLst>
                </a:gridCol>
              </a:tblGrid>
              <a:tr h="7955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No</a:t>
                      </a:r>
                    </a:p>
                  </a:txBody>
                  <a:tcPr marL="14715" marR="147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Nama Pasar Modern</a:t>
                      </a:r>
                    </a:p>
                  </a:txBody>
                  <a:tcPr marL="14715" marR="147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Lokasi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4715" marR="147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51570112"/>
                  </a:ext>
                </a:extLst>
              </a:tr>
              <a:tr h="7955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17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4715" marR="147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Super Indo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4715" marR="147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Jl. Teuku Cik Ditiro, Kemiling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4715" marR="147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55902058"/>
                  </a:ext>
                </a:extLst>
              </a:tr>
              <a:tr h="7955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18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4715" marR="147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Giant Kedaton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4715" marR="147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Jl. Z.A. Pagar Alam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4715" marR="147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63622396"/>
                  </a:ext>
                </a:extLst>
              </a:tr>
              <a:tr h="7955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19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4715" marR="147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Mall Bumi Kedaton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4715" marR="147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Jl. Abidin Pagar Alam, kedaton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4715" marR="147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22515587"/>
                  </a:ext>
                </a:extLst>
              </a:tr>
              <a:tr h="7955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20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4715" marR="147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Chandra Antasari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4715" marR="147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Jl. P. Anatasari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4715" marR="147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3499290"/>
                  </a:ext>
                </a:extLst>
              </a:tr>
              <a:tr h="7955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21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4715" marR="147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Transmart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4715" marR="147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Jl. Sultan Agung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4715" marR="147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2340787"/>
                  </a:ext>
                </a:extLst>
              </a:tr>
              <a:tr h="7955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22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4715" marR="147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Surya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4715" marR="147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Kemiling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4715" marR="147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62431807"/>
                  </a:ext>
                </a:extLst>
              </a:tr>
              <a:tr h="7955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23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4715" marR="147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Surya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4715" marR="147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Jl. Z.A. Pagar Alam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4715" marR="147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74165540"/>
                  </a:ext>
                </a:extLst>
              </a:tr>
              <a:tr h="7955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24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4715" marR="147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Surya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4715" marR="147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Jl. P. Tirtayasa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4715" marR="147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74687538"/>
                  </a:ext>
                </a:extLst>
              </a:tr>
              <a:tr h="7955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25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4715" marR="147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Surya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4715" marR="147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Jl. Hendro Suratmin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4715" marR="147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21846366"/>
                  </a:ext>
                </a:extLst>
              </a:tr>
              <a:tr h="7955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26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4715" marR="147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Surya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4715" marR="147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Jl. Ridwan Rais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4715" marR="147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5994284"/>
                  </a:ext>
                </a:extLst>
              </a:tr>
              <a:tr h="7955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27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4715" marR="147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Surya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4715" marR="147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Jl. Hayam Wuruk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4715" marR="147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43487764"/>
                  </a:ext>
                </a:extLst>
              </a:tr>
              <a:tr h="7955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28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4715" marR="147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Depo Bangunan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4715" marR="147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Jl. Soekarno Hatta, Sukarame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4715" marR="147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18218055"/>
                  </a:ext>
                </a:extLst>
              </a:tr>
              <a:tr h="7955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29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4715" marR="147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Mitra 10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4715" marR="147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Rajabasa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4715" marR="147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1871543"/>
                  </a:ext>
                </a:extLst>
              </a:tr>
              <a:tr h="7955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30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4715" marR="147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Informa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4715" marR="147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Jl. Sudirman, Enggal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4715" marR="147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5061211"/>
                  </a:ext>
                </a:extLst>
              </a:tr>
              <a:tr h="7955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31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4715" marR="147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Informa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4715" marR="147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Jl. Sultan Agung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4715" marR="147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85395635"/>
                  </a:ext>
                </a:extLst>
              </a:tr>
              <a:tr h="7955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32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4715" marR="147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Indogrosir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4715" marR="147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Jl. Soekarno Hatta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4715" marR="147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5145746"/>
                  </a:ext>
                </a:extLst>
              </a:tr>
            </a:tbl>
          </a:graphicData>
        </a:graphic>
      </p:graphicFrame>
      <p:sp>
        <p:nvSpPr>
          <p:cNvPr id="18" name="Rectangle 17">
            <a:extLst>
              <a:ext uri="{FF2B5EF4-FFF2-40B4-BE49-F238E27FC236}">
                <a16:creationId xmlns:a16="http://schemas.microsoft.com/office/drawing/2014/main" id="{4E561D75-0B07-4543-B872-E2BE14CE58B2}"/>
              </a:ext>
            </a:extLst>
          </p:cNvPr>
          <p:cNvSpPr/>
          <p:nvPr/>
        </p:nvSpPr>
        <p:spPr>
          <a:xfrm>
            <a:off x="7894539" y="2252283"/>
            <a:ext cx="139392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latin typeface="Times New Roman" panose="02020603050405020304" pitchFamily="18" charset="0"/>
                <a:ea typeface="Calibri" panose="020F0502020204030204" pitchFamily="34" charset="0"/>
              </a:rPr>
              <a:t>Total : </a:t>
            </a:r>
            <a:r>
              <a:rPr lang="fi-FI" sz="1200" dirty="0">
                <a:latin typeface="Times New Roman" panose="02020603050405020304" pitchFamily="18" charset="0"/>
                <a:ea typeface="Calibri" panose="020F0502020204030204" pitchFamily="34" charset="0"/>
              </a:rPr>
              <a:t>32 Pasar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9925945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" name="Google Shape;1209;p42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fi-FI" sz="1800" dirty="0"/>
              <a:t>Sarana Kebudayaan dan Rekreasi Kota Bandar Lampung</a:t>
            </a:r>
            <a:endParaRPr sz="1800" dirty="0"/>
          </a:p>
        </p:txBody>
      </p:sp>
      <p:sp>
        <p:nvSpPr>
          <p:cNvPr id="1222" name="Google Shape;1222;p42">
            <a:hlinkClick r:id="rId3" action="ppaction://hlinksldjump"/>
          </p:cNvPr>
          <p:cNvSpPr txBox="1"/>
          <p:nvPr/>
        </p:nvSpPr>
        <p:spPr>
          <a:xfrm>
            <a:off x="2987574" y="4498986"/>
            <a:ext cx="795600" cy="520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37" name="Google Shape;1237;p42"/>
          <p:cNvSpPr txBox="1"/>
          <p:nvPr/>
        </p:nvSpPr>
        <p:spPr>
          <a:xfrm>
            <a:off x="3359784" y="4498986"/>
            <a:ext cx="1195957" cy="520800"/>
          </a:xfrm>
          <a:prstGeom prst="rect">
            <a:avLst/>
          </a:prstGeom>
          <a:gradFill>
            <a:gsLst>
              <a:gs pos="0">
                <a:srgbClr val="AA9EEE">
                  <a:alpha val="12549"/>
                </a:srgbClr>
              </a:gs>
              <a:gs pos="100000">
                <a:srgbClr val="FFFFFF"/>
              </a:gs>
            </a:gsLst>
            <a:lin ang="1619866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err="1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Gambaran</a:t>
            </a:r>
            <a:r>
              <a:rPr lang="en-US" sz="1800" b="1" dirty="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800" b="1" dirty="0" err="1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Umum</a:t>
            </a:r>
            <a:endParaRPr sz="1800" b="1" dirty="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38" name="Google Shape;1238;p42"/>
          <p:cNvSpPr/>
          <p:nvPr/>
        </p:nvSpPr>
        <p:spPr>
          <a:xfrm>
            <a:off x="3395921" y="4976133"/>
            <a:ext cx="1159821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40" name="Google Shape;1240;p42">
            <a:hlinkClick r:id="rId4" action="ppaction://hlinksldjump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3224" y="585350"/>
            <a:ext cx="360887" cy="260251"/>
          </a:xfrm>
          <a:prstGeom prst="rect">
            <a:avLst/>
          </a:prstGeom>
          <a:noFill/>
          <a:ln>
            <a:noFill/>
          </a:ln>
        </p:spPr>
      </p:pic>
      <p:sp>
        <p:nvSpPr>
          <p:cNvPr id="1241" name="Google Shape;1241;p42">
            <a:hlinkClick r:id="" action="ppaction://hlinkshowjump?jump=nextslide"/>
          </p:cNvPr>
          <p:cNvSpPr/>
          <p:nvPr/>
        </p:nvSpPr>
        <p:spPr>
          <a:xfrm>
            <a:off x="7977175" y="627091"/>
            <a:ext cx="432265" cy="208566"/>
          </a:xfrm>
          <a:custGeom>
            <a:avLst/>
            <a:gdLst/>
            <a:ahLst/>
            <a:cxnLst/>
            <a:rect l="l" t="t" r="r" b="b"/>
            <a:pathLst>
              <a:path w="209583" h="101123" extrusionOk="0">
                <a:moveTo>
                  <a:pt x="158014" y="1"/>
                </a:moveTo>
                <a:cubicBezTo>
                  <a:pt x="155920" y="1"/>
                  <a:pt x="153827" y="808"/>
                  <a:pt x="152237" y="2415"/>
                </a:cubicBezTo>
                <a:cubicBezTo>
                  <a:pt x="149040" y="5611"/>
                  <a:pt x="149073" y="10765"/>
                  <a:pt x="152237" y="13929"/>
                </a:cubicBezTo>
                <a:lnTo>
                  <a:pt x="180845" y="42407"/>
                </a:lnTo>
                <a:lnTo>
                  <a:pt x="8155" y="42407"/>
                </a:lnTo>
                <a:cubicBezTo>
                  <a:pt x="3653" y="42407"/>
                  <a:pt x="0" y="46060"/>
                  <a:pt x="0" y="50562"/>
                </a:cubicBezTo>
                <a:cubicBezTo>
                  <a:pt x="0" y="55063"/>
                  <a:pt x="3653" y="58717"/>
                  <a:pt x="8155" y="58717"/>
                </a:cubicBezTo>
                <a:lnTo>
                  <a:pt x="180845" y="58717"/>
                </a:lnTo>
                <a:lnTo>
                  <a:pt x="152237" y="87194"/>
                </a:lnTo>
                <a:cubicBezTo>
                  <a:pt x="149073" y="90358"/>
                  <a:pt x="149040" y="95512"/>
                  <a:pt x="152237" y="98708"/>
                </a:cubicBezTo>
                <a:cubicBezTo>
                  <a:pt x="153827" y="100315"/>
                  <a:pt x="155920" y="101122"/>
                  <a:pt x="158014" y="101122"/>
                </a:cubicBezTo>
                <a:cubicBezTo>
                  <a:pt x="160087" y="101122"/>
                  <a:pt x="162162" y="100331"/>
                  <a:pt x="163752" y="98741"/>
                </a:cubicBezTo>
                <a:lnTo>
                  <a:pt x="206353" y="56335"/>
                </a:lnTo>
                <a:lnTo>
                  <a:pt x="206386" y="56335"/>
                </a:lnTo>
                <a:cubicBezTo>
                  <a:pt x="209583" y="53139"/>
                  <a:pt x="209550" y="47952"/>
                  <a:pt x="206386" y="44788"/>
                </a:cubicBezTo>
                <a:lnTo>
                  <a:pt x="206353" y="44788"/>
                </a:lnTo>
                <a:lnTo>
                  <a:pt x="163752" y="2382"/>
                </a:lnTo>
                <a:cubicBezTo>
                  <a:pt x="162162" y="792"/>
                  <a:pt x="160087" y="1"/>
                  <a:pt x="15801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2" name="Google Shape;1242;p42">
            <a:hlinkClick r:id="" action="ppaction://hlinkshowjump?jump=previousslide"/>
          </p:cNvPr>
          <p:cNvSpPr/>
          <p:nvPr/>
        </p:nvSpPr>
        <p:spPr>
          <a:xfrm flipH="1">
            <a:off x="7358100" y="627091"/>
            <a:ext cx="432265" cy="208566"/>
          </a:xfrm>
          <a:custGeom>
            <a:avLst/>
            <a:gdLst/>
            <a:ahLst/>
            <a:cxnLst/>
            <a:rect l="l" t="t" r="r" b="b"/>
            <a:pathLst>
              <a:path w="209583" h="101123" extrusionOk="0">
                <a:moveTo>
                  <a:pt x="158014" y="1"/>
                </a:moveTo>
                <a:cubicBezTo>
                  <a:pt x="155920" y="1"/>
                  <a:pt x="153827" y="808"/>
                  <a:pt x="152237" y="2415"/>
                </a:cubicBezTo>
                <a:cubicBezTo>
                  <a:pt x="149040" y="5611"/>
                  <a:pt x="149073" y="10765"/>
                  <a:pt x="152237" y="13929"/>
                </a:cubicBezTo>
                <a:lnTo>
                  <a:pt x="180845" y="42407"/>
                </a:lnTo>
                <a:lnTo>
                  <a:pt x="8155" y="42407"/>
                </a:lnTo>
                <a:cubicBezTo>
                  <a:pt x="3653" y="42407"/>
                  <a:pt x="0" y="46060"/>
                  <a:pt x="0" y="50562"/>
                </a:cubicBezTo>
                <a:cubicBezTo>
                  <a:pt x="0" y="55063"/>
                  <a:pt x="3653" y="58717"/>
                  <a:pt x="8155" y="58717"/>
                </a:cubicBezTo>
                <a:lnTo>
                  <a:pt x="180845" y="58717"/>
                </a:lnTo>
                <a:lnTo>
                  <a:pt x="152237" y="87194"/>
                </a:lnTo>
                <a:cubicBezTo>
                  <a:pt x="149073" y="90358"/>
                  <a:pt x="149040" y="95512"/>
                  <a:pt x="152237" y="98708"/>
                </a:cubicBezTo>
                <a:cubicBezTo>
                  <a:pt x="153827" y="100315"/>
                  <a:pt x="155920" y="101122"/>
                  <a:pt x="158014" y="101122"/>
                </a:cubicBezTo>
                <a:cubicBezTo>
                  <a:pt x="160087" y="101122"/>
                  <a:pt x="162162" y="100331"/>
                  <a:pt x="163752" y="98741"/>
                </a:cubicBezTo>
                <a:lnTo>
                  <a:pt x="206353" y="56335"/>
                </a:lnTo>
                <a:lnTo>
                  <a:pt x="206386" y="56335"/>
                </a:lnTo>
                <a:cubicBezTo>
                  <a:pt x="209583" y="53139"/>
                  <a:pt x="209550" y="47952"/>
                  <a:pt x="206386" y="44788"/>
                </a:cubicBezTo>
                <a:lnTo>
                  <a:pt x="206353" y="44788"/>
                </a:lnTo>
                <a:lnTo>
                  <a:pt x="163752" y="2382"/>
                </a:lnTo>
                <a:cubicBezTo>
                  <a:pt x="162162" y="792"/>
                  <a:pt x="160087" y="1"/>
                  <a:pt x="15801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770;p34">
            <a:hlinkClick r:id="rId6" action="ppaction://hlinksldjump"/>
            <a:extLst>
              <a:ext uri="{FF2B5EF4-FFF2-40B4-BE49-F238E27FC236}">
                <a16:creationId xmlns:a16="http://schemas.microsoft.com/office/drawing/2014/main" id="{4250BDAC-163F-439C-8A4F-877CDA50998D}"/>
              </a:ext>
            </a:extLst>
          </p:cNvPr>
          <p:cNvSpPr txBox="1"/>
          <p:nvPr/>
        </p:nvSpPr>
        <p:spPr>
          <a:xfrm>
            <a:off x="4555743" y="4498986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Metode Penelitian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4" name="Google Shape;771;p34">
            <a:hlinkClick r:id="rId7" action="ppaction://hlinksldjump"/>
            <a:extLst>
              <a:ext uri="{FF2B5EF4-FFF2-40B4-BE49-F238E27FC236}">
                <a16:creationId xmlns:a16="http://schemas.microsoft.com/office/drawing/2014/main" id="{D84E30FF-7606-4BF7-9087-D5AAE64DA8C3}"/>
              </a:ext>
            </a:extLst>
          </p:cNvPr>
          <p:cNvSpPr txBox="1"/>
          <p:nvPr/>
        </p:nvSpPr>
        <p:spPr>
          <a:xfrm>
            <a:off x="5715564" y="4498986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Rencana</a:t>
            </a:r>
            <a:r>
              <a:rPr lang="en-US" b="1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Kegiatan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AC035E02-B0B1-476C-9D99-9B8A81B947A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60709" y="4317839"/>
            <a:ext cx="2081568" cy="701119"/>
          </a:xfrm>
          <a:prstGeom prst="rect">
            <a:avLst/>
          </a:prstGeom>
        </p:spPr>
      </p:pic>
      <p:sp>
        <p:nvSpPr>
          <p:cNvPr id="46" name="Google Shape;769;p34">
            <a:hlinkClick r:id="rId3" action="ppaction://hlinksldjump"/>
            <a:extLst>
              <a:ext uri="{FF2B5EF4-FFF2-40B4-BE49-F238E27FC236}">
                <a16:creationId xmlns:a16="http://schemas.microsoft.com/office/drawing/2014/main" id="{0F405A28-49AB-471F-B59A-73408340F11D}"/>
              </a:ext>
            </a:extLst>
          </p:cNvPr>
          <p:cNvSpPr txBox="1"/>
          <p:nvPr/>
        </p:nvSpPr>
        <p:spPr>
          <a:xfrm>
            <a:off x="1040144" y="4498158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Pendahuluan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DC612C7F-1DC4-4428-A9F3-C3970CC92D0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8477" y="4194469"/>
            <a:ext cx="746342" cy="1008012"/>
          </a:xfrm>
          <a:prstGeom prst="rect">
            <a:avLst/>
          </a:prstGeom>
        </p:spPr>
      </p:pic>
      <p:sp>
        <p:nvSpPr>
          <p:cNvPr id="48" name="Google Shape;768;p34">
            <a:hlinkClick r:id="rId10" action="ppaction://hlinksldjump"/>
            <a:extLst>
              <a:ext uri="{FF2B5EF4-FFF2-40B4-BE49-F238E27FC236}">
                <a16:creationId xmlns:a16="http://schemas.microsoft.com/office/drawing/2014/main" id="{F9785812-2247-4E5E-8102-F148BEF3053F}"/>
              </a:ext>
            </a:extLst>
          </p:cNvPr>
          <p:cNvSpPr txBox="1"/>
          <p:nvPr/>
        </p:nvSpPr>
        <p:spPr>
          <a:xfrm>
            <a:off x="2236101" y="4498986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Tin</a:t>
            </a: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jauan</a:t>
            </a:r>
            <a:r>
              <a:rPr lang="en-US" b="1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Teori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8075AB98-AAA7-4FBB-94C0-7000701CB6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1998450"/>
              </p:ext>
            </p:extLst>
          </p:nvPr>
        </p:nvGraphicFramePr>
        <p:xfrm>
          <a:off x="713225" y="985928"/>
          <a:ext cx="1679517" cy="3078734"/>
        </p:xfrm>
        <a:graphic>
          <a:graphicData uri="http://schemas.openxmlformats.org/drawingml/2006/table">
            <a:tbl>
              <a:tblPr firstRow="1" firstCol="1" lastRow="1" lastCol="1" bandRow="1" bandCol="1"/>
              <a:tblGrid>
                <a:gridCol w="180073">
                  <a:extLst>
                    <a:ext uri="{9D8B030D-6E8A-4147-A177-3AD203B41FA5}">
                      <a16:colId xmlns:a16="http://schemas.microsoft.com/office/drawing/2014/main" val="237307939"/>
                    </a:ext>
                  </a:extLst>
                </a:gridCol>
                <a:gridCol w="1499444">
                  <a:extLst>
                    <a:ext uri="{9D8B030D-6E8A-4147-A177-3AD203B41FA5}">
                      <a16:colId xmlns:a16="http://schemas.microsoft.com/office/drawing/2014/main" val="303153179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No</a:t>
                      </a:r>
                    </a:p>
                  </a:txBody>
                  <a:tcPr marL="11504" marR="1150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Nama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Tempat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Rekreasi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1504" marR="1150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61700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1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1504" marR="1150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Teluk Lampung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1504" marR="1150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6086065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2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1504" marR="1150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Puncak Sukadanaham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1504" marR="1150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873208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3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1504" marR="1150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Hutan Raya Wan Abdurahman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1504" marR="1150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66295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4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1504" marR="1150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Objek Wisata Alam Batu Putu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1504" marR="1150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070088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5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1504" marR="1150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Taman Wisata Lembah Hijau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1504" marR="1150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772152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6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1504" marR="1150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Wira Garden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1504" marR="1150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21613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7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1504" marR="1150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Pantai Duta Wisata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1504" marR="1150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73080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8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1504" marR="1150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Pantai Puri Gading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1504" marR="1150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903639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9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1504" marR="1150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Pantai Tirtayasa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1504" marR="1150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229568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10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1504" marR="1150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Pulau Kubur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1504" marR="1150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62804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11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1504" marR="1150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Pulau Pasaran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1504" marR="1150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82253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12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1504" marR="1150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Sumur Putri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1504" marR="1150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5619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13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1504" marR="1150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Taman Wisata Bumi Kedaton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1504" marR="1150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698213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14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1504" marR="1150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Camp 91 Kedaung Outbound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1504" marR="1150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857284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15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1504" marR="1150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Camp Restu Bumi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1504" marR="1150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55771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16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1504" marR="1150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Duta GS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1504" marR="1150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34274321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A325B01-965F-4B03-B873-826498B3F4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8564548"/>
              </p:ext>
            </p:extLst>
          </p:nvPr>
        </p:nvGraphicFramePr>
        <p:xfrm>
          <a:off x="4354999" y="994574"/>
          <a:ext cx="2144274" cy="2222500"/>
        </p:xfrm>
        <a:graphic>
          <a:graphicData uri="http://schemas.openxmlformats.org/drawingml/2006/table">
            <a:tbl>
              <a:tblPr firstRow="1" firstCol="1" lastRow="1" lastCol="1" bandRow="1" bandCol="1"/>
              <a:tblGrid>
                <a:gridCol w="269954">
                  <a:extLst>
                    <a:ext uri="{9D8B030D-6E8A-4147-A177-3AD203B41FA5}">
                      <a16:colId xmlns:a16="http://schemas.microsoft.com/office/drawing/2014/main" val="739274162"/>
                    </a:ext>
                  </a:extLst>
                </a:gridCol>
                <a:gridCol w="1874320">
                  <a:extLst>
                    <a:ext uri="{9D8B030D-6E8A-4147-A177-3AD203B41FA5}">
                      <a16:colId xmlns:a16="http://schemas.microsoft.com/office/drawing/2014/main" val="327536287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No</a:t>
                      </a:r>
                    </a:p>
                  </a:txBody>
                  <a:tcPr marL="11504" marR="1150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Nama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Tempat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Rekreasi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1504" marR="1150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6132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31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1504" marR="1150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Pura Way Lunik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1504" marR="1150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7272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32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1504" marR="1150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Monumen Krakatau (Taman Dipangga)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1504" marR="1150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673479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33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1504" marR="1150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Museum Lampung“Ruwa Jurai”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1504" marR="1150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2547438"/>
                  </a:ext>
                </a:extLst>
              </a:tr>
              <a:tr h="37960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34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1504" marR="1150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Anjungan Lampung, Way Halim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1504" marR="1150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512044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35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1504" marR="1150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Rumah Adat Lampung Dalom Olok Gading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1504" marR="1150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2128464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36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1504" marR="1150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Taman Budaya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1504" marR="1150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08844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37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1504" marR="1150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Lamban Balak Kedatun Keagungan Lampung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1504" marR="1150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42973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38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1504" marR="1150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Lapangan Golf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1504" marR="1150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35400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39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1504" marR="1150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Pasar Tradisional Bambu Kuning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1504" marR="1150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7738559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5BC11D6-52DF-434F-8408-715ABE09A0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1674916"/>
              </p:ext>
            </p:extLst>
          </p:nvPr>
        </p:nvGraphicFramePr>
        <p:xfrm>
          <a:off x="2534112" y="985928"/>
          <a:ext cx="1679517" cy="3128010"/>
        </p:xfrm>
        <a:graphic>
          <a:graphicData uri="http://schemas.openxmlformats.org/drawingml/2006/table">
            <a:tbl>
              <a:tblPr firstRow="1" firstCol="1" lastRow="1" lastCol="1" bandRow="1" bandCol="1"/>
              <a:tblGrid>
                <a:gridCol w="180073">
                  <a:extLst>
                    <a:ext uri="{9D8B030D-6E8A-4147-A177-3AD203B41FA5}">
                      <a16:colId xmlns:a16="http://schemas.microsoft.com/office/drawing/2014/main" val="1405666602"/>
                    </a:ext>
                  </a:extLst>
                </a:gridCol>
                <a:gridCol w="1499444">
                  <a:extLst>
                    <a:ext uri="{9D8B030D-6E8A-4147-A177-3AD203B41FA5}">
                      <a16:colId xmlns:a16="http://schemas.microsoft.com/office/drawing/2014/main" val="325912929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No</a:t>
                      </a:r>
                    </a:p>
                  </a:txBody>
                  <a:tcPr marL="11504" marR="1150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Nama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Tempat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Rekreasi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1504" marR="1150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91841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17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1504" marR="1150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Kampung De Berow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1504" marR="1150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419565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18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1504" marR="1150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Situs Keratuan Dibalaw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1504" marR="1150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695360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19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1504" marR="1150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Reservoir PDAM Way Rilau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1504" marR="1150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34366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20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1504" marR="1150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Jembatan Beton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1504" marR="1150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803330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21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1504" marR="1150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Pembangkit Listrik Tenaga Diesel ( PLTD ) Peninggalan Belanda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1504" marR="1150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29557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22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1504" marR="1150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Stasiun Kereta Api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1504" marR="1150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4205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23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1504" marR="1150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Rumah Adat Jajar Intan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1504" marR="1150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288153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24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1504" marR="1150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Gereja Marturia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1504" marR="1150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221036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25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1504" marR="1150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Perkantoran PTPN VII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1504" marR="1150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45359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26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1504" marR="1150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Bunker Peninggalan Jepang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1504" marR="1150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770582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27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1504" marR="1150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Goa Jajar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1504" marR="1150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4213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28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1504" marR="1150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Goa Cepit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1504" marR="1150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90973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29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1504" marR="1150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Kelanteng Vihara Thay Hin Bio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1504" marR="1150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014945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30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1504" marR="1150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Masjid Tua Al-Anwar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1504" marR="1150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7586541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071D97BD-5F47-406F-8CF9-CC91D1250D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7610727"/>
              </p:ext>
            </p:extLst>
          </p:nvPr>
        </p:nvGraphicFramePr>
        <p:xfrm>
          <a:off x="6751208" y="985928"/>
          <a:ext cx="1679517" cy="2946908"/>
        </p:xfrm>
        <a:graphic>
          <a:graphicData uri="http://schemas.openxmlformats.org/drawingml/2006/table">
            <a:tbl>
              <a:tblPr firstRow="1" firstCol="1" lastRow="1" lastCol="1" bandRow="1" bandCol="1"/>
              <a:tblGrid>
                <a:gridCol w="211443">
                  <a:extLst>
                    <a:ext uri="{9D8B030D-6E8A-4147-A177-3AD203B41FA5}">
                      <a16:colId xmlns:a16="http://schemas.microsoft.com/office/drawing/2014/main" val="3171874561"/>
                    </a:ext>
                  </a:extLst>
                </a:gridCol>
                <a:gridCol w="1468074">
                  <a:extLst>
                    <a:ext uri="{9D8B030D-6E8A-4147-A177-3AD203B41FA5}">
                      <a16:colId xmlns:a16="http://schemas.microsoft.com/office/drawing/2014/main" val="286576773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No</a:t>
                      </a:r>
                    </a:p>
                  </a:txBody>
                  <a:tcPr marL="11504" marR="1150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Nama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Tempat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Rekreasi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1504" marR="1150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68305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46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1504" marR="1150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Mall Bumi Kedaton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1504" marR="1150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80087143"/>
                  </a:ext>
                </a:extLst>
              </a:tr>
              <a:tr h="37960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47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1504" marR="1150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Pusat Hiburan Malam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Sepanjang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teluk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lampung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1504" marR="1150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558304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48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1504" marR="1150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Pusat Manisan Lampung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1504" marR="1150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200510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49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1504" marR="1150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Taman Lesehan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1504" marR="1150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663731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50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1504" marR="1150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Taman Santap Malam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1504" marR="1150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100106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51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1504" marR="1150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Taman Kupu-kupu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1504" marR="1150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78230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52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1504" marR="1150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Pelabuhan Panjang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1504" marR="1150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5432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53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1504" marR="1150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Water Boom Citra Garden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1504" marR="1150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411870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54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1504" marR="1150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Puncak Mas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1504" marR="1150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0111229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55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1504" marR="1150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Camp 91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1504" marR="1150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639178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56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1504" marR="1150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Alung Pool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1504" marR="1150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34966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57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1504" marR="1150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Taman Rekreasi Tirtayasa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1504" marR="1150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00277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58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1504" marR="1150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PT. SUKSES CIPTA GRIYA LESTARI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1504" marR="1150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42900659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5A88503C-1383-4BDF-AD6E-22F2F2E7C0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2784523"/>
              </p:ext>
            </p:extLst>
          </p:nvPr>
        </p:nvGraphicFramePr>
        <p:xfrm>
          <a:off x="4354999" y="3217074"/>
          <a:ext cx="2144274" cy="1086612"/>
        </p:xfrm>
        <a:graphic>
          <a:graphicData uri="http://schemas.openxmlformats.org/drawingml/2006/table">
            <a:tbl>
              <a:tblPr firstRow="1" firstCol="1" lastRow="1" lastCol="1" bandRow="1" bandCol="1"/>
              <a:tblGrid>
                <a:gridCol w="269954">
                  <a:extLst>
                    <a:ext uri="{9D8B030D-6E8A-4147-A177-3AD203B41FA5}">
                      <a16:colId xmlns:a16="http://schemas.microsoft.com/office/drawing/2014/main" val="2369067116"/>
                    </a:ext>
                  </a:extLst>
                </a:gridCol>
                <a:gridCol w="1874320">
                  <a:extLst>
                    <a:ext uri="{9D8B030D-6E8A-4147-A177-3AD203B41FA5}">
                      <a16:colId xmlns:a16="http://schemas.microsoft.com/office/drawing/2014/main" val="177772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40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1504" marR="1150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Central Plaza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1504" marR="1150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802361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41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1504" marR="1150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Mall Kartini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1504" marR="1150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623510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42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1504" marR="1150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Ramayana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1504" marR="1150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5823815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43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1504" marR="1150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Plaza Lotus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1504" marR="1150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631228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44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1504" marR="1150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Simpur Center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1504" marR="1150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680786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45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1504" marR="1150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Chandra Superstore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1504" marR="1150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01983692"/>
                  </a:ext>
                </a:extLst>
              </a:tr>
            </a:tbl>
          </a:graphicData>
        </a:graphic>
      </p:graphicFrame>
      <p:sp>
        <p:nvSpPr>
          <p:cNvPr id="20" name="Rectangle 19">
            <a:extLst>
              <a:ext uri="{FF2B5EF4-FFF2-40B4-BE49-F238E27FC236}">
                <a16:creationId xmlns:a16="http://schemas.microsoft.com/office/drawing/2014/main" id="{560DE799-14CA-40C9-A729-083227112B07}"/>
              </a:ext>
            </a:extLst>
          </p:cNvPr>
          <p:cNvSpPr/>
          <p:nvPr/>
        </p:nvSpPr>
        <p:spPr>
          <a:xfrm>
            <a:off x="6751208" y="4026687"/>
            <a:ext cx="200593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latin typeface="Times New Roman" panose="02020603050405020304" pitchFamily="18" charset="0"/>
                <a:ea typeface="Calibri" panose="020F0502020204030204" pitchFamily="34" charset="0"/>
              </a:rPr>
              <a:t>Total : </a:t>
            </a:r>
            <a:r>
              <a:rPr lang="fi-FI" sz="1200" dirty="0">
                <a:latin typeface="Times New Roman" panose="02020603050405020304" pitchFamily="18" charset="0"/>
                <a:ea typeface="Calibri" panose="020F0502020204030204" pitchFamily="34" charset="0"/>
              </a:rPr>
              <a:t>58 Tempat Rekreasi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1499878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" name="Google Shape;1209;p42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fi-FI" sz="1400" dirty="0"/>
              <a:t>Sarana Ruang Terbuka, Taman dan Lapangan Kota Bandar Lampung</a:t>
            </a:r>
            <a:endParaRPr sz="1400" dirty="0"/>
          </a:p>
        </p:txBody>
      </p:sp>
      <p:pic>
        <p:nvPicPr>
          <p:cNvPr id="1240" name="Google Shape;1240;p42">
            <a:hlinkClick r:id="rId3" action="ppaction://hlinksldjump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3224" y="585350"/>
            <a:ext cx="360887" cy="260251"/>
          </a:xfrm>
          <a:prstGeom prst="rect">
            <a:avLst/>
          </a:prstGeom>
          <a:noFill/>
          <a:ln>
            <a:noFill/>
          </a:ln>
        </p:spPr>
      </p:pic>
      <p:sp>
        <p:nvSpPr>
          <p:cNvPr id="1241" name="Google Shape;1241;p42">
            <a:hlinkClick r:id="" action="ppaction://hlinkshowjump?jump=nextslide"/>
          </p:cNvPr>
          <p:cNvSpPr/>
          <p:nvPr/>
        </p:nvSpPr>
        <p:spPr>
          <a:xfrm>
            <a:off x="7977175" y="627091"/>
            <a:ext cx="432265" cy="208566"/>
          </a:xfrm>
          <a:custGeom>
            <a:avLst/>
            <a:gdLst/>
            <a:ahLst/>
            <a:cxnLst/>
            <a:rect l="l" t="t" r="r" b="b"/>
            <a:pathLst>
              <a:path w="209583" h="101123" extrusionOk="0">
                <a:moveTo>
                  <a:pt x="158014" y="1"/>
                </a:moveTo>
                <a:cubicBezTo>
                  <a:pt x="155920" y="1"/>
                  <a:pt x="153827" y="808"/>
                  <a:pt x="152237" y="2415"/>
                </a:cubicBezTo>
                <a:cubicBezTo>
                  <a:pt x="149040" y="5611"/>
                  <a:pt x="149073" y="10765"/>
                  <a:pt x="152237" y="13929"/>
                </a:cubicBezTo>
                <a:lnTo>
                  <a:pt x="180845" y="42407"/>
                </a:lnTo>
                <a:lnTo>
                  <a:pt x="8155" y="42407"/>
                </a:lnTo>
                <a:cubicBezTo>
                  <a:pt x="3653" y="42407"/>
                  <a:pt x="0" y="46060"/>
                  <a:pt x="0" y="50562"/>
                </a:cubicBezTo>
                <a:cubicBezTo>
                  <a:pt x="0" y="55063"/>
                  <a:pt x="3653" y="58717"/>
                  <a:pt x="8155" y="58717"/>
                </a:cubicBezTo>
                <a:lnTo>
                  <a:pt x="180845" y="58717"/>
                </a:lnTo>
                <a:lnTo>
                  <a:pt x="152237" y="87194"/>
                </a:lnTo>
                <a:cubicBezTo>
                  <a:pt x="149073" y="90358"/>
                  <a:pt x="149040" y="95512"/>
                  <a:pt x="152237" y="98708"/>
                </a:cubicBezTo>
                <a:cubicBezTo>
                  <a:pt x="153827" y="100315"/>
                  <a:pt x="155920" y="101122"/>
                  <a:pt x="158014" y="101122"/>
                </a:cubicBezTo>
                <a:cubicBezTo>
                  <a:pt x="160087" y="101122"/>
                  <a:pt x="162162" y="100331"/>
                  <a:pt x="163752" y="98741"/>
                </a:cubicBezTo>
                <a:lnTo>
                  <a:pt x="206353" y="56335"/>
                </a:lnTo>
                <a:lnTo>
                  <a:pt x="206386" y="56335"/>
                </a:lnTo>
                <a:cubicBezTo>
                  <a:pt x="209583" y="53139"/>
                  <a:pt x="209550" y="47952"/>
                  <a:pt x="206386" y="44788"/>
                </a:cubicBezTo>
                <a:lnTo>
                  <a:pt x="206353" y="44788"/>
                </a:lnTo>
                <a:lnTo>
                  <a:pt x="163752" y="2382"/>
                </a:lnTo>
                <a:cubicBezTo>
                  <a:pt x="162162" y="792"/>
                  <a:pt x="160087" y="1"/>
                  <a:pt x="15801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2" name="Google Shape;1242;p42">
            <a:hlinkClick r:id="" action="ppaction://hlinkshowjump?jump=previousslide"/>
          </p:cNvPr>
          <p:cNvSpPr/>
          <p:nvPr/>
        </p:nvSpPr>
        <p:spPr>
          <a:xfrm flipH="1">
            <a:off x="7358100" y="627091"/>
            <a:ext cx="432265" cy="208566"/>
          </a:xfrm>
          <a:custGeom>
            <a:avLst/>
            <a:gdLst/>
            <a:ahLst/>
            <a:cxnLst/>
            <a:rect l="l" t="t" r="r" b="b"/>
            <a:pathLst>
              <a:path w="209583" h="101123" extrusionOk="0">
                <a:moveTo>
                  <a:pt x="158014" y="1"/>
                </a:moveTo>
                <a:cubicBezTo>
                  <a:pt x="155920" y="1"/>
                  <a:pt x="153827" y="808"/>
                  <a:pt x="152237" y="2415"/>
                </a:cubicBezTo>
                <a:cubicBezTo>
                  <a:pt x="149040" y="5611"/>
                  <a:pt x="149073" y="10765"/>
                  <a:pt x="152237" y="13929"/>
                </a:cubicBezTo>
                <a:lnTo>
                  <a:pt x="180845" y="42407"/>
                </a:lnTo>
                <a:lnTo>
                  <a:pt x="8155" y="42407"/>
                </a:lnTo>
                <a:cubicBezTo>
                  <a:pt x="3653" y="42407"/>
                  <a:pt x="0" y="46060"/>
                  <a:pt x="0" y="50562"/>
                </a:cubicBezTo>
                <a:cubicBezTo>
                  <a:pt x="0" y="55063"/>
                  <a:pt x="3653" y="58717"/>
                  <a:pt x="8155" y="58717"/>
                </a:cubicBezTo>
                <a:lnTo>
                  <a:pt x="180845" y="58717"/>
                </a:lnTo>
                <a:lnTo>
                  <a:pt x="152237" y="87194"/>
                </a:lnTo>
                <a:cubicBezTo>
                  <a:pt x="149073" y="90358"/>
                  <a:pt x="149040" y="95512"/>
                  <a:pt x="152237" y="98708"/>
                </a:cubicBezTo>
                <a:cubicBezTo>
                  <a:pt x="153827" y="100315"/>
                  <a:pt x="155920" y="101122"/>
                  <a:pt x="158014" y="101122"/>
                </a:cubicBezTo>
                <a:cubicBezTo>
                  <a:pt x="160087" y="101122"/>
                  <a:pt x="162162" y="100331"/>
                  <a:pt x="163752" y="98741"/>
                </a:cubicBezTo>
                <a:lnTo>
                  <a:pt x="206353" y="56335"/>
                </a:lnTo>
                <a:lnTo>
                  <a:pt x="206386" y="56335"/>
                </a:lnTo>
                <a:cubicBezTo>
                  <a:pt x="209583" y="53139"/>
                  <a:pt x="209550" y="47952"/>
                  <a:pt x="206386" y="44788"/>
                </a:cubicBezTo>
                <a:lnTo>
                  <a:pt x="206353" y="44788"/>
                </a:lnTo>
                <a:lnTo>
                  <a:pt x="163752" y="2382"/>
                </a:lnTo>
                <a:cubicBezTo>
                  <a:pt x="162162" y="792"/>
                  <a:pt x="160087" y="1"/>
                  <a:pt x="15801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58D85048-C635-4C94-9852-DA04F85F55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1675744"/>
              </p:ext>
            </p:extLst>
          </p:nvPr>
        </p:nvGraphicFramePr>
        <p:xfrm>
          <a:off x="1074111" y="1494872"/>
          <a:ext cx="6903064" cy="2194375"/>
        </p:xfrm>
        <a:graphic>
          <a:graphicData uri="http://schemas.openxmlformats.org/drawingml/2006/table">
            <a:tbl>
              <a:tblPr firstRow="1" firstCol="1" bandRow="1"/>
              <a:tblGrid>
                <a:gridCol w="3451532">
                  <a:extLst>
                    <a:ext uri="{9D8B030D-6E8A-4147-A177-3AD203B41FA5}">
                      <a16:colId xmlns:a16="http://schemas.microsoft.com/office/drawing/2014/main" val="2080618777"/>
                    </a:ext>
                  </a:extLst>
                </a:gridCol>
                <a:gridCol w="3451532">
                  <a:extLst>
                    <a:ext uri="{9D8B030D-6E8A-4147-A177-3AD203B41FA5}">
                      <a16:colId xmlns:a16="http://schemas.microsoft.com/office/drawing/2014/main" val="331804864"/>
                    </a:ext>
                  </a:extLst>
                </a:gridCol>
              </a:tblGrid>
              <a:tr h="43887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Nama Ruang Terbuka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Kecamatan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5964071"/>
                  </a:ext>
                </a:extLst>
              </a:tr>
              <a:tr h="438875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PKOR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Way Halim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10494028"/>
                  </a:ext>
                </a:extLst>
              </a:tr>
              <a:tr h="438875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Taman Gajah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Enggal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9926160"/>
                  </a:ext>
                </a:extLst>
              </a:tr>
              <a:tr h="438875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Lapangan Kalpataru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Kemiling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9489440"/>
                  </a:ext>
                </a:extLst>
              </a:tr>
              <a:tr h="438875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Taman </a:t>
                      </a:r>
                      <a:r>
                        <a:rPr lang="en-US" sz="12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Dwipangga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Teluk</a:t>
                      </a: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12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Betung</a:t>
                      </a: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Selatan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5626470"/>
                  </a:ext>
                </a:extLst>
              </a:tr>
            </a:tbl>
          </a:graphicData>
        </a:graphic>
      </p:graphicFrame>
      <p:sp>
        <p:nvSpPr>
          <p:cNvPr id="22" name="Google Shape;1222;p42">
            <a:hlinkClick r:id="rId5" action="ppaction://hlinksldjump"/>
            <a:extLst>
              <a:ext uri="{FF2B5EF4-FFF2-40B4-BE49-F238E27FC236}">
                <a16:creationId xmlns:a16="http://schemas.microsoft.com/office/drawing/2014/main" id="{B654DF8A-A2D9-48B2-BF03-EEA417F10B17}"/>
              </a:ext>
            </a:extLst>
          </p:cNvPr>
          <p:cNvSpPr txBox="1"/>
          <p:nvPr/>
        </p:nvSpPr>
        <p:spPr>
          <a:xfrm>
            <a:off x="2987574" y="4498986"/>
            <a:ext cx="795600" cy="520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3" name="Google Shape;1237;p42">
            <a:extLst>
              <a:ext uri="{FF2B5EF4-FFF2-40B4-BE49-F238E27FC236}">
                <a16:creationId xmlns:a16="http://schemas.microsoft.com/office/drawing/2014/main" id="{319D5AF7-5A15-47E2-B29B-42140F5250AD}"/>
              </a:ext>
            </a:extLst>
          </p:cNvPr>
          <p:cNvSpPr txBox="1"/>
          <p:nvPr/>
        </p:nvSpPr>
        <p:spPr>
          <a:xfrm>
            <a:off x="3359784" y="4498986"/>
            <a:ext cx="1195957" cy="520800"/>
          </a:xfrm>
          <a:prstGeom prst="rect">
            <a:avLst/>
          </a:prstGeom>
          <a:gradFill>
            <a:gsLst>
              <a:gs pos="0">
                <a:srgbClr val="AA9EEE">
                  <a:alpha val="12549"/>
                </a:srgbClr>
              </a:gs>
              <a:gs pos="100000">
                <a:srgbClr val="FFFFFF"/>
              </a:gs>
            </a:gsLst>
            <a:lin ang="1619866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err="1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Gambaran</a:t>
            </a:r>
            <a:r>
              <a:rPr lang="en-US" sz="1800" b="1" dirty="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800" b="1" dirty="0" err="1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Umum</a:t>
            </a:r>
            <a:endParaRPr sz="1800" b="1" dirty="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4" name="Google Shape;1238;p42">
            <a:extLst>
              <a:ext uri="{FF2B5EF4-FFF2-40B4-BE49-F238E27FC236}">
                <a16:creationId xmlns:a16="http://schemas.microsoft.com/office/drawing/2014/main" id="{66850D04-8D2E-49AE-8996-0962010DD642}"/>
              </a:ext>
            </a:extLst>
          </p:cNvPr>
          <p:cNvSpPr/>
          <p:nvPr/>
        </p:nvSpPr>
        <p:spPr>
          <a:xfrm>
            <a:off x="3395921" y="4976133"/>
            <a:ext cx="1159821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770;p34">
            <a:hlinkClick r:id="rId6" action="ppaction://hlinksldjump"/>
            <a:extLst>
              <a:ext uri="{FF2B5EF4-FFF2-40B4-BE49-F238E27FC236}">
                <a16:creationId xmlns:a16="http://schemas.microsoft.com/office/drawing/2014/main" id="{4900F2FC-8EF7-4B81-B950-8F3A7F66C3EC}"/>
              </a:ext>
            </a:extLst>
          </p:cNvPr>
          <p:cNvSpPr txBox="1"/>
          <p:nvPr/>
        </p:nvSpPr>
        <p:spPr>
          <a:xfrm>
            <a:off x="4555743" y="4498986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Metode Penelitian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6" name="Google Shape;771;p34">
            <a:hlinkClick r:id="rId7" action="ppaction://hlinksldjump"/>
            <a:extLst>
              <a:ext uri="{FF2B5EF4-FFF2-40B4-BE49-F238E27FC236}">
                <a16:creationId xmlns:a16="http://schemas.microsoft.com/office/drawing/2014/main" id="{B453A9FC-0699-4BF5-9F25-D3C28D6BE897}"/>
              </a:ext>
            </a:extLst>
          </p:cNvPr>
          <p:cNvSpPr txBox="1"/>
          <p:nvPr/>
        </p:nvSpPr>
        <p:spPr>
          <a:xfrm>
            <a:off x="5715564" y="4498986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Rencana</a:t>
            </a:r>
            <a:r>
              <a:rPr lang="en-US" b="1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Kegiatan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4385FAF8-A695-4268-B587-2750BAE264C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60709" y="4317839"/>
            <a:ext cx="2081568" cy="701119"/>
          </a:xfrm>
          <a:prstGeom prst="rect">
            <a:avLst/>
          </a:prstGeom>
        </p:spPr>
      </p:pic>
      <p:sp>
        <p:nvSpPr>
          <p:cNvPr id="28" name="Google Shape;769;p34">
            <a:hlinkClick r:id="rId5" action="ppaction://hlinksldjump"/>
            <a:extLst>
              <a:ext uri="{FF2B5EF4-FFF2-40B4-BE49-F238E27FC236}">
                <a16:creationId xmlns:a16="http://schemas.microsoft.com/office/drawing/2014/main" id="{638CE4EC-8615-49D8-A946-AB931A9DEC3B}"/>
              </a:ext>
            </a:extLst>
          </p:cNvPr>
          <p:cNvSpPr txBox="1"/>
          <p:nvPr/>
        </p:nvSpPr>
        <p:spPr>
          <a:xfrm>
            <a:off x="1040144" y="4498158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Pendahuluan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D98B7905-7AA1-4269-8D72-33C997A10FE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8477" y="4194469"/>
            <a:ext cx="746342" cy="1008012"/>
          </a:xfrm>
          <a:prstGeom prst="rect">
            <a:avLst/>
          </a:prstGeom>
        </p:spPr>
      </p:pic>
      <p:sp>
        <p:nvSpPr>
          <p:cNvPr id="30" name="Google Shape;768;p34">
            <a:hlinkClick r:id="rId10" action="ppaction://hlinksldjump"/>
            <a:extLst>
              <a:ext uri="{FF2B5EF4-FFF2-40B4-BE49-F238E27FC236}">
                <a16:creationId xmlns:a16="http://schemas.microsoft.com/office/drawing/2014/main" id="{2FED9A0C-1B01-4D9F-B07F-8DE991CCCD63}"/>
              </a:ext>
            </a:extLst>
          </p:cNvPr>
          <p:cNvSpPr txBox="1"/>
          <p:nvPr/>
        </p:nvSpPr>
        <p:spPr>
          <a:xfrm>
            <a:off x="2236101" y="4498986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Tin</a:t>
            </a: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jauan</a:t>
            </a:r>
            <a:r>
              <a:rPr lang="en-US" b="1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Teori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16829806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0" name="Google Shape;1440;p46"/>
          <p:cNvGrpSpPr/>
          <p:nvPr/>
        </p:nvGrpSpPr>
        <p:grpSpPr>
          <a:xfrm>
            <a:off x="3281538" y="470975"/>
            <a:ext cx="4587960" cy="3712375"/>
            <a:chOff x="3281538" y="470975"/>
            <a:chExt cx="4587960" cy="3712375"/>
          </a:xfrm>
        </p:grpSpPr>
        <p:sp>
          <p:nvSpPr>
            <p:cNvPr id="1441" name="Google Shape;1441;p46"/>
            <p:cNvSpPr/>
            <p:nvPr/>
          </p:nvSpPr>
          <p:spPr>
            <a:xfrm>
              <a:off x="6871698" y="3185550"/>
              <a:ext cx="997800" cy="997800"/>
            </a:xfrm>
            <a:prstGeom prst="donut">
              <a:avLst>
                <a:gd name="adj" fmla="val 1594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46"/>
            <p:cNvSpPr/>
            <p:nvPr/>
          </p:nvSpPr>
          <p:spPr>
            <a:xfrm>
              <a:off x="3281538" y="470975"/>
              <a:ext cx="520200" cy="520800"/>
            </a:xfrm>
            <a:prstGeom prst="donut">
              <a:avLst>
                <a:gd name="adj" fmla="val 1594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46"/>
            <p:cNvSpPr/>
            <p:nvPr/>
          </p:nvSpPr>
          <p:spPr>
            <a:xfrm>
              <a:off x="5501788" y="1677663"/>
              <a:ext cx="520200" cy="520800"/>
            </a:xfrm>
            <a:prstGeom prst="donut">
              <a:avLst>
                <a:gd name="adj" fmla="val 1594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44" name="Google Shape;1444;p46">
            <a:hlinkClick r:id="" action="ppaction://hlinkshowjump?jump=nextslide"/>
          </p:cNvPr>
          <p:cNvSpPr/>
          <p:nvPr/>
        </p:nvSpPr>
        <p:spPr>
          <a:xfrm>
            <a:off x="7977175" y="627091"/>
            <a:ext cx="432265" cy="208566"/>
          </a:xfrm>
          <a:custGeom>
            <a:avLst/>
            <a:gdLst/>
            <a:ahLst/>
            <a:cxnLst/>
            <a:rect l="l" t="t" r="r" b="b"/>
            <a:pathLst>
              <a:path w="209583" h="101123" extrusionOk="0">
                <a:moveTo>
                  <a:pt x="158014" y="1"/>
                </a:moveTo>
                <a:cubicBezTo>
                  <a:pt x="155920" y="1"/>
                  <a:pt x="153827" y="808"/>
                  <a:pt x="152237" y="2415"/>
                </a:cubicBezTo>
                <a:cubicBezTo>
                  <a:pt x="149040" y="5611"/>
                  <a:pt x="149073" y="10765"/>
                  <a:pt x="152237" y="13929"/>
                </a:cubicBezTo>
                <a:lnTo>
                  <a:pt x="180845" y="42407"/>
                </a:lnTo>
                <a:lnTo>
                  <a:pt x="8155" y="42407"/>
                </a:lnTo>
                <a:cubicBezTo>
                  <a:pt x="3653" y="42407"/>
                  <a:pt x="0" y="46060"/>
                  <a:pt x="0" y="50562"/>
                </a:cubicBezTo>
                <a:cubicBezTo>
                  <a:pt x="0" y="55063"/>
                  <a:pt x="3653" y="58717"/>
                  <a:pt x="8155" y="58717"/>
                </a:cubicBezTo>
                <a:lnTo>
                  <a:pt x="180845" y="58717"/>
                </a:lnTo>
                <a:lnTo>
                  <a:pt x="152237" y="87194"/>
                </a:lnTo>
                <a:cubicBezTo>
                  <a:pt x="149073" y="90358"/>
                  <a:pt x="149040" y="95512"/>
                  <a:pt x="152237" y="98708"/>
                </a:cubicBezTo>
                <a:cubicBezTo>
                  <a:pt x="153827" y="100315"/>
                  <a:pt x="155920" y="101122"/>
                  <a:pt x="158014" y="101122"/>
                </a:cubicBezTo>
                <a:cubicBezTo>
                  <a:pt x="160087" y="101122"/>
                  <a:pt x="162162" y="100331"/>
                  <a:pt x="163752" y="98741"/>
                </a:cubicBezTo>
                <a:lnTo>
                  <a:pt x="206353" y="56335"/>
                </a:lnTo>
                <a:lnTo>
                  <a:pt x="206386" y="56335"/>
                </a:lnTo>
                <a:cubicBezTo>
                  <a:pt x="209583" y="53139"/>
                  <a:pt x="209550" y="47952"/>
                  <a:pt x="206386" y="44788"/>
                </a:cubicBezTo>
                <a:lnTo>
                  <a:pt x="206353" y="44788"/>
                </a:lnTo>
                <a:lnTo>
                  <a:pt x="163752" y="2382"/>
                </a:lnTo>
                <a:cubicBezTo>
                  <a:pt x="162162" y="792"/>
                  <a:pt x="160087" y="1"/>
                  <a:pt x="15801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5" name="Google Shape;1445;p46"/>
          <p:cNvSpPr/>
          <p:nvPr/>
        </p:nvSpPr>
        <p:spPr>
          <a:xfrm flipH="1">
            <a:off x="7358100" y="627091"/>
            <a:ext cx="432265" cy="208566"/>
          </a:xfrm>
          <a:custGeom>
            <a:avLst/>
            <a:gdLst/>
            <a:ahLst/>
            <a:cxnLst/>
            <a:rect l="l" t="t" r="r" b="b"/>
            <a:pathLst>
              <a:path w="209583" h="101123" extrusionOk="0">
                <a:moveTo>
                  <a:pt x="158014" y="1"/>
                </a:moveTo>
                <a:cubicBezTo>
                  <a:pt x="155920" y="1"/>
                  <a:pt x="153827" y="808"/>
                  <a:pt x="152237" y="2415"/>
                </a:cubicBezTo>
                <a:cubicBezTo>
                  <a:pt x="149040" y="5611"/>
                  <a:pt x="149073" y="10765"/>
                  <a:pt x="152237" y="13929"/>
                </a:cubicBezTo>
                <a:lnTo>
                  <a:pt x="180845" y="42407"/>
                </a:lnTo>
                <a:lnTo>
                  <a:pt x="8155" y="42407"/>
                </a:lnTo>
                <a:cubicBezTo>
                  <a:pt x="3653" y="42407"/>
                  <a:pt x="0" y="46060"/>
                  <a:pt x="0" y="50562"/>
                </a:cubicBezTo>
                <a:cubicBezTo>
                  <a:pt x="0" y="55063"/>
                  <a:pt x="3653" y="58717"/>
                  <a:pt x="8155" y="58717"/>
                </a:cubicBezTo>
                <a:lnTo>
                  <a:pt x="180845" y="58717"/>
                </a:lnTo>
                <a:lnTo>
                  <a:pt x="152237" y="87194"/>
                </a:lnTo>
                <a:cubicBezTo>
                  <a:pt x="149073" y="90358"/>
                  <a:pt x="149040" y="95512"/>
                  <a:pt x="152237" y="98708"/>
                </a:cubicBezTo>
                <a:cubicBezTo>
                  <a:pt x="153827" y="100315"/>
                  <a:pt x="155920" y="101122"/>
                  <a:pt x="158014" y="101122"/>
                </a:cubicBezTo>
                <a:cubicBezTo>
                  <a:pt x="160087" y="101122"/>
                  <a:pt x="162162" y="100331"/>
                  <a:pt x="163752" y="98741"/>
                </a:cubicBezTo>
                <a:lnTo>
                  <a:pt x="206353" y="56335"/>
                </a:lnTo>
                <a:lnTo>
                  <a:pt x="206386" y="56335"/>
                </a:lnTo>
                <a:cubicBezTo>
                  <a:pt x="209583" y="53139"/>
                  <a:pt x="209550" y="47952"/>
                  <a:pt x="206386" y="44788"/>
                </a:cubicBezTo>
                <a:lnTo>
                  <a:pt x="206353" y="44788"/>
                </a:lnTo>
                <a:lnTo>
                  <a:pt x="163752" y="2382"/>
                </a:lnTo>
                <a:cubicBezTo>
                  <a:pt x="162162" y="792"/>
                  <a:pt x="160087" y="1"/>
                  <a:pt x="15801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6" name="Google Shape;1446;p46"/>
          <p:cNvSpPr txBox="1">
            <a:spLocks noGrp="1"/>
          </p:cNvSpPr>
          <p:nvPr>
            <p:ph type="body" idx="1"/>
          </p:nvPr>
        </p:nvSpPr>
        <p:spPr>
          <a:xfrm flipH="1">
            <a:off x="931888" y="1206450"/>
            <a:ext cx="7477552" cy="245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>
              <a:buClr>
                <a:schemeClr val="dk1"/>
              </a:buClr>
              <a:buSzPts val="1100"/>
              <a:buNone/>
            </a:pPr>
            <a:r>
              <a:rPr lang="en-US" dirty="0" err="1"/>
              <a:t>Metode</a:t>
            </a:r>
            <a:r>
              <a:rPr lang="en-US" dirty="0"/>
              <a:t> </a:t>
            </a:r>
            <a:r>
              <a:rPr lang="en-US" dirty="0" err="1"/>
              <a:t>pendekatan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penelitian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</a:t>
            </a:r>
            <a:r>
              <a:rPr lang="en-US" dirty="0" err="1"/>
              <a:t>pendekatan</a:t>
            </a:r>
            <a:r>
              <a:rPr lang="en-US" dirty="0"/>
              <a:t> </a:t>
            </a:r>
            <a:r>
              <a:rPr lang="en-US" b="1" dirty="0" err="1"/>
              <a:t>deduktif</a:t>
            </a:r>
            <a:r>
              <a:rPr lang="en-US" b="1" dirty="0"/>
              <a:t> </a:t>
            </a:r>
            <a:r>
              <a:rPr lang="en-US" b="1" dirty="0" err="1"/>
              <a:t>kualitatif</a:t>
            </a:r>
            <a:r>
              <a:rPr lang="en-US" dirty="0"/>
              <a:t>. </a:t>
            </a:r>
          </a:p>
          <a:p>
            <a:pPr marL="0" lvl="0" indent="0" algn="just">
              <a:buClr>
                <a:schemeClr val="dk1"/>
              </a:buClr>
              <a:buSzPts val="1100"/>
              <a:buNone/>
            </a:pPr>
            <a:endParaRPr lang="en-US" dirty="0"/>
          </a:p>
          <a:p>
            <a:pPr marL="0" lvl="0" indent="0" algn="just">
              <a:buClr>
                <a:schemeClr val="dk1"/>
              </a:buClr>
              <a:buSzPts val="1100"/>
              <a:buNone/>
            </a:pPr>
            <a:r>
              <a:rPr lang="en-US" dirty="0" err="1"/>
              <a:t>Penelitian</a:t>
            </a:r>
            <a:r>
              <a:rPr lang="en-US" dirty="0"/>
              <a:t> </a:t>
            </a:r>
            <a:r>
              <a:rPr lang="en-US" b="1" dirty="0" err="1"/>
              <a:t>kualitatif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menekankan</a:t>
            </a:r>
            <a:r>
              <a:rPr lang="en-US" dirty="0"/>
              <a:t> pada proses </a:t>
            </a:r>
            <a:r>
              <a:rPr lang="en-US" dirty="0" err="1"/>
              <a:t>interaksi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komunikasi</a:t>
            </a:r>
            <a:r>
              <a:rPr lang="en-US" dirty="0"/>
              <a:t> yang </a:t>
            </a:r>
            <a:r>
              <a:rPr lang="en-US" dirty="0" err="1"/>
              <a:t>dilakukan</a:t>
            </a:r>
            <a:r>
              <a:rPr lang="en-US" dirty="0"/>
              <a:t> </a:t>
            </a:r>
            <a:r>
              <a:rPr lang="en-US" dirty="0" err="1"/>
              <a:t>antara</a:t>
            </a:r>
            <a:r>
              <a:rPr lang="en-US" dirty="0"/>
              <a:t> </a:t>
            </a:r>
            <a:r>
              <a:rPr lang="en-US" dirty="0" err="1"/>
              <a:t>peneliti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fenomena</a:t>
            </a:r>
            <a:r>
              <a:rPr lang="en-US" dirty="0"/>
              <a:t> yang </a:t>
            </a:r>
            <a:r>
              <a:rPr lang="en-US" dirty="0" err="1"/>
              <a:t>sedang</a:t>
            </a:r>
            <a:r>
              <a:rPr lang="en-US" dirty="0"/>
              <a:t> </a:t>
            </a:r>
            <a:r>
              <a:rPr lang="en-US" dirty="0" err="1"/>
              <a:t>diteliti</a:t>
            </a:r>
            <a:r>
              <a:rPr lang="en-US" dirty="0"/>
              <a:t> </a:t>
            </a:r>
            <a:r>
              <a:rPr lang="en-US" dirty="0" err="1"/>
              <a:t>guna</a:t>
            </a:r>
            <a:r>
              <a:rPr lang="en-US" dirty="0"/>
              <a:t> </a:t>
            </a:r>
            <a:r>
              <a:rPr lang="en-US" dirty="0" err="1"/>
              <a:t>memahami</a:t>
            </a:r>
            <a:r>
              <a:rPr lang="en-US" dirty="0"/>
              <a:t> </a:t>
            </a:r>
            <a:r>
              <a:rPr lang="en-US" dirty="0" err="1"/>
              <a:t>konteks</a:t>
            </a:r>
            <a:r>
              <a:rPr lang="en-US" dirty="0"/>
              <a:t> </a:t>
            </a:r>
            <a:r>
              <a:rPr lang="en-US" dirty="0" err="1"/>
              <a:t>sosial</a:t>
            </a:r>
            <a:r>
              <a:rPr lang="en-US" dirty="0"/>
              <a:t> </a:t>
            </a:r>
            <a:r>
              <a:rPr lang="en-US" dirty="0" err="1"/>
              <a:t>secara</a:t>
            </a:r>
            <a:r>
              <a:rPr lang="en-US" dirty="0"/>
              <a:t> </a:t>
            </a:r>
            <a:r>
              <a:rPr lang="en-US" dirty="0" err="1"/>
              <a:t>alami</a:t>
            </a:r>
            <a:r>
              <a:rPr lang="en-US" dirty="0"/>
              <a:t> pada </a:t>
            </a:r>
            <a:r>
              <a:rPr lang="en-US" dirty="0" err="1"/>
              <a:t>suatu</a:t>
            </a:r>
            <a:r>
              <a:rPr lang="en-US" dirty="0"/>
              <a:t> </a:t>
            </a:r>
            <a:r>
              <a:rPr lang="en-US" dirty="0" err="1"/>
              <a:t>fenomena</a:t>
            </a:r>
            <a:r>
              <a:rPr lang="en-US" dirty="0"/>
              <a:t> yang </a:t>
            </a:r>
            <a:r>
              <a:rPr lang="en-US" dirty="0" err="1"/>
              <a:t>terjadi</a:t>
            </a:r>
            <a:r>
              <a:rPr lang="en-US" dirty="0"/>
              <a:t> (</a:t>
            </a:r>
            <a:r>
              <a:rPr lang="en-US" dirty="0" err="1"/>
              <a:t>Herdiansyah</a:t>
            </a:r>
            <a:r>
              <a:rPr lang="en-US" dirty="0"/>
              <a:t>, 2012). </a:t>
            </a:r>
          </a:p>
          <a:p>
            <a:pPr marL="0" lvl="0" indent="0" algn="just">
              <a:buClr>
                <a:schemeClr val="dk1"/>
              </a:buClr>
              <a:buSzPts val="1100"/>
              <a:buNone/>
            </a:pPr>
            <a:endParaRPr lang="en-US" dirty="0"/>
          </a:p>
          <a:p>
            <a:pPr marL="0" lvl="0" indent="0" algn="just">
              <a:buClr>
                <a:schemeClr val="dk1"/>
              </a:buClr>
              <a:buSzPts val="1100"/>
              <a:buNone/>
            </a:pPr>
            <a:r>
              <a:rPr lang="en-US" dirty="0" err="1"/>
              <a:t>Fenomena</a:t>
            </a:r>
            <a:r>
              <a:rPr lang="en-US" dirty="0"/>
              <a:t> yang </a:t>
            </a:r>
            <a:r>
              <a:rPr lang="en-US" dirty="0" err="1"/>
              <a:t>dimaksud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penelitian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berupa</a:t>
            </a:r>
            <a:r>
              <a:rPr lang="en-US" dirty="0"/>
              <a:t> </a:t>
            </a:r>
            <a:r>
              <a:rPr lang="en-US" dirty="0" err="1"/>
              <a:t>kejadian</a:t>
            </a:r>
            <a:r>
              <a:rPr lang="en-US" dirty="0"/>
              <a:t> yang </a:t>
            </a:r>
            <a:r>
              <a:rPr lang="en-US" dirty="0" err="1"/>
              <a:t>dialami</a:t>
            </a:r>
            <a:r>
              <a:rPr lang="en-US" dirty="0"/>
              <a:t> oleh </a:t>
            </a:r>
            <a:r>
              <a:rPr lang="en-US" dirty="0" err="1"/>
              <a:t>subjek</a:t>
            </a:r>
            <a:r>
              <a:rPr lang="en-US" dirty="0"/>
              <a:t> </a:t>
            </a:r>
            <a:r>
              <a:rPr lang="en-US" dirty="0" err="1"/>
              <a:t>penelitian</a:t>
            </a:r>
            <a:r>
              <a:rPr lang="en-US" dirty="0"/>
              <a:t> </a:t>
            </a:r>
            <a:r>
              <a:rPr lang="en-US" dirty="0" err="1"/>
              <a:t>dilihat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persepsi</a:t>
            </a:r>
            <a:r>
              <a:rPr lang="en-US" dirty="0"/>
              <a:t>, </a:t>
            </a:r>
            <a:r>
              <a:rPr lang="en-US" dirty="0" err="1"/>
              <a:t>perilaku</a:t>
            </a:r>
            <a:r>
              <a:rPr lang="en-US" dirty="0"/>
              <a:t>, </a:t>
            </a:r>
            <a:r>
              <a:rPr lang="en-US" dirty="0" err="1"/>
              <a:t>tindakan</a:t>
            </a:r>
            <a:r>
              <a:rPr lang="en-US" dirty="0"/>
              <a:t> dan lain-lain </a:t>
            </a:r>
            <a:r>
              <a:rPr lang="en-US" dirty="0" err="1"/>
              <a:t>guna</a:t>
            </a:r>
            <a:r>
              <a:rPr lang="en-US" dirty="0"/>
              <a:t> </a:t>
            </a:r>
            <a:r>
              <a:rPr lang="en-US" dirty="0" err="1"/>
              <a:t>memahami</a:t>
            </a:r>
            <a:r>
              <a:rPr lang="en-US" dirty="0"/>
              <a:t> dan </a:t>
            </a:r>
            <a:r>
              <a:rPr lang="en-US" dirty="0" err="1"/>
              <a:t>menggambarkan</a:t>
            </a:r>
            <a:r>
              <a:rPr lang="en-US" dirty="0"/>
              <a:t> </a:t>
            </a:r>
            <a:r>
              <a:rPr lang="en-US" dirty="0" err="1"/>
              <a:t>secara</a:t>
            </a:r>
            <a:r>
              <a:rPr lang="en-US" dirty="0"/>
              <a:t> </a:t>
            </a:r>
            <a:r>
              <a:rPr lang="en-US" b="1" dirty="0" err="1"/>
              <a:t>deskriptif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bentuk</a:t>
            </a:r>
            <a:r>
              <a:rPr lang="en-US" dirty="0"/>
              <a:t> kata pada </a:t>
            </a:r>
            <a:r>
              <a:rPr lang="en-US" dirty="0" err="1"/>
              <a:t>pemanfaatan</a:t>
            </a:r>
            <a:r>
              <a:rPr lang="en-US" dirty="0"/>
              <a:t> </a:t>
            </a:r>
            <a:r>
              <a:rPr lang="en-US" dirty="0" err="1"/>
              <a:t>metode</a:t>
            </a:r>
            <a:r>
              <a:rPr lang="en-US" dirty="0"/>
              <a:t> </a:t>
            </a:r>
            <a:r>
              <a:rPr lang="en-US" dirty="0" err="1"/>
              <a:t>alamiah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penelitian</a:t>
            </a:r>
            <a:r>
              <a:rPr lang="en-US" dirty="0"/>
              <a:t> </a:t>
            </a:r>
            <a:r>
              <a:rPr lang="en-US" b="1" dirty="0" err="1"/>
              <a:t>kualitatif</a:t>
            </a:r>
            <a:r>
              <a:rPr lang="en-US" dirty="0"/>
              <a:t> (</a:t>
            </a:r>
            <a:r>
              <a:rPr lang="en-US" dirty="0" err="1"/>
              <a:t>meleong</a:t>
            </a:r>
            <a:r>
              <a:rPr lang="en-US" dirty="0"/>
              <a:t>, 2012).</a:t>
            </a:r>
            <a:endParaRPr dirty="0"/>
          </a:p>
        </p:txBody>
      </p:sp>
      <p:sp>
        <p:nvSpPr>
          <p:cNvPr id="1461" name="Google Shape;1461;p46"/>
          <p:cNvSpPr txBox="1"/>
          <p:nvPr/>
        </p:nvSpPr>
        <p:spPr>
          <a:xfrm>
            <a:off x="3777211" y="4498986"/>
            <a:ext cx="795600" cy="520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76" name="Google Shape;1476;p46"/>
          <p:cNvSpPr txBox="1"/>
          <p:nvPr/>
        </p:nvSpPr>
        <p:spPr>
          <a:xfrm>
            <a:off x="4555479" y="4498986"/>
            <a:ext cx="1159821" cy="520800"/>
          </a:xfrm>
          <a:prstGeom prst="rect">
            <a:avLst/>
          </a:prstGeom>
          <a:gradFill>
            <a:gsLst>
              <a:gs pos="0">
                <a:srgbClr val="AA9EEE">
                  <a:alpha val="12549"/>
                </a:srgbClr>
              </a:gs>
              <a:gs pos="100000">
                <a:srgbClr val="FFFFFF"/>
              </a:gs>
            </a:gsLst>
            <a:lin ang="1619866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1800" b="1" dirty="0" err="1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Metode</a:t>
            </a:r>
            <a:r>
              <a:rPr lang="en-US" sz="1800" b="1" dirty="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800" b="1" dirty="0" err="1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Penelitian</a:t>
            </a:r>
            <a:endParaRPr lang="en-US" sz="1800" b="1" dirty="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77" name="Google Shape;1477;p46"/>
          <p:cNvSpPr/>
          <p:nvPr/>
        </p:nvSpPr>
        <p:spPr>
          <a:xfrm>
            <a:off x="4555215" y="4973320"/>
            <a:ext cx="1159821" cy="485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78" name="Google Shape;1478;p46">
            <a:hlinkClick r:id="rId3" action="ppaction://hlinksldjump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3224" y="585350"/>
            <a:ext cx="360887" cy="260251"/>
          </a:xfrm>
          <a:prstGeom prst="rect">
            <a:avLst/>
          </a:prstGeom>
          <a:noFill/>
          <a:ln>
            <a:noFill/>
          </a:ln>
        </p:spPr>
      </p:pic>
      <p:sp>
        <p:nvSpPr>
          <p:cNvPr id="1479" name="Google Shape;1479;p46">
            <a:hlinkClick r:id="" action="ppaction://hlinkshowjump?jump=nextslide"/>
          </p:cNvPr>
          <p:cNvSpPr/>
          <p:nvPr/>
        </p:nvSpPr>
        <p:spPr>
          <a:xfrm>
            <a:off x="7977175" y="627091"/>
            <a:ext cx="432265" cy="208566"/>
          </a:xfrm>
          <a:custGeom>
            <a:avLst/>
            <a:gdLst/>
            <a:ahLst/>
            <a:cxnLst/>
            <a:rect l="l" t="t" r="r" b="b"/>
            <a:pathLst>
              <a:path w="209583" h="101123" extrusionOk="0">
                <a:moveTo>
                  <a:pt x="158014" y="1"/>
                </a:moveTo>
                <a:cubicBezTo>
                  <a:pt x="155920" y="1"/>
                  <a:pt x="153827" y="808"/>
                  <a:pt x="152237" y="2415"/>
                </a:cubicBezTo>
                <a:cubicBezTo>
                  <a:pt x="149040" y="5611"/>
                  <a:pt x="149073" y="10765"/>
                  <a:pt x="152237" y="13929"/>
                </a:cubicBezTo>
                <a:lnTo>
                  <a:pt x="180845" y="42407"/>
                </a:lnTo>
                <a:lnTo>
                  <a:pt x="8155" y="42407"/>
                </a:lnTo>
                <a:cubicBezTo>
                  <a:pt x="3653" y="42407"/>
                  <a:pt x="0" y="46060"/>
                  <a:pt x="0" y="50562"/>
                </a:cubicBezTo>
                <a:cubicBezTo>
                  <a:pt x="0" y="55063"/>
                  <a:pt x="3653" y="58717"/>
                  <a:pt x="8155" y="58717"/>
                </a:cubicBezTo>
                <a:lnTo>
                  <a:pt x="180845" y="58717"/>
                </a:lnTo>
                <a:lnTo>
                  <a:pt x="152237" y="87194"/>
                </a:lnTo>
                <a:cubicBezTo>
                  <a:pt x="149073" y="90358"/>
                  <a:pt x="149040" y="95512"/>
                  <a:pt x="152237" y="98708"/>
                </a:cubicBezTo>
                <a:cubicBezTo>
                  <a:pt x="153827" y="100315"/>
                  <a:pt x="155920" y="101122"/>
                  <a:pt x="158014" y="101122"/>
                </a:cubicBezTo>
                <a:cubicBezTo>
                  <a:pt x="160087" y="101122"/>
                  <a:pt x="162162" y="100331"/>
                  <a:pt x="163752" y="98741"/>
                </a:cubicBezTo>
                <a:lnTo>
                  <a:pt x="206353" y="56335"/>
                </a:lnTo>
                <a:lnTo>
                  <a:pt x="206386" y="56335"/>
                </a:lnTo>
                <a:cubicBezTo>
                  <a:pt x="209583" y="53139"/>
                  <a:pt x="209550" y="47952"/>
                  <a:pt x="206386" y="44788"/>
                </a:cubicBezTo>
                <a:lnTo>
                  <a:pt x="206353" y="44788"/>
                </a:lnTo>
                <a:lnTo>
                  <a:pt x="163752" y="2382"/>
                </a:lnTo>
                <a:cubicBezTo>
                  <a:pt x="162162" y="792"/>
                  <a:pt x="160087" y="1"/>
                  <a:pt x="15801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0" name="Google Shape;1480;p46">
            <a:hlinkClick r:id="" action="ppaction://hlinkshowjump?jump=previousslide"/>
          </p:cNvPr>
          <p:cNvSpPr/>
          <p:nvPr/>
        </p:nvSpPr>
        <p:spPr>
          <a:xfrm flipH="1">
            <a:off x="7358100" y="627091"/>
            <a:ext cx="432265" cy="208566"/>
          </a:xfrm>
          <a:custGeom>
            <a:avLst/>
            <a:gdLst/>
            <a:ahLst/>
            <a:cxnLst/>
            <a:rect l="l" t="t" r="r" b="b"/>
            <a:pathLst>
              <a:path w="209583" h="101123" extrusionOk="0">
                <a:moveTo>
                  <a:pt x="158014" y="1"/>
                </a:moveTo>
                <a:cubicBezTo>
                  <a:pt x="155920" y="1"/>
                  <a:pt x="153827" y="808"/>
                  <a:pt x="152237" y="2415"/>
                </a:cubicBezTo>
                <a:cubicBezTo>
                  <a:pt x="149040" y="5611"/>
                  <a:pt x="149073" y="10765"/>
                  <a:pt x="152237" y="13929"/>
                </a:cubicBezTo>
                <a:lnTo>
                  <a:pt x="180845" y="42407"/>
                </a:lnTo>
                <a:lnTo>
                  <a:pt x="8155" y="42407"/>
                </a:lnTo>
                <a:cubicBezTo>
                  <a:pt x="3653" y="42407"/>
                  <a:pt x="0" y="46060"/>
                  <a:pt x="0" y="50562"/>
                </a:cubicBezTo>
                <a:cubicBezTo>
                  <a:pt x="0" y="55063"/>
                  <a:pt x="3653" y="58717"/>
                  <a:pt x="8155" y="58717"/>
                </a:cubicBezTo>
                <a:lnTo>
                  <a:pt x="180845" y="58717"/>
                </a:lnTo>
                <a:lnTo>
                  <a:pt x="152237" y="87194"/>
                </a:lnTo>
                <a:cubicBezTo>
                  <a:pt x="149073" y="90358"/>
                  <a:pt x="149040" y="95512"/>
                  <a:pt x="152237" y="98708"/>
                </a:cubicBezTo>
                <a:cubicBezTo>
                  <a:pt x="153827" y="100315"/>
                  <a:pt x="155920" y="101122"/>
                  <a:pt x="158014" y="101122"/>
                </a:cubicBezTo>
                <a:cubicBezTo>
                  <a:pt x="160087" y="101122"/>
                  <a:pt x="162162" y="100331"/>
                  <a:pt x="163752" y="98741"/>
                </a:cubicBezTo>
                <a:lnTo>
                  <a:pt x="206353" y="56335"/>
                </a:lnTo>
                <a:lnTo>
                  <a:pt x="206386" y="56335"/>
                </a:lnTo>
                <a:cubicBezTo>
                  <a:pt x="209583" y="53139"/>
                  <a:pt x="209550" y="47952"/>
                  <a:pt x="206386" y="44788"/>
                </a:cubicBezTo>
                <a:lnTo>
                  <a:pt x="206353" y="44788"/>
                </a:lnTo>
                <a:lnTo>
                  <a:pt x="163752" y="2382"/>
                </a:lnTo>
                <a:cubicBezTo>
                  <a:pt x="162162" y="792"/>
                  <a:pt x="160087" y="1"/>
                  <a:pt x="15801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1209;p42">
            <a:extLst>
              <a:ext uri="{FF2B5EF4-FFF2-40B4-BE49-F238E27FC236}">
                <a16:creationId xmlns:a16="http://schemas.microsoft.com/office/drawing/2014/main" id="{9B55FDA0-FEA9-44BD-9640-1F5FBC2BB401}"/>
              </a:ext>
            </a:extLst>
          </p:cNvPr>
          <p:cNvSpPr txBox="1">
            <a:spLocks/>
          </p:cNvSpPr>
          <p:nvPr/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28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pPr algn="ctr"/>
            <a:r>
              <a:rPr lang="en-US" dirty="0" err="1"/>
              <a:t>Metode</a:t>
            </a:r>
            <a:r>
              <a:rPr lang="en-US" dirty="0"/>
              <a:t> </a:t>
            </a:r>
            <a:r>
              <a:rPr lang="en-US" dirty="0" err="1"/>
              <a:t>Penelitian</a:t>
            </a:r>
            <a:endParaRPr lang="en-US" dirty="0"/>
          </a:p>
        </p:txBody>
      </p:sp>
      <p:sp>
        <p:nvSpPr>
          <p:cNvPr id="60" name="Google Shape;771;p34">
            <a:hlinkClick r:id="rId5" action="ppaction://hlinksldjump"/>
            <a:extLst>
              <a:ext uri="{FF2B5EF4-FFF2-40B4-BE49-F238E27FC236}">
                <a16:creationId xmlns:a16="http://schemas.microsoft.com/office/drawing/2014/main" id="{DAE0B40F-F01A-45BF-AFAE-B10D1C6F3929}"/>
              </a:ext>
            </a:extLst>
          </p:cNvPr>
          <p:cNvSpPr txBox="1"/>
          <p:nvPr/>
        </p:nvSpPr>
        <p:spPr>
          <a:xfrm>
            <a:off x="5715564" y="4498986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Rencana</a:t>
            </a:r>
            <a:r>
              <a:rPr lang="en-US" b="1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Kegiatan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526D4810-1C76-4174-B928-B7ABE9851D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60709" y="4317839"/>
            <a:ext cx="2081568" cy="701119"/>
          </a:xfrm>
          <a:prstGeom prst="rect">
            <a:avLst/>
          </a:prstGeom>
        </p:spPr>
      </p:pic>
      <p:sp>
        <p:nvSpPr>
          <p:cNvPr id="62" name="Google Shape;769;p34">
            <a:hlinkClick r:id="rId7" action="ppaction://hlinksldjump"/>
            <a:extLst>
              <a:ext uri="{FF2B5EF4-FFF2-40B4-BE49-F238E27FC236}">
                <a16:creationId xmlns:a16="http://schemas.microsoft.com/office/drawing/2014/main" id="{398691A2-03D1-4D02-900B-1D38393961D9}"/>
              </a:ext>
            </a:extLst>
          </p:cNvPr>
          <p:cNvSpPr txBox="1"/>
          <p:nvPr/>
        </p:nvSpPr>
        <p:spPr>
          <a:xfrm>
            <a:off x="1040144" y="4498158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Pendahuluan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2A432F4D-E5D2-41DE-A41B-D2E3A51C69D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8477" y="4194469"/>
            <a:ext cx="746342" cy="1008012"/>
          </a:xfrm>
          <a:prstGeom prst="rect">
            <a:avLst/>
          </a:prstGeom>
        </p:spPr>
      </p:pic>
      <p:sp>
        <p:nvSpPr>
          <p:cNvPr id="64" name="Google Shape;768;p34">
            <a:hlinkClick r:id="rId9" action="ppaction://hlinksldjump"/>
            <a:extLst>
              <a:ext uri="{FF2B5EF4-FFF2-40B4-BE49-F238E27FC236}">
                <a16:creationId xmlns:a16="http://schemas.microsoft.com/office/drawing/2014/main" id="{57AD4EDF-471D-4C70-9CDF-D8EF05736072}"/>
              </a:ext>
            </a:extLst>
          </p:cNvPr>
          <p:cNvSpPr txBox="1"/>
          <p:nvPr/>
        </p:nvSpPr>
        <p:spPr>
          <a:xfrm>
            <a:off x="2236101" y="4498986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Tin</a:t>
            </a: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jauan</a:t>
            </a:r>
            <a:r>
              <a:rPr lang="en-US" b="1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Teori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5" name="Google Shape;769;p34">
            <a:hlinkClick r:id="rId7" action="ppaction://hlinksldjump"/>
            <a:extLst>
              <a:ext uri="{FF2B5EF4-FFF2-40B4-BE49-F238E27FC236}">
                <a16:creationId xmlns:a16="http://schemas.microsoft.com/office/drawing/2014/main" id="{4C5D126B-C330-4A65-B824-E092E7437737}"/>
              </a:ext>
            </a:extLst>
          </p:cNvPr>
          <p:cNvSpPr txBox="1"/>
          <p:nvPr/>
        </p:nvSpPr>
        <p:spPr>
          <a:xfrm>
            <a:off x="3395922" y="4498986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Gambaran Umum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7" name="Google Shape;577;p34"/>
          <p:cNvGrpSpPr/>
          <p:nvPr/>
        </p:nvGrpSpPr>
        <p:grpSpPr>
          <a:xfrm>
            <a:off x="101721" y="4505825"/>
            <a:ext cx="8940558" cy="84600"/>
            <a:chOff x="155346" y="4358775"/>
            <a:chExt cx="8934304" cy="84600"/>
          </a:xfrm>
        </p:grpSpPr>
        <p:cxnSp>
          <p:nvCxnSpPr>
            <p:cNvPr id="578" name="Google Shape;578;p34"/>
            <p:cNvCxnSpPr/>
            <p:nvPr/>
          </p:nvCxnSpPr>
          <p:spPr>
            <a:xfrm rot="10800000">
              <a:off x="155350" y="4358775"/>
              <a:ext cx="89343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200025" dist="57150" dir="15840000" algn="bl" rotWithShape="0">
                <a:srgbClr val="7966E4"/>
              </a:outerShdw>
            </a:effectLst>
          </p:spPr>
        </p:cxnSp>
        <p:sp>
          <p:nvSpPr>
            <p:cNvPr id="579" name="Google Shape;579;p34"/>
            <p:cNvSpPr/>
            <p:nvPr/>
          </p:nvSpPr>
          <p:spPr>
            <a:xfrm>
              <a:off x="155346" y="4358775"/>
              <a:ext cx="8934300" cy="84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0" name="Google Shape;580;p34"/>
          <p:cNvGrpSpPr/>
          <p:nvPr/>
        </p:nvGrpSpPr>
        <p:grpSpPr>
          <a:xfrm rot="10800000" flipH="1">
            <a:off x="3869647" y="950641"/>
            <a:ext cx="2146913" cy="2771751"/>
            <a:chOff x="3875075" y="710349"/>
            <a:chExt cx="2146913" cy="2771751"/>
          </a:xfrm>
        </p:grpSpPr>
        <p:sp>
          <p:nvSpPr>
            <p:cNvPr id="581" name="Google Shape;581;p34"/>
            <p:cNvSpPr/>
            <p:nvPr/>
          </p:nvSpPr>
          <p:spPr>
            <a:xfrm>
              <a:off x="4408975" y="710349"/>
              <a:ext cx="572100" cy="572700"/>
            </a:xfrm>
            <a:prstGeom prst="donut">
              <a:avLst>
                <a:gd name="adj" fmla="val 1594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34"/>
            <p:cNvSpPr/>
            <p:nvPr/>
          </p:nvSpPr>
          <p:spPr>
            <a:xfrm>
              <a:off x="3875075" y="2961300"/>
              <a:ext cx="520200" cy="520800"/>
            </a:xfrm>
            <a:prstGeom prst="donut">
              <a:avLst>
                <a:gd name="adj" fmla="val 1594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34"/>
            <p:cNvSpPr/>
            <p:nvPr/>
          </p:nvSpPr>
          <p:spPr>
            <a:xfrm>
              <a:off x="5501788" y="1677663"/>
              <a:ext cx="520200" cy="520800"/>
            </a:xfrm>
            <a:prstGeom prst="donut">
              <a:avLst>
                <a:gd name="adj" fmla="val 1594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8" name="Google Shape;768;p34">
            <a:hlinkClick r:id="rId3" action="ppaction://hlinksldjump"/>
          </p:cNvPr>
          <p:cNvSpPr txBox="1"/>
          <p:nvPr/>
        </p:nvSpPr>
        <p:spPr>
          <a:xfrm>
            <a:off x="2236101" y="4498986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Tin</a:t>
            </a: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jauan</a:t>
            </a:r>
            <a:r>
              <a:rPr lang="en-US" b="1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Teori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69" name="Google Shape;769;p34">
            <a:hlinkClick r:id="rId4" action="ppaction://hlinksldjump"/>
          </p:cNvPr>
          <p:cNvSpPr txBox="1"/>
          <p:nvPr/>
        </p:nvSpPr>
        <p:spPr>
          <a:xfrm>
            <a:off x="3395922" y="4498986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Gambaran Umum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70" name="Google Shape;770;p34">
            <a:hlinkClick r:id="rId5" action="ppaction://hlinksldjump"/>
          </p:cNvPr>
          <p:cNvSpPr txBox="1"/>
          <p:nvPr/>
        </p:nvSpPr>
        <p:spPr>
          <a:xfrm>
            <a:off x="4555743" y="4498986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Metode Penelitian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71" name="Google Shape;771;p34">
            <a:hlinkClick r:id="rId6" action="ppaction://hlinksldjump"/>
          </p:cNvPr>
          <p:cNvSpPr txBox="1"/>
          <p:nvPr/>
        </p:nvSpPr>
        <p:spPr>
          <a:xfrm>
            <a:off x="5715564" y="4498986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Rencana</a:t>
            </a:r>
            <a:r>
              <a:rPr lang="en-US" b="1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Kegiatan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74" name="Google Shape;774;p34"/>
          <p:cNvSpPr txBox="1"/>
          <p:nvPr/>
        </p:nvSpPr>
        <p:spPr>
          <a:xfrm>
            <a:off x="1074111" y="4498986"/>
            <a:ext cx="1159820" cy="520800"/>
          </a:xfrm>
          <a:prstGeom prst="rect">
            <a:avLst/>
          </a:prstGeom>
          <a:gradFill>
            <a:gsLst>
              <a:gs pos="0">
                <a:srgbClr val="AA9EEE">
                  <a:alpha val="12549"/>
                </a:srgbClr>
              </a:gs>
              <a:gs pos="100000">
                <a:srgbClr val="FFFFFF"/>
              </a:gs>
            </a:gsLst>
            <a:lin ang="1619866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Pendahuluan</a:t>
            </a:r>
            <a:endParaRPr b="1" dirty="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83" name="Google Shape;783;p34"/>
          <p:cNvSpPr/>
          <p:nvPr/>
        </p:nvSpPr>
        <p:spPr>
          <a:xfrm>
            <a:off x="1074111" y="4955009"/>
            <a:ext cx="1159820" cy="84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84" name="Google Shape;784;p34">
            <a:hlinkClick r:id="rId7" action="ppaction://hlinksldjump"/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13224" y="585350"/>
            <a:ext cx="360887" cy="260251"/>
          </a:xfrm>
          <a:prstGeom prst="rect">
            <a:avLst/>
          </a:prstGeom>
          <a:noFill/>
          <a:ln>
            <a:noFill/>
          </a:ln>
        </p:spPr>
      </p:pic>
      <p:sp>
        <p:nvSpPr>
          <p:cNvPr id="785" name="Google Shape;785;p34">
            <a:hlinkClick r:id="" action="ppaction://hlinkshowjump?jump=nextslide"/>
          </p:cNvPr>
          <p:cNvSpPr/>
          <p:nvPr/>
        </p:nvSpPr>
        <p:spPr>
          <a:xfrm>
            <a:off x="7977175" y="627091"/>
            <a:ext cx="432265" cy="208566"/>
          </a:xfrm>
          <a:custGeom>
            <a:avLst/>
            <a:gdLst/>
            <a:ahLst/>
            <a:cxnLst/>
            <a:rect l="l" t="t" r="r" b="b"/>
            <a:pathLst>
              <a:path w="209583" h="101123" extrusionOk="0">
                <a:moveTo>
                  <a:pt x="158014" y="1"/>
                </a:moveTo>
                <a:cubicBezTo>
                  <a:pt x="155920" y="1"/>
                  <a:pt x="153827" y="808"/>
                  <a:pt x="152237" y="2415"/>
                </a:cubicBezTo>
                <a:cubicBezTo>
                  <a:pt x="149040" y="5611"/>
                  <a:pt x="149073" y="10765"/>
                  <a:pt x="152237" y="13929"/>
                </a:cubicBezTo>
                <a:lnTo>
                  <a:pt x="180845" y="42407"/>
                </a:lnTo>
                <a:lnTo>
                  <a:pt x="8155" y="42407"/>
                </a:lnTo>
                <a:cubicBezTo>
                  <a:pt x="3653" y="42407"/>
                  <a:pt x="0" y="46060"/>
                  <a:pt x="0" y="50562"/>
                </a:cubicBezTo>
                <a:cubicBezTo>
                  <a:pt x="0" y="55063"/>
                  <a:pt x="3653" y="58717"/>
                  <a:pt x="8155" y="58717"/>
                </a:cubicBezTo>
                <a:lnTo>
                  <a:pt x="180845" y="58717"/>
                </a:lnTo>
                <a:lnTo>
                  <a:pt x="152237" y="87194"/>
                </a:lnTo>
                <a:cubicBezTo>
                  <a:pt x="149073" y="90358"/>
                  <a:pt x="149040" y="95512"/>
                  <a:pt x="152237" y="98708"/>
                </a:cubicBezTo>
                <a:cubicBezTo>
                  <a:pt x="153827" y="100315"/>
                  <a:pt x="155920" y="101122"/>
                  <a:pt x="158014" y="101122"/>
                </a:cubicBezTo>
                <a:cubicBezTo>
                  <a:pt x="160087" y="101122"/>
                  <a:pt x="162162" y="100331"/>
                  <a:pt x="163752" y="98741"/>
                </a:cubicBezTo>
                <a:lnTo>
                  <a:pt x="206353" y="56335"/>
                </a:lnTo>
                <a:lnTo>
                  <a:pt x="206386" y="56335"/>
                </a:lnTo>
                <a:cubicBezTo>
                  <a:pt x="209583" y="53139"/>
                  <a:pt x="209550" y="47952"/>
                  <a:pt x="206386" y="44788"/>
                </a:cubicBezTo>
                <a:lnTo>
                  <a:pt x="206353" y="44788"/>
                </a:lnTo>
                <a:lnTo>
                  <a:pt x="163752" y="2382"/>
                </a:lnTo>
                <a:cubicBezTo>
                  <a:pt x="162162" y="792"/>
                  <a:pt x="160087" y="1"/>
                  <a:pt x="15801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6" name="Google Shape;786;p34">
            <a:hlinkClick r:id="" action="ppaction://hlinkshowjump?jump=previousslide"/>
          </p:cNvPr>
          <p:cNvSpPr/>
          <p:nvPr/>
        </p:nvSpPr>
        <p:spPr>
          <a:xfrm flipH="1">
            <a:off x="7358100" y="627091"/>
            <a:ext cx="432265" cy="208566"/>
          </a:xfrm>
          <a:custGeom>
            <a:avLst/>
            <a:gdLst/>
            <a:ahLst/>
            <a:cxnLst/>
            <a:rect l="l" t="t" r="r" b="b"/>
            <a:pathLst>
              <a:path w="209583" h="101123" extrusionOk="0">
                <a:moveTo>
                  <a:pt x="158014" y="1"/>
                </a:moveTo>
                <a:cubicBezTo>
                  <a:pt x="155920" y="1"/>
                  <a:pt x="153827" y="808"/>
                  <a:pt x="152237" y="2415"/>
                </a:cubicBezTo>
                <a:cubicBezTo>
                  <a:pt x="149040" y="5611"/>
                  <a:pt x="149073" y="10765"/>
                  <a:pt x="152237" y="13929"/>
                </a:cubicBezTo>
                <a:lnTo>
                  <a:pt x="180845" y="42407"/>
                </a:lnTo>
                <a:lnTo>
                  <a:pt x="8155" y="42407"/>
                </a:lnTo>
                <a:cubicBezTo>
                  <a:pt x="3653" y="42407"/>
                  <a:pt x="0" y="46060"/>
                  <a:pt x="0" y="50562"/>
                </a:cubicBezTo>
                <a:cubicBezTo>
                  <a:pt x="0" y="55063"/>
                  <a:pt x="3653" y="58717"/>
                  <a:pt x="8155" y="58717"/>
                </a:cubicBezTo>
                <a:lnTo>
                  <a:pt x="180845" y="58717"/>
                </a:lnTo>
                <a:lnTo>
                  <a:pt x="152237" y="87194"/>
                </a:lnTo>
                <a:cubicBezTo>
                  <a:pt x="149073" y="90358"/>
                  <a:pt x="149040" y="95512"/>
                  <a:pt x="152237" y="98708"/>
                </a:cubicBezTo>
                <a:cubicBezTo>
                  <a:pt x="153827" y="100315"/>
                  <a:pt x="155920" y="101122"/>
                  <a:pt x="158014" y="101122"/>
                </a:cubicBezTo>
                <a:cubicBezTo>
                  <a:pt x="160087" y="101122"/>
                  <a:pt x="162162" y="100331"/>
                  <a:pt x="163752" y="98741"/>
                </a:cubicBezTo>
                <a:lnTo>
                  <a:pt x="206353" y="56335"/>
                </a:lnTo>
                <a:lnTo>
                  <a:pt x="206386" y="56335"/>
                </a:lnTo>
                <a:cubicBezTo>
                  <a:pt x="209583" y="53139"/>
                  <a:pt x="209550" y="47952"/>
                  <a:pt x="206386" y="44788"/>
                </a:cubicBezTo>
                <a:lnTo>
                  <a:pt x="206353" y="44788"/>
                </a:lnTo>
                <a:lnTo>
                  <a:pt x="163752" y="2382"/>
                </a:lnTo>
                <a:cubicBezTo>
                  <a:pt x="162162" y="792"/>
                  <a:pt x="160087" y="1"/>
                  <a:pt x="15801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818;p35">
            <a:extLst>
              <a:ext uri="{FF2B5EF4-FFF2-40B4-BE49-F238E27FC236}">
                <a16:creationId xmlns:a16="http://schemas.microsoft.com/office/drawing/2014/main" id="{1682206F-0BBA-4742-B78E-AD34A90FA29D}"/>
              </a:ext>
            </a:extLst>
          </p:cNvPr>
          <p:cNvSpPr txBox="1">
            <a:spLocks/>
          </p:cNvSpPr>
          <p:nvPr/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 ExtraBold"/>
              <a:buNone/>
              <a:defRPr sz="28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 ExtraBold"/>
              <a:buNone/>
              <a:defRPr sz="36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 ExtraBold"/>
              <a:buNone/>
              <a:defRPr sz="36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 ExtraBold"/>
              <a:buNone/>
              <a:defRPr sz="36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 ExtraBold"/>
              <a:buNone/>
              <a:defRPr sz="36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 ExtraBold"/>
              <a:buNone/>
              <a:defRPr sz="36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 ExtraBold"/>
              <a:buNone/>
              <a:defRPr sz="36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 ExtraBold"/>
              <a:buNone/>
              <a:defRPr sz="36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 ExtraBold"/>
              <a:buNone/>
              <a:defRPr sz="36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pPr algn="ctr"/>
            <a:r>
              <a:rPr lang="en-US" dirty="0" err="1"/>
              <a:t>Latar</a:t>
            </a:r>
            <a:r>
              <a:rPr lang="en-US" dirty="0"/>
              <a:t> </a:t>
            </a:r>
            <a:r>
              <a:rPr lang="en-US" dirty="0" err="1"/>
              <a:t>Belakang</a:t>
            </a:r>
            <a:endParaRPr lang="en-US" dirty="0"/>
          </a:p>
        </p:txBody>
      </p:sp>
      <p:pic>
        <p:nvPicPr>
          <p:cNvPr id="216" name="Picture 215">
            <a:extLst>
              <a:ext uri="{FF2B5EF4-FFF2-40B4-BE49-F238E27FC236}">
                <a16:creationId xmlns:a16="http://schemas.microsoft.com/office/drawing/2014/main" id="{AA752544-8F95-4F84-BDB9-B6DAFA537D1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60709" y="4317839"/>
            <a:ext cx="2081568" cy="70111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B2FC639-42E6-4E91-8F3B-8E8B8589B8B5}"/>
              </a:ext>
            </a:extLst>
          </p:cNvPr>
          <p:cNvSpPr/>
          <p:nvPr/>
        </p:nvSpPr>
        <p:spPr>
          <a:xfrm>
            <a:off x="136433" y="950641"/>
            <a:ext cx="7997484" cy="7705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1200" dirty="0">
                <a:solidFill>
                  <a:schemeClr val="bg2"/>
                </a:solidFill>
              </a:rPr>
              <a:t>Smart city </a:t>
            </a:r>
            <a:r>
              <a:rPr lang="en-US" sz="1200" dirty="0" err="1">
                <a:solidFill>
                  <a:schemeClr val="bg2"/>
                </a:solidFill>
              </a:rPr>
              <a:t>merupakan</a:t>
            </a:r>
            <a:r>
              <a:rPr lang="en-US" sz="1200" dirty="0">
                <a:solidFill>
                  <a:schemeClr val="bg2"/>
                </a:solidFill>
              </a:rPr>
              <a:t> </a:t>
            </a:r>
            <a:r>
              <a:rPr lang="en-US" sz="1200" dirty="0" err="1">
                <a:solidFill>
                  <a:schemeClr val="bg2"/>
                </a:solidFill>
              </a:rPr>
              <a:t>konsep</a:t>
            </a:r>
            <a:r>
              <a:rPr lang="en-US" sz="1200" dirty="0">
                <a:solidFill>
                  <a:schemeClr val="bg2"/>
                </a:solidFill>
              </a:rPr>
              <a:t> yang </a:t>
            </a:r>
            <a:r>
              <a:rPr lang="en-US" sz="1200" dirty="0" err="1">
                <a:solidFill>
                  <a:schemeClr val="bg2"/>
                </a:solidFill>
              </a:rPr>
              <a:t>menghubungkan</a:t>
            </a:r>
            <a:r>
              <a:rPr lang="en-US" sz="1200" dirty="0">
                <a:solidFill>
                  <a:schemeClr val="bg2"/>
                </a:solidFill>
              </a:rPr>
              <a:t> </a:t>
            </a:r>
            <a:r>
              <a:rPr lang="en-US" sz="1200" dirty="0" err="1">
                <a:solidFill>
                  <a:schemeClr val="bg2"/>
                </a:solidFill>
              </a:rPr>
              <a:t>berbagai</a:t>
            </a:r>
            <a:r>
              <a:rPr lang="en-US" sz="1200" dirty="0">
                <a:solidFill>
                  <a:schemeClr val="bg2"/>
                </a:solidFill>
              </a:rPr>
              <a:t> </a:t>
            </a:r>
            <a:r>
              <a:rPr lang="en-US" sz="1200" dirty="0" err="1">
                <a:solidFill>
                  <a:schemeClr val="bg2"/>
                </a:solidFill>
              </a:rPr>
              <a:t>infrastruktur</a:t>
            </a:r>
            <a:r>
              <a:rPr lang="en-US" sz="1200" dirty="0">
                <a:solidFill>
                  <a:schemeClr val="bg2"/>
                </a:solidFill>
              </a:rPr>
              <a:t> </a:t>
            </a:r>
            <a:r>
              <a:rPr lang="en-US" sz="1200" dirty="0" err="1">
                <a:solidFill>
                  <a:schemeClr val="bg2"/>
                </a:solidFill>
              </a:rPr>
              <a:t>fisik</a:t>
            </a:r>
            <a:r>
              <a:rPr lang="en-US" sz="1200" dirty="0">
                <a:solidFill>
                  <a:schemeClr val="bg2"/>
                </a:solidFill>
              </a:rPr>
              <a:t>, </a:t>
            </a:r>
            <a:r>
              <a:rPr lang="en-US" sz="1200" dirty="0" err="1">
                <a:solidFill>
                  <a:schemeClr val="bg2"/>
                </a:solidFill>
              </a:rPr>
              <a:t>infrastruktur</a:t>
            </a:r>
            <a:r>
              <a:rPr lang="en-US" sz="1200" dirty="0">
                <a:solidFill>
                  <a:schemeClr val="bg2"/>
                </a:solidFill>
              </a:rPr>
              <a:t> </a:t>
            </a:r>
            <a:r>
              <a:rPr lang="en-US" sz="1200" dirty="0" err="1">
                <a:solidFill>
                  <a:schemeClr val="bg2"/>
                </a:solidFill>
              </a:rPr>
              <a:t>sosial</a:t>
            </a:r>
            <a:r>
              <a:rPr lang="en-US" sz="1200" dirty="0">
                <a:solidFill>
                  <a:schemeClr val="bg2"/>
                </a:solidFill>
              </a:rPr>
              <a:t>, </a:t>
            </a:r>
            <a:r>
              <a:rPr lang="en-US" sz="1200" dirty="0" err="1">
                <a:solidFill>
                  <a:schemeClr val="bg2"/>
                </a:solidFill>
              </a:rPr>
              <a:t>infrastruktur</a:t>
            </a:r>
            <a:r>
              <a:rPr lang="en-US" sz="1200" dirty="0">
                <a:solidFill>
                  <a:schemeClr val="bg2"/>
                </a:solidFill>
              </a:rPr>
              <a:t> </a:t>
            </a:r>
            <a:r>
              <a:rPr lang="en-US" sz="1200" dirty="0" err="1">
                <a:solidFill>
                  <a:schemeClr val="bg2"/>
                </a:solidFill>
              </a:rPr>
              <a:t>ekonomi</a:t>
            </a:r>
            <a:r>
              <a:rPr lang="en-US" sz="1200" dirty="0">
                <a:solidFill>
                  <a:schemeClr val="bg2"/>
                </a:solidFill>
              </a:rPr>
              <a:t> </a:t>
            </a:r>
            <a:r>
              <a:rPr lang="en-US" sz="1200" dirty="0" err="1">
                <a:solidFill>
                  <a:schemeClr val="bg2"/>
                </a:solidFill>
              </a:rPr>
              <a:t>dengan</a:t>
            </a:r>
            <a:r>
              <a:rPr lang="en-US" sz="1200" dirty="0">
                <a:solidFill>
                  <a:schemeClr val="bg2"/>
                </a:solidFill>
              </a:rPr>
              <a:t> </a:t>
            </a:r>
            <a:r>
              <a:rPr lang="en-US" sz="1200" dirty="0" err="1">
                <a:solidFill>
                  <a:schemeClr val="bg2"/>
                </a:solidFill>
              </a:rPr>
              <a:t>menggabungkan</a:t>
            </a:r>
            <a:r>
              <a:rPr lang="en-US" sz="1200" dirty="0">
                <a:solidFill>
                  <a:schemeClr val="bg2"/>
                </a:solidFill>
              </a:rPr>
              <a:t> </a:t>
            </a:r>
            <a:r>
              <a:rPr lang="en-US" sz="1200" dirty="0" err="1">
                <a:solidFill>
                  <a:schemeClr val="bg2"/>
                </a:solidFill>
              </a:rPr>
              <a:t>berbagai</a:t>
            </a:r>
            <a:r>
              <a:rPr lang="en-US" sz="1200" dirty="0">
                <a:solidFill>
                  <a:schemeClr val="bg2"/>
                </a:solidFill>
              </a:rPr>
              <a:t> </a:t>
            </a:r>
            <a:r>
              <a:rPr lang="en-US" sz="1200" dirty="0" err="1">
                <a:solidFill>
                  <a:schemeClr val="bg2"/>
                </a:solidFill>
              </a:rPr>
              <a:t>macam</a:t>
            </a:r>
            <a:r>
              <a:rPr lang="en-US" sz="1200" dirty="0">
                <a:solidFill>
                  <a:schemeClr val="bg2"/>
                </a:solidFill>
              </a:rPr>
              <a:t> </a:t>
            </a:r>
            <a:r>
              <a:rPr lang="en-US" sz="1200" dirty="0" err="1">
                <a:solidFill>
                  <a:schemeClr val="bg2"/>
                </a:solidFill>
              </a:rPr>
              <a:t>teknologi</a:t>
            </a:r>
            <a:r>
              <a:rPr lang="en-US" sz="1200" dirty="0">
                <a:solidFill>
                  <a:schemeClr val="bg2"/>
                </a:solidFill>
              </a:rPr>
              <a:t> yang </a:t>
            </a:r>
            <a:r>
              <a:rPr lang="en-US" sz="1200" dirty="0" err="1">
                <a:solidFill>
                  <a:schemeClr val="bg2"/>
                </a:solidFill>
              </a:rPr>
              <a:t>saling</a:t>
            </a:r>
            <a:r>
              <a:rPr lang="en-US" sz="1200" dirty="0">
                <a:solidFill>
                  <a:schemeClr val="bg2"/>
                </a:solidFill>
              </a:rPr>
              <a:t> </a:t>
            </a:r>
            <a:r>
              <a:rPr lang="en-US" sz="1200" dirty="0" err="1">
                <a:solidFill>
                  <a:schemeClr val="bg2"/>
                </a:solidFill>
              </a:rPr>
              <a:t>terintegrasi</a:t>
            </a:r>
            <a:r>
              <a:rPr lang="en-US" sz="1200" dirty="0">
                <a:solidFill>
                  <a:schemeClr val="bg2"/>
                </a:solidFill>
              </a:rPr>
              <a:t> oleh </a:t>
            </a:r>
            <a:r>
              <a:rPr lang="en-US" sz="1200" dirty="0" err="1">
                <a:solidFill>
                  <a:schemeClr val="bg2"/>
                </a:solidFill>
              </a:rPr>
              <a:t>semua</a:t>
            </a:r>
            <a:r>
              <a:rPr lang="en-US" sz="1200" dirty="0">
                <a:solidFill>
                  <a:schemeClr val="bg2"/>
                </a:solidFill>
              </a:rPr>
              <a:t> </a:t>
            </a:r>
            <a:r>
              <a:rPr lang="en-US" sz="1200" dirty="0" err="1">
                <a:solidFill>
                  <a:schemeClr val="bg2"/>
                </a:solidFill>
              </a:rPr>
              <a:t>elemen</a:t>
            </a:r>
            <a:r>
              <a:rPr lang="en-US" sz="1200" dirty="0">
                <a:solidFill>
                  <a:schemeClr val="bg2"/>
                </a:solidFill>
              </a:rPr>
              <a:t> agar </a:t>
            </a:r>
            <a:r>
              <a:rPr lang="en-US" sz="1200" dirty="0" err="1">
                <a:solidFill>
                  <a:schemeClr val="bg2"/>
                </a:solidFill>
              </a:rPr>
              <a:t>suatu</a:t>
            </a:r>
            <a:r>
              <a:rPr lang="en-US" sz="1200" dirty="0">
                <a:solidFill>
                  <a:schemeClr val="bg2"/>
                </a:solidFill>
              </a:rPr>
              <a:t> </a:t>
            </a:r>
            <a:r>
              <a:rPr lang="en-US" sz="1200" dirty="0" err="1">
                <a:solidFill>
                  <a:schemeClr val="bg2"/>
                </a:solidFill>
              </a:rPr>
              <a:t>kota</a:t>
            </a:r>
            <a:r>
              <a:rPr lang="en-US" sz="1200" dirty="0">
                <a:solidFill>
                  <a:schemeClr val="bg2"/>
                </a:solidFill>
              </a:rPr>
              <a:t> </a:t>
            </a:r>
            <a:r>
              <a:rPr lang="en-US" sz="1200" dirty="0" err="1">
                <a:solidFill>
                  <a:schemeClr val="bg2"/>
                </a:solidFill>
              </a:rPr>
              <a:t>dapat</a:t>
            </a:r>
            <a:r>
              <a:rPr lang="en-US" sz="1200" dirty="0">
                <a:solidFill>
                  <a:schemeClr val="bg2"/>
                </a:solidFill>
              </a:rPr>
              <a:t> </a:t>
            </a:r>
            <a:r>
              <a:rPr lang="en-US" sz="1200" dirty="0" err="1">
                <a:solidFill>
                  <a:schemeClr val="bg2"/>
                </a:solidFill>
              </a:rPr>
              <a:t>menjadi</a:t>
            </a:r>
            <a:r>
              <a:rPr lang="en-US" sz="1200" dirty="0">
                <a:solidFill>
                  <a:schemeClr val="bg2"/>
                </a:solidFill>
              </a:rPr>
              <a:t> </a:t>
            </a:r>
            <a:r>
              <a:rPr lang="en-US" sz="1200" dirty="0" err="1">
                <a:solidFill>
                  <a:schemeClr val="bg2"/>
                </a:solidFill>
              </a:rPr>
              <a:t>lebih</a:t>
            </a:r>
            <a:r>
              <a:rPr lang="en-US" sz="1200" dirty="0">
                <a:solidFill>
                  <a:schemeClr val="bg2"/>
                </a:solidFill>
              </a:rPr>
              <a:t> </a:t>
            </a:r>
            <a:r>
              <a:rPr lang="en-US" sz="1200" dirty="0" err="1">
                <a:solidFill>
                  <a:schemeClr val="bg2"/>
                </a:solidFill>
              </a:rPr>
              <a:t>efisien</a:t>
            </a:r>
            <a:r>
              <a:rPr lang="en-US" sz="1200" dirty="0">
                <a:solidFill>
                  <a:schemeClr val="bg2"/>
                </a:solidFill>
              </a:rPr>
              <a:t> dan </a:t>
            </a:r>
            <a:r>
              <a:rPr lang="en-US" sz="1200" dirty="0" err="1">
                <a:solidFill>
                  <a:schemeClr val="bg2"/>
                </a:solidFill>
              </a:rPr>
              <a:t>layak</a:t>
            </a:r>
            <a:r>
              <a:rPr lang="en-US" sz="1200" dirty="0">
                <a:solidFill>
                  <a:schemeClr val="bg2"/>
                </a:solidFill>
              </a:rPr>
              <a:t> </a:t>
            </a:r>
            <a:r>
              <a:rPr lang="en-US" sz="1200" dirty="0" err="1">
                <a:solidFill>
                  <a:schemeClr val="bg2"/>
                </a:solidFill>
              </a:rPr>
              <a:t>untuk</a:t>
            </a:r>
            <a:r>
              <a:rPr lang="en-US" sz="1200" dirty="0">
                <a:solidFill>
                  <a:schemeClr val="bg2"/>
                </a:solidFill>
              </a:rPr>
              <a:t> </a:t>
            </a:r>
            <a:r>
              <a:rPr lang="en-US" sz="1200" dirty="0" err="1">
                <a:solidFill>
                  <a:schemeClr val="bg2"/>
                </a:solidFill>
              </a:rPr>
              <a:t>dihuni</a:t>
            </a:r>
            <a:r>
              <a:rPr lang="en-US" sz="1200" dirty="0">
                <a:solidFill>
                  <a:schemeClr val="bg2"/>
                </a:solidFill>
              </a:rPr>
              <a:t> </a:t>
            </a:r>
            <a:r>
              <a:rPr lang="en-US" sz="1200" dirty="0" err="1">
                <a:solidFill>
                  <a:schemeClr val="bg2"/>
                </a:solidFill>
              </a:rPr>
              <a:t>serta</a:t>
            </a:r>
            <a:r>
              <a:rPr lang="en-US" sz="1200" dirty="0">
                <a:solidFill>
                  <a:schemeClr val="bg2"/>
                </a:solidFill>
              </a:rPr>
              <a:t> </a:t>
            </a:r>
            <a:r>
              <a:rPr lang="en-US" sz="1200" dirty="0" err="1">
                <a:solidFill>
                  <a:schemeClr val="bg2"/>
                </a:solidFill>
              </a:rPr>
              <a:t>dapat</a:t>
            </a:r>
            <a:r>
              <a:rPr lang="en-US" sz="1200" dirty="0">
                <a:solidFill>
                  <a:schemeClr val="bg2"/>
                </a:solidFill>
              </a:rPr>
              <a:t> </a:t>
            </a:r>
            <a:r>
              <a:rPr lang="en-US" sz="1200" dirty="0" err="1">
                <a:solidFill>
                  <a:schemeClr val="bg2"/>
                </a:solidFill>
              </a:rPr>
              <a:t>menyelesaikan</a:t>
            </a:r>
            <a:r>
              <a:rPr lang="en-US" sz="1200" dirty="0">
                <a:solidFill>
                  <a:schemeClr val="bg2"/>
                </a:solidFill>
              </a:rPr>
              <a:t> </a:t>
            </a:r>
            <a:r>
              <a:rPr lang="en-US" sz="1200" dirty="0" err="1">
                <a:solidFill>
                  <a:schemeClr val="bg2"/>
                </a:solidFill>
              </a:rPr>
              <a:t>berbagai</a:t>
            </a:r>
            <a:r>
              <a:rPr lang="en-US" sz="1200" dirty="0">
                <a:solidFill>
                  <a:schemeClr val="bg2"/>
                </a:solidFill>
              </a:rPr>
              <a:t> </a:t>
            </a:r>
            <a:r>
              <a:rPr lang="en-US" sz="1200" dirty="0" err="1">
                <a:solidFill>
                  <a:schemeClr val="bg2"/>
                </a:solidFill>
              </a:rPr>
              <a:t>permasalahan</a:t>
            </a:r>
            <a:r>
              <a:rPr lang="en-US" sz="1200" dirty="0">
                <a:solidFill>
                  <a:schemeClr val="bg2"/>
                </a:solidFill>
              </a:rPr>
              <a:t> </a:t>
            </a:r>
            <a:r>
              <a:rPr lang="en-US" sz="1200" dirty="0" err="1">
                <a:solidFill>
                  <a:schemeClr val="bg2"/>
                </a:solidFill>
              </a:rPr>
              <a:t>perkotaan</a:t>
            </a:r>
            <a:r>
              <a:rPr lang="en-US" sz="1200" dirty="0">
                <a:solidFill>
                  <a:schemeClr val="bg2"/>
                </a:solidFill>
              </a:rPr>
              <a:t> yang </a:t>
            </a:r>
            <a:r>
              <a:rPr lang="en-US" sz="1200" dirty="0" err="1">
                <a:solidFill>
                  <a:schemeClr val="bg2"/>
                </a:solidFill>
              </a:rPr>
              <a:t>ada</a:t>
            </a:r>
            <a:r>
              <a:rPr lang="en-US" sz="1200" dirty="0">
                <a:solidFill>
                  <a:schemeClr val="bg2"/>
                </a:solidFill>
              </a:rPr>
              <a:t> </a:t>
            </a:r>
            <a:r>
              <a:rPr lang="en-US" sz="1200" dirty="0" err="1">
                <a:solidFill>
                  <a:schemeClr val="bg2"/>
                </a:solidFill>
              </a:rPr>
              <a:t>saat</a:t>
            </a:r>
            <a:r>
              <a:rPr lang="en-US" sz="1200" dirty="0">
                <a:solidFill>
                  <a:schemeClr val="bg2"/>
                </a:solidFill>
              </a:rPr>
              <a:t> </a:t>
            </a:r>
            <a:r>
              <a:rPr lang="en-US" sz="1200" dirty="0" err="1">
                <a:solidFill>
                  <a:schemeClr val="bg2"/>
                </a:solidFill>
              </a:rPr>
              <a:t>ini</a:t>
            </a:r>
            <a:r>
              <a:rPr lang="en-US" sz="1200" dirty="0">
                <a:solidFill>
                  <a:schemeClr val="bg2"/>
                </a:solidFill>
              </a:rPr>
              <a:t> </a:t>
            </a:r>
            <a:r>
              <a:rPr lang="en-US" sz="1200" dirty="0" err="1">
                <a:solidFill>
                  <a:schemeClr val="bg2"/>
                </a:solidFill>
              </a:rPr>
              <a:t>baik</a:t>
            </a:r>
            <a:r>
              <a:rPr lang="en-US" sz="1200" dirty="0">
                <a:solidFill>
                  <a:schemeClr val="bg2"/>
                </a:solidFill>
              </a:rPr>
              <a:t> </a:t>
            </a:r>
            <a:r>
              <a:rPr lang="en-US" sz="1200" dirty="0" err="1">
                <a:solidFill>
                  <a:schemeClr val="bg2"/>
                </a:solidFill>
              </a:rPr>
              <a:t>permasalahan</a:t>
            </a:r>
            <a:r>
              <a:rPr lang="en-US" sz="1200" dirty="0">
                <a:solidFill>
                  <a:schemeClr val="bg2"/>
                </a:solidFill>
              </a:rPr>
              <a:t> </a:t>
            </a:r>
            <a:r>
              <a:rPr lang="en-US" sz="1200" dirty="0" err="1">
                <a:solidFill>
                  <a:schemeClr val="bg2"/>
                </a:solidFill>
              </a:rPr>
              <a:t>berbentuk</a:t>
            </a:r>
            <a:r>
              <a:rPr lang="en-US" sz="1200" dirty="0">
                <a:solidFill>
                  <a:schemeClr val="bg2"/>
                </a:solidFill>
              </a:rPr>
              <a:t> </a:t>
            </a:r>
            <a:r>
              <a:rPr lang="en-US" sz="1200" dirty="0" err="1">
                <a:solidFill>
                  <a:schemeClr val="bg2"/>
                </a:solidFill>
              </a:rPr>
              <a:t>fisik</a:t>
            </a:r>
            <a:r>
              <a:rPr lang="en-US" sz="1200" dirty="0">
                <a:solidFill>
                  <a:schemeClr val="bg2"/>
                </a:solidFill>
              </a:rPr>
              <a:t>, non-</a:t>
            </a:r>
            <a:r>
              <a:rPr lang="en-US" sz="1200" dirty="0" err="1">
                <a:solidFill>
                  <a:schemeClr val="bg2"/>
                </a:solidFill>
              </a:rPr>
              <a:t>fisik</a:t>
            </a:r>
            <a:r>
              <a:rPr lang="en-US" sz="1200" dirty="0">
                <a:solidFill>
                  <a:schemeClr val="bg2"/>
                </a:solidFill>
              </a:rPr>
              <a:t> </a:t>
            </a:r>
            <a:r>
              <a:rPr lang="en-US" sz="1200" dirty="0" err="1">
                <a:solidFill>
                  <a:schemeClr val="bg2"/>
                </a:solidFill>
              </a:rPr>
              <a:t>hingga</a:t>
            </a:r>
            <a:r>
              <a:rPr lang="en-US" sz="1200" dirty="0">
                <a:solidFill>
                  <a:schemeClr val="bg2"/>
                </a:solidFill>
              </a:rPr>
              <a:t> </a:t>
            </a:r>
            <a:r>
              <a:rPr lang="en-US" sz="1200" dirty="0" err="1">
                <a:solidFill>
                  <a:schemeClr val="bg2"/>
                </a:solidFill>
              </a:rPr>
              <a:t>permasalahan</a:t>
            </a:r>
            <a:r>
              <a:rPr lang="en-US" sz="1200" dirty="0">
                <a:solidFill>
                  <a:schemeClr val="bg2"/>
                </a:solidFill>
              </a:rPr>
              <a:t> </a:t>
            </a:r>
            <a:r>
              <a:rPr lang="en-US" sz="1200" dirty="0" err="1">
                <a:solidFill>
                  <a:schemeClr val="bg2"/>
                </a:solidFill>
              </a:rPr>
              <a:t>terhadap</a:t>
            </a:r>
            <a:r>
              <a:rPr lang="en-US" sz="1200" dirty="0">
                <a:solidFill>
                  <a:schemeClr val="bg2"/>
                </a:solidFill>
              </a:rPr>
              <a:t> </a:t>
            </a:r>
            <a:r>
              <a:rPr lang="en-US" sz="1200" dirty="0" err="1">
                <a:solidFill>
                  <a:schemeClr val="bg2"/>
                </a:solidFill>
              </a:rPr>
              <a:t>lingkungan</a:t>
            </a:r>
            <a:endParaRPr lang="en-US" sz="1200" dirty="0">
              <a:solidFill>
                <a:schemeClr val="bg2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286B735-DDCC-46DB-8607-56BCC0481026}"/>
              </a:ext>
            </a:extLst>
          </p:cNvPr>
          <p:cNvSpPr/>
          <p:nvPr/>
        </p:nvSpPr>
        <p:spPr>
          <a:xfrm>
            <a:off x="5142621" y="1805746"/>
            <a:ext cx="3684857" cy="11198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1200" dirty="0" err="1">
                <a:solidFill>
                  <a:schemeClr val="bg2"/>
                </a:solidFill>
              </a:rPr>
              <a:t>Kebutuhan</a:t>
            </a:r>
            <a:r>
              <a:rPr lang="en-US" sz="1200" dirty="0">
                <a:solidFill>
                  <a:schemeClr val="bg2"/>
                </a:solidFill>
              </a:rPr>
              <a:t> </a:t>
            </a:r>
            <a:r>
              <a:rPr lang="en-US" sz="1200" dirty="0" err="1">
                <a:solidFill>
                  <a:schemeClr val="bg2"/>
                </a:solidFill>
              </a:rPr>
              <a:t>pengembangan</a:t>
            </a:r>
            <a:r>
              <a:rPr lang="en-US" sz="1200" dirty="0">
                <a:solidFill>
                  <a:schemeClr val="bg2"/>
                </a:solidFill>
              </a:rPr>
              <a:t> smart infrastructure </a:t>
            </a:r>
            <a:r>
              <a:rPr lang="en-US" sz="1200" dirty="0" err="1">
                <a:solidFill>
                  <a:schemeClr val="bg2"/>
                </a:solidFill>
              </a:rPr>
              <a:t>dalam</a:t>
            </a:r>
            <a:r>
              <a:rPr lang="en-US" sz="1200" dirty="0">
                <a:solidFill>
                  <a:schemeClr val="bg2"/>
                </a:solidFill>
              </a:rPr>
              <a:t> smart city </a:t>
            </a:r>
            <a:r>
              <a:rPr lang="en-US" sz="1200" dirty="0" err="1">
                <a:solidFill>
                  <a:schemeClr val="bg2"/>
                </a:solidFill>
              </a:rPr>
              <a:t>menjadi</a:t>
            </a:r>
            <a:r>
              <a:rPr lang="en-US" sz="1200" dirty="0">
                <a:solidFill>
                  <a:schemeClr val="bg2"/>
                </a:solidFill>
              </a:rPr>
              <a:t> </a:t>
            </a:r>
            <a:r>
              <a:rPr lang="en-US" sz="1200" dirty="0" err="1">
                <a:solidFill>
                  <a:schemeClr val="bg2"/>
                </a:solidFill>
              </a:rPr>
              <a:t>sangat</a:t>
            </a:r>
            <a:r>
              <a:rPr lang="en-US" sz="1200" dirty="0">
                <a:solidFill>
                  <a:schemeClr val="bg2"/>
                </a:solidFill>
              </a:rPr>
              <a:t> </a:t>
            </a:r>
            <a:r>
              <a:rPr lang="en-US" sz="1200" dirty="0" err="1">
                <a:solidFill>
                  <a:schemeClr val="bg2"/>
                </a:solidFill>
              </a:rPr>
              <a:t>diperlukan</a:t>
            </a:r>
            <a:r>
              <a:rPr lang="en-US" sz="1200" dirty="0">
                <a:solidFill>
                  <a:schemeClr val="bg2"/>
                </a:solidFill>
              </a:rPr>
              <a:t> </a:t>
            </a:r>
            <a:r>
              <a:rPr lang="en-US" sz="1200" dirty="0" err="1">
                <a:solidFill>
                  <a:schemeClr val="bg2"/>
                </a:solidFill>
              </a:rPr>
              <a:t>guna</a:t>
            </a:r>
            <a:r>
              <a:rPr lang="en-US" sz="1200" dirty="0">
                <a:solidFill>
                  <a:schemeClr val="bg2"/>
                </a:solidFill>
              </a:rPr>
              <a:t> </a:t>
            </a:r>
            <a:r>
              <a:rPr lang="en-US" sz="1200" dirty="0" err="1">
                <a:solidFill>
                  <a:schemeClr val="bg2"/>
                </a:solidFill>
              </a:rPr>
              <a:t>mendukung</a:t>
            </a:r>
            <a:r>
              <a:rPr lang="en-US" sz="1200" dirty="0">
                <a:solidFill>
                  <a:schemeClr val="bg2"/>
                </a:solidFill>
              </a:rPr>
              <a:t> </a:t>
            </a:r>
            <a:r>
              <a:rPr lang="en-US" sz="1200" dirty="0" err="1">
                <a:solidFill>
                  <a:schemeClr val="bg2"/>
                </a:solidFill>
              </a:rPr>
              <a:t>keseimbangan</a:t>
            </a:r>
            <a:r>
              <a:rPr lang="en-US" sz="1200" dirty="0">
                <a:solidFill>
                  <a:schemeClr val="bg2"/>
                </a:solidFill>
              </a:rPr>
              <a:t> </a:t>
            </a:r>
            <a:r>
              <a:rPr lang="en-US" sz="1200" dirty="0" err="1">
                <a:solidFill>
                  <a:schemeClr val="bg2"/>
                </a:solidFill>
              </a:rPr>
              <a:t>dalam</a:t>
            </a:r>
            <a:r>
              <a:rPr lang="en-US" sz="1200" dirty="0">
                <a:solidFill>
                  <a:schemeClr val="bg2"/>
                </a:solidFill>
              </a:rPr>
              <a:t> </a:t>
            </a:r>
            <a:r>
              <a:rPr lang="en-US" sz="1200" dirty="0" err="1">
                <a:solidFill>
                  <a:schemeClr val="bg2"/>
                </a:solidFill>
              </a:rPr>
              <a:t>penerapan</a:t>
            </a:r>
            <a:r>
              <a:rPr lang="en-US" sz="1200" dirty="0">
                <a:solidFill>
                  <a:schemeClr val="bg2"/>
                </a:solidFill>
              </a:rPr>
              <a:t> smart city yang </a:t>
            </a:r>
            <a:r>
              <a:rPr lang="en-US" sz="1200" dirty="0" err="1">
                <a:solidFill>
                  <a:schemeClr val="bg2"/>
                </a:solidFill>
              </a:rPr>
              <a:t>memiliki</a:t>
            </a:r>
            <a:r>
              <a:rPr lang="en-US" sz="1200" dirty="0">
                <a:solidFill>
                  <a:schemeClr val="bg2"/>
                </a:solidFill>
              </a:rPr>
              <a:t> </a:t>
            </a:r>
            <a:r>
              <a:rPr lang="en-US" sz="1200" dirty="0" err="1">
                <a:solidFill>
                  <a:schemeClr val="bg2"/>
                </a:solidFill>
              </a:rPr>
              <a:t>beberapa</a:t>
            </a:r>
            <a:r>
              <a:rPr lang="en-US" sz="1200" dirty="0">
                <a:solidFill>
                  <a:schemeClr val="bg2"/>
                </a:solidFill>
              </a:rPr>
              <a:t> </a:t>
            </a:r>
            <a:r>
              <a:rPr lang="en-US" sz="1200" dirty="0" err="1">
                <a:solidFill>
                  <a:schemeClr val="bg2"/>
                </a:solidFill>
              </a:rPr>
              <a:t>bagian</a:t>
            </a:r>
            <a:r>
              <a:rPr lang="en-US" sz="1200" dirty="0">
                <a:solidFill>
                  <a:schemeClr val="bg2"/>
                </a:solidFill>
              </a:rPr>
              <a:t> agar </a:t>
            </a:r>
            <a:r>
              <a:rPr lang="en-US" sz="1200" dirty="0" err="1">
                <a:solidFill>
                  <a:schemeClr val="bg2"/>
                </a:solidFill>
              </a:rPr>
              <a:t>bisa</a:t>
            </a:r>
            <a:r>
              <a:rPr lang="en-US" sz="1200" dirty="0">
                <a:solidFill>
                  <a:schemeClr val="bg2"/>
                </a:solidFill>
              </a:rPr>
              <a:t> </a:t>
            </a:r>
            <a:r>
              <a:rPr lang="en-US" sz="1200" dirty="0" err="1">
                <a:solidFill>
                  <a:schemeClr val="bg2"/>
                </a:solidFill>
              </a:rPr>
              <a:t>membuat</a:t>
            </a:r>
            <a:r>
              <a:rPr lang="en-US" sz="1200" dirty="0">
                <a:solidFill>
                  <a:schemeClr val="bg2"/>
                </a:solidFill>
              </a:rPr>
              <a:t> </a:t>
            </a:r>
            <a:r>
              <a:rPr lang="en-US" sz="1200" dirty="0" err="1">
                <a:solidFill>
                  <a:schemeClr val="bg2"/>
                </a:solidFill>
              </a:rPr>
              <a:t>masyarakat</a:t>
            </a:r>
            <a:r>
              <a:rPr lang="en-US" sz="1200" dirty="0">
                <a:solidFill>
                  <a:schemeClr val="bg2"/>
                </a:solidFill>
              </a:rPr>
              <a:t> </a:t>
            </a:r>
            <a:r>
              <a:rPr lang="en-US" sz="1200" dirty="0" err="1">
                <a:solidFill>
                  <a:schemeClr val="bg2"/>
                </a:solidFill>
              </a:rPr>
              <a:t>ikut</a:t>
            </a:r>
            <a:r>
              <a:rPr lang="en-US" sz="1200" dirty="0">
                <a:solidFill>
                  <a:schemeClr val="bg2"/>
                </a:solidFill>
              </a:rPr>
              <a:t> </a:t>
            </a:r>
            <a:r>
              <a:rPr lang="en-US" sz="1200" dirty="0" err="1">
                <a:solidFill>
                  <a:schemeClr val="bg2"/>
                </a:solidFill>
              </a:rPr>
              <a:t>siap</a:t>
            </a:r>
            <a:r>
              <a:rPr lang="en-US" sz="1200" dirty="0">
                <a:solidFill>
                  <a:schemeClr val="bg2"/>
                </a:solidFill>
              </a:rPr>
              <a:t> </a:t>
            </a:r>
            <a:r>
              <a:rPr lang="en-US" sz="1200" dirty="0" err="1">
                <a:solidFill>
                  <a:schemeClr val="bg2"/>
                </a:solidFill>
              </a:rPr>
              <a:t>dalam</a:t>
            </a:r>
            <a:r>
              <a:rPr lang="en-US" sz="1200" dirty="0">
                <a:solidFill>
                  <a:schemeClr val="bg2"/>
                </a:solidFill>
              </a:rPr>
              <a:t> </a:t>
            </a:r>
            <a:r>
              <a:rPr lang="en-US" sz="1200" dirty="0" err="1">
                <a:solidFill>
                  <a:schemeClr val="bg2"/>
                </a:solidFill>
              </a:rPr>
              <a:t>menghadapi</a:t>
            </a:r>
            <a:r>
              <a:rPr lang="en-US" sz="1200" dirty="0">
                <a:solidFill>
                  <a:schemeClr val="bg2"/>
                </a:solidFill>
              </a:rPr>
              <a:t> </a:t>
            </a:r>
            <a:r>
              <a:rPr lang="en-US" sz="1200" dirty="0" err="1">
                <a:solidFill>
                  <a:schemeClr val="bg2"/>
                </a:solidFill>
              </a:rPr>
              <a:t>terciptanya</a:t>
            </a:r>
            <a:r>
              <a:rPr lang="en-US" sz="1200" dirty="0">
                <a:solidFill>
                  <a:schemeClr val="bg2"/>
                </a:solidFill>
              </a:rPr>
              <a:t> smart city </a:t>
            </a:r>
            <a:r>
              <a:rPr lang="en-US" sz="1200" dirty="0" err="1">
                <a:solidFill>
                  <a:schemeClr val="bg2"/>
                </a:solidFill>
              </a:rPr>
              <a:t>dalam</a:t>
            </a:r>
            <a:r>
              <a:rPr lang="en-US" sz="1200" dirty="0">
                <a:solidFill>
                  <a:schemeClr val="bg2"/>
                </a:solidFill>
              </a:rPr>
              <a:t> </a:t>
            </a:r>
            <a:r>
              <a:rPr lang="en-US" sz="1200" dirty="0" err="1">
                <a:solidFill>
                  <a:schemeClr val="bg2"/>
                </a:solidFill>
              </a:rPr>
              <a:t>suatu</a:t>
            </a:r>
            <a:r>
              <a:rPr lang="en-US" sz="1200" dirty="0">
                <a:solidFill>
                  <a:schemeClr val="bg2"/>
                </a:solidFill>
              </a:rPr>
              <a:t> </a:t>
            </a:r>
            <a:r>
              <a:rPr lang="en-US" sz="1200" dirty="0" err="1">
                <a:solidFill>
                  <a:schemeClr val="bg2"/>
                </a:solidFill>
              </a:rPr>
              <a:t>perkotaan</a:t>
            </a:r>
            <a:r>
              <a:rPr lang="en-US" sz="1200" dirty="0">
                <a:solidFill>
                  <a:schemeClr val="bg2"/>
                </a:solidFill>
              </a:rPr>
              <a:t>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474BA0A-8ABF-44B2-85DC-F727F05E40EC}"/>
              </a:ext>
            </a:extLst>
          </p:cNvPr>
          <p:cNvSpPr/>
          <p:nvPr/>
        </p:nvSpPr>
        <p:spPr>
          <a:xfrm>
            <a:off x="300037" y="1858345"/>
            <a:ext cx="2968284" cy="10146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bg2"/>
                </a:solidFill>
              </a:rPr>
              <a:t>Tahun</a:t>
            </a:r>
            <a:r>
              <a:rPr lang="en-US" sz="1200" dirty="0">
                <a:solidFill>
                  <a:schemeClr val="bg2"/>
                </a:solidFill>
              </a:rPr>
              <a:t> 2019</a:t>
            </a:r>
          </a:p>
          <a:p>
            <a:pPr algn="just"/>
            <a:r>
              <a:rPr lang="en-US" sz="1200" dirty="0" err="1">
                <a:solidFill>
                  <a:schemeClr val="bg2"/>
                </a:solidFill>
              </a:rPr>
              <a:t>Pemerintah</a:t>
            </a:r>
            <a:r>
              <a:rPr lang="en-US" sz="1200" dirty="0">
                <a:solidFill>
                  <a:schemeClr val="bg2"/>
                </a:solidFill>
              </a:rPr>
              <a:t> Kota Bandar Lampung </a:t>
            </a:r>
            <a:r>
              <a:rPr lang="en-US" sz="1200" dirty="0" err="1">
                <a:solidFill>
                  <a:schemeClr val="bg2"/>
                </a:solidFill>
              </a:rPr>
              <a:t>merencanakan</a:t>
            </a:r>
            <a:r>
              <a:rPr lang="en-US" sz="1200" dirty="0">
                <a:solidFill>
                  <a:schemeClr val="bg2"/>
                </a:solidFill>
              </a:rPr>
              <a:t> </a:t>
            </a:r>
            <a:r>
              <a:rPr lang="en-US" sz="1200" dirty="0" err="1">
                <a:solidFill>
                  <a:schemeClr val="bg2"/>
                </a:solidFill>
              </a:rPr>
              <a:t>merapihkan</a:t>
            </a:r>
            <a:r>
              <a:rPr lang="en-US" sz="1200" dirty="0">
                <a:solidFill>
                  <a:schemeClr val="bg2"/>
                </a:solidFill>
              </a:rPr>
              <a:t> </a:t>
            </a:r>
            <a:r>
              <a:rPr lang="en-US" sz="1200" dirty="0" err="1">
                <a:solidFill>
                  <a:schemeClr val="bg2"/>
                </a:solidFill>
              </a:rPr>
              <a:t>infrastruktur</a:t>
            </a:r>
            <a:r>
              <a:rPr lang="en-US" sz="1200" dirty="0">
                <a:solidFill>
                  <a:schemeClr val="bg2"/>
                </a:solidFill>
              </a:rPr>
              <a:t> </a:t>
            </a:r>
            <a:r>
              <a:rPr lang="en-US" sz="1200" dirty="0" err="1">
                <a:solidFill>
                  <a:schemeClr val="bg2"/>
                </a:solidFill>
              </a:rPr>
              <a:t>dengan</a:t>
            </a:r>
            <a:r>
              <a:rPr lang="en-US" sz="1200" dirty="0">
                <a:solidFill>
                  <a:schemeClr val="bg2"/>
                </a:solidFill>
              </a:rPr>
              <a:t> </a:t>
            </a:r>
            <a:r>
              <a:rPr lang="en-US" sz="1200" dirty="0" err="1">
                <a:solidFill>
                  <a:schemeClr val="bg2"/>
                </a:solidFill>
              </a:rPr>
              <a:t>pembangunan</a:t>
            </a:r>
            <a:r>
              <a:rPr lang="en-US" sz="1200" dirty="0">
                <a:solidFill>
                  <a:schemeClr val="bg2"/>
                </a:solidFill>
              </a:rPr>
              <a:t> </a:t>
            </a:r>
            <a:r>
              <a:rPr lang="en-US" sz="1200" dirty="0" err="1">
                <a:solidFill>
                  <a:schemeClr val="bg2"/>
                </a:solidFill>
              </a:rPr>
              <a:t>kabel</a:t>
            </a:r>
            <a:r>
              <a:rPr lang="en-US" sz="1200" dirty="0">
                <a:solidFill>
                  <a:schemeClr val="bg2"/>
                </a:solidFill>
              </a:rPr>
              <a:t> </a:t>
            </a:r>
            <a:r>
              <a:rPr lang="en-US" sz="1200" dirty="0" err="1">
                <a:solidFill>
                  <a:schemeClr val="bg2"/>
                </a:solidFill>
              </a:rPr>
              <a:t>listrik</a:t>
            </a:r>
            <a:r>
              <a:rPr lang="en-US" sz="1200" dirty="0">
                <a:solidFill>
                  <a:schemeClr val="bg2"/>
                </a:solidFill>
              </a:rPr>
              <a:t> </a:t>
            </a:r>
            <a:r>
              <a:rPr lang="en-US" sz="1200" dirty="0" err="1">
                <a:solidFill>
                  <a:schemeClr val="bg2"/>
                </a:solidFill>
              </a:rPr>
              <a:t>bawa</a:t>
            </a:r>
            <a:r>
              <a:rPr lang="en-US" sz="1200" dirty="0">
                <a:solidFill>
                  <a:schemeClr val="bg2"/>
                </a:solidFill>
              </a:rPr>
              <a:t> </a:t>
            </a:r>
            <a:r>
              <a:rPr lang="en-US" sz="1200" dirty="0" err="1">
                <a:solidFill>
                  <a:schemeClr val="bg2"/>
                </a:solidFill>
              </a:rPr>
              <a:t>tanah</a:t>
            </a:r>
            <a:r>
              <a:rPr lang="en-US" sz="1200" dirty="0">
                <a:solidFill>
                  <a:schemeClr val="bg2"/>
                </a:solidFill>
              </a:rPr>
              <a:t> </a:t>
            </a:r>
            <a:r>
              <a:rPr lang="en-US" sz="1200" dirty="0" err="1">
                <a:solidFill>
                  <a:schemeClr val="bg2"/>
                </a:solidFill>
              </a:rPr>
              <a:t>hingga</a:t>
            </a:r>
            <a:r>
              <a:rPr lang="en-US" sz="1200" dirty="0">
                <a:solidFill>
                  <a:schemeClr val="bg2"/>
                </a:solidFill>
              </a:rPr>
              <a:t> </a:t>
            </a:r>
            <a:r>
              <a:rPr lang="en-US" sz="1200" dirty="0" err="1">
                <a:solidFill>
                  <a:schemeClr val="bg2"/>
                </a:solidFill>
              </a:rPr>
              <a:t>pengembangan</a:t>
            </a:r>
            <a:r>
              <a:rPr lang="en-US" sz="1200" dirty="0">
                <a:solidFill>
                  <a:schemeClr val="bg2"/>
                </a:solidFill>
              </a:rPr>
              <a:t> fiber </a:t>
            </a:r>
            <a:r>
              <a:rPr lang="en-US" sz="1200" dirty="0" err="1">
                <a:solidFill>
                  <a:schemeClr val="bg2"/>
                </a:solidFill>
              </a:rPr>
              <a:t>optik</a:t>
            </a:r>
            <a:r>
              <a:rPr lang="en-US" sz="1200" dirty="0">
                <a:solidFill>
                  <a:schemeClr val="bg2"/>
                </a:solidFill>
              </a:rPr>
              <a:t>.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E15FB73-83D9-48D5-B56F-C1E2BF649277}"/>
              </a:ext>
            </a:extLst>
          </p:cNvPr>
          <p:cNvSpPr/>
          <p:nvPr/>
        </p:nvSpPr>
        <p:spPr>
          <a:xfrm>
            <a:off x="3474721" y="3068508"/>
            <a:ext cx="5352757" cy="10146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1100" dirty="0" err="1">
                <a:solidFill>
                  <a:schemeClr val="bg2"/>
                </a:solidFill>
              </a:rPr>
              <a:t>Penerapan</a:t>
            </a:r>
            <a:r>
              <a:rPr lang="en-US" sz="1100" dirty="0">
                <a:solidFill>
                  <a:schemeClr val="bg2"/>
                </a:solidFill>
              </a:rPr>
              <a:t> smart infrastructure pada </a:t>
            </a:r>
            <a:r>
              <a:rPr lang="en-US" sz="1100" dirty="0" err="1">
                <a:solidFill>
                  <a:schemeClr val="bg2"/>
                </a:solidFill>
              </a:rPr>
              <a:t>aspek</a:t>
            </a:r>
            <a:r>
              <a:rPr lang="en-US" sz="1100" dirty="0">
                <a:solidFill>
                  <a:schemeClr val="bg2"/>
                </a:solidFill>
              </a:rPr>
              <a:t> </a:t>
            </a:r>
            <a:r>
              <a:rPr lang="en-US" sz="1100" dirty="0" err="1">
                <a:solidFill>
                  <a:schemeClr val="bg2"/>
                </a:solidFill>
              </a:rPr>
              <a:t>sarana</a:t>
            </a:r>
            <a:r>
              <a:rPr lang="en-US" sz="1100" dirty="0">
                <a:solidFill>
                  <a:schemeClr val="bg2"/>
                </a:solidFill>
              </a:rPr>
              <a:t> di Kota Bandar Lampung </a:t>
            </a:r>
            <a:r>
              <a:rPr lang="en-US" sz="1100" dirty="0" err="1">
                <a:solidFill>
                  <a:schemeClr val="bg2"/>
                </a:solidFill>
              </a:rPr>
              <a:t>memiliki</a:t>
            </a:r>
            <a:r>
              <a:rPr lang="en-US" sz="1100" dirty="0">
                <a:solidFill>
                  <a:schemeClr val="bg2"/>
                </a:solidFill>
              </a:rPr>
              <a:t> </a:t>
            </a:r>
            <a:r>
              <a:rPr lang="en-US" sz="1100" dirty="0" err="1">
                <a:solidFill>
                  <a:schemeClr val="bg2"/>
                </a:solidFill>
              </a:rPr>
              <a:t>karakteristik</a:t>
            </a:r>
            <a:r>
              <a:rPr lang="en-US" sz="1100" dirty="0">
                <a:solidFill>
                  <a:schemeClr val="bg2"/>
                </a:solidFill>
              </a:rPr>
              <a:t> </a:t>
            </a:r>
            <a:r>
              <a:rPr lang="en-US" sz="1100" dirty="0" err="1">
                <a:solidFill>
                  <a:schemeClr val="bg2"/>
                </a:solidFill>
              </a:rPr>
              <a:t>sistem</a:t>
            </a:r>
            <a:r>
              <a:rPr lang="en-US" sz="1100" dirty="0">
                <a:solidFill>
                  <a:schemeClr val="bg2"/>
                </a:solidFill>
              </a:rPr>
              <a:t> </a:t>
            </a:r>
            <a:r>
              <a:rPr lang="en-US" sz="1100" dirty="0" err="1">
                <a:solidFill>
                  <a:schemeClr val="bg2"/>
                </a:solidFill>
              </a:rPr>
              <a:t>infrastruktur</a:t>
            </a:r>
            <a:r>
              <a:rPr lang="en-US" sz="1100" dirty="0">
                <a:solidFill>
                  <a:schemeClr val="bg2"/>
                </a:solidFill>
              </a:rPr>
              <a:t> dan </a:t>
            </a:r>
            <a:r>
              <a:rPr lang="en-US" sz="1100" dirty="0" err="1">
                <a:solidFill>
                  <a:schemeClr val="bg2"/>
                </a:solidFill>
              </a:rPr>
              <a:t>sumberdaya</a:t>
            </a:r>
            <a:r>
              <a:rPr lang="en-US" sz="1100" dirty="0">
                <a:solidFill>
                  <a:schemeClr val="bg2"/>
                </a:solidFill>
              </a:rPr>
              <a:t> yang </a:t>
            </a:r>
            <a:r>
              <a:rPr lang="en-US" sz="1100" dirty="0" err="1">
                <a:solidFill>
                  <a:schemeClr val="bg2"/>
                </a:solidFill>
              </a:rPr>
              <a:t>berbeda</a:t>
            </a:r>
            <a:r>
              <a:rPr lang="en-US" sz="1100" dirty="0">
                <a:solidFill>
                  <a:schemeClr val="bg2"/>
                </a:solidFill>
              </a:rPr>
              <a:t> </a:t>
            </a:r>
            <a:r>
              <a:rPr lang="en-US" sz="1100" dirty="0" err="1">
                <a:solidFill>
                  <a:schemeClr val="bg2"/>
                </a:solidFill>
              </a:rPr>
              <a:t>dengan</a:t>
            </a:r>
            <a:r>
              <a:rPr lang="en-US" sz="1100" dirty="0">
                <a:solidFill>
                  <a:schemeClr val="bg2"/>
                </a:solidFill>
              </a:rPr>
              <a:t> </a:t>
            </a:r>
            <a:r>
              <a:rPr lang="en-US" sz="1100" dirty="0" err="1">
                <a:solidFill>
                  <a:schemeClr val="bg2"/>
                </a:solidFill>
              </a:rPr>
              <a:t>kota</a:t>
            </a:r>
            <a:r>
              <a:rPr lang="en-US" sz="1100" dirty="0">
                <a:solidFill>
                  <a:schemeClr val="bg2"/>
                </a:solidFill>
              </a:rPr>
              <a:t> lain di Indonesia. </a:t>
            </a:r>
            <a:r>
              <a:rPr lang="en-US" sz="1100" dirty="0" err="1">
                <a:solidFill>
                  <a:schemeClr val="bg2"/>
                </a:solidFill>
              </a:rPr>
              <a:t>Perbedaan</a:t>
            </a:r>
            <a:r>
              <a:rPr lang="en-US" sz="1100" dirty="0">
                <a:solidFill>
                  <a:schemeClr val="bg2"/>
                </a:solidFill>
              </a:rPr>
              <a:t> </a:t>
            </a:r>
            <a:r>
              <a:rPr lang="en-US" sz="1100" dirty="0" err="1">
                <a:solidFill>
                  <a:schemeClr val="bg2"/>
                </a:solidFill>
              </a:rPr>
              <a:t>jumlah</a:t>
            </a:r>
            <a:r>
              <a:rPr lang="en-US" sz="1100" dirty="0">
                <a:solidFill>
                  <a:schemeClr val="bg2"/>
                </a:solidFill>
              </a:rPr>
              <a:t> </a:t>
            </a:r>
            <a:r>
              <a:rPr lang="en-US" sz="1100" dirty="0" err="1">
                <a:solidFill>
                  <a:schemeClr val="bg2"/>
                </a:solidFill>
              </a:rPr>
              <a:t>penduduk</a:t>
            </a:r>
            <a:r>
              <a:rPr lang="en-US" sz="1100" dirty="0">
                <a:solidFill>
                  <a:schemeClr val="bg2"/>
                </a:solidFill>
              </a:rPr>
              <a:t>, </a:t>
            </a:r>
            <a:r>
              <a:rPr lang="en-US" sz="1100" dirty="0" err="1">
                <a:solidFill>
                  <a:schemeClr val="bg2"/>
                </a:solidFill>
              </a:rPr>
              <a:t>luas</a:t>
            </a:r>
            <a:r>
              <a:rPr lang="en-US" sz="1100" dirty="0">
                <a:solidFill>
                  <a:schemeClr val="bg2"/>
                </a:solidFill>
              </a:rPr>
              <a:t> wilayah dan </a:t>
            </a:r>
            <a:r>
              <a:rPr lang="en-US" sz="1100" dirty="0" err="1">
                <a:solidFill>
                  <a:schemeClr val="bg2"/>
                </a:solidFill>
              </a:rPr>
              <a:t>tingkat</a:t>
            </a:r>
            <a:r>
              <a:rPr lang="en-US" sz="1100" dirty="0">
                <a:solidFill>
                  <a:schemeClr val="bg2"/>
                </a:solidFill>
              </a:rPr>
              <a:t> </a:t>
            </a:r>
            <a:r>
              <a:rPr lang="en-US" sz="1100" dirty="0" err="1">
                <a:solidFill>
                  <a:schemeClr val="bg2"/>
                </a:solidFill>
              </a:rPr>
              <a:t>kepadatan</a:t>
            </a:r>
            <a:r>
              <a:rPr lang="en-US" sz="1100" dirty="0">
                <a:solidFill>
                  <a:schemeClr val="bg2"/>
                </a:solidFill>
              </a:rPr>
              <a:t> </a:t>
            </a:r>
            <a:r>
              <a:rPr lang="en-US" sz="1100" dirty="0" err="1">
                <a:solidFill>
                  <a:schemeClr val="bg2"/>
                </a:solidFill>
              </a:rPr>
              <a:t>ini</a:t>
            </a:r>
            <a:r>
              <a:rPr lang="en-US" sz="1100" dirty="0">
                <a:solidFill>
                  <a:schemeClr val="bg2"/>
                </a:solidFill>
              </a:rPr>
              <a:t> </a:t>
            </a:r>
            <a:r>
              <a:rPr lang="en-US" sz="1100" dirty="0" err="1">
                <a:solidFill>
                  <a:schemeClr val="bg2"/>
                </a:solidFill>
              </a:rPr>
              <a:t>menjadi</a:t>
            </a:r>
            <a:r>
              <a:rPr lang="en-US" sz="1100" dirty="0">
                <a:solidFill>
                  <a:schemeClr val="bg2"/>
                </a:solidFill>
              </a:rPr>
              <a:t> salah </a:t>
            </a:r>
            <a:r>
              <a:rPr lang="en-US" sz="1100" dirty="0" err="1">
                <a:solidFill>
                  <a:schemeClr val="bg2"/>
                </a:solidFill>
              </a:rPr>
              <a:t>satu</a:t>
            </a:r>
            <a:r>
              <a:rPr lang="en-US" sz="1100" dirty="0">
                <a:solidFill>
                  <a:schemeClr val="bg2"/>
                </a:solidFill>
              </a:rPr>
              <a:t> </a:t>
            </a:r>
            <a:r>
              <a:rPr lang="en-US" sz="1100" dirty="0" err="1">
                <a:solidFill>
                  <a:schemeClr val="bg2"/>
                </a:solidFill>
              </a:rPr>
              <a:t>permasalahan</a:t>
            </a:r>
            <a:r>
              <a:rPr lang="en-US" sz="1100" dirty="0">
                <a:solidFill>
                  <a:schemeClr val="bg2"/>
                </a:solidFill>
              </a:rPr>
              <a:t> yang </a:t>
            </a:r>
            <a:r>
              <a:rPr lang="en-US" sz="1100" dirty="0" err="1">
                <a:solidFill>
                  <a:schemeClr val="bg2"/>
                </a:solidFill>
              </a:rPr>
              <a:t>perlu</a:t>
            </a:r>
            <a:r>
              <a:rPr lang="en-US" sz="1100" dirty="0">
                <a:solidFill>
                  <a:schemeClr val="bg2"/>
                </a:solidFill>
              </a:rPr>
              <a:t> </a:t>
            </a:r>
            <a:r>
              <a:rPr lang="en-US" sz="1100" dirty="0" err="1">
                <a:solidFill>
                  <a:schemeClr val="bg2"/>
                </a:solidFill>
              </a:rPr>
              <a:t>dikaji</a:t>
            </a:r>
            <a:r>
              <a:rPr lang="en-US" sz="1100" dirty="0">
                <a:solidFill>
                  <a:schemeClr val="bg2"/>
                </a:solidFill>
              </a:rPr>
              <a:t> agar </a:t>
            </a:r>
            <a:r>
              <a:rPr lang="en-US" sz="1100" dirty="0" err="1">
                <a:solidFill>
                  <a:schemeClr val="bg2"/>
                </a:solidFill>
              </a:rPr>
              <a:t>dalam</a:t>
            </a:r>
            <a:r>
              <a:rPr lang="en-US" sz="1100" dirty="0">
                <a:solidFill>
                  <a:schemeClr val="bg2"/>
                </a:solidFill>
              </a:rPr>
              <a:t> </a:t>
            </a:r>
            <a:r>
              <a:rPr lang="en-US" sz="1100" dirty="0" err="1">
                <a:solidFill>
                  <a:schemeClr val="bg2"/>
                </a:solidFill>
              </a:rPr>
              <a:t>penerapan</a:t>
            </a:r>
            <a:r>
              <a:rPr lang="en-US" sz="1100" dirty="0">
                <a:solidFill>
                  <a:schemeClr val="bg2"/>
                </a:solidFill>
              </a:rPr>
              <a:t> </a:t>
            </a:r>
            <a:r>
              <a:rPr lang="en-US" sz="1100" dirty="0" err="1">
                <a:solidFill>
                  <a:schemeClr val="bg2"/>
                </a:solidFill>
              </a:rPr>
              <a:t>konsep</a:t>
            </a:r>
            <a:r>
              <a:rPr lang="en-US" sz="1100" dirty="0">
                <a:solidFill>
                  <a:schemeClr val="bg2"/>
                </a:solidFill>
              </a:rPr>
              <a:t> smart infrastructure  di Kota Bandar Lampung </a:t>
            </a:r>
            <a:r>
              <a:rPr lang="en-US" sz="1100" dirty="0" err="1">
                <a:solidFill>
                  <a:schemeClr val="bg2"/>
                </a:solidFill>
              </a:rPr>
              <a:t>dapat</a:t>
            </a:r>
            <a:r>
              <a:rPr lang="en-US" sz="1100" dirty="0">
                <a:solidFill>
                  <a:schemeClr val="bg2"/>
                </a:solidFill>
              </a:rPr>
              <a:t> </a:t>
            </a:r>
            <a:r>
              <a:rPr lang="en-US" sz="1100" dirty="0" err="1">
                <a:solidFill>
                  <a:schemeClr val="bg2"/>
                </a:solidFill>
              </a:rPr>
              <a:t>sesuai</a:t>
            </a:r>
            <a:r>
              <a:rPr lang="en-US" sz="1100" dirty="0">
                <a:solidFill>
                  <a:schemeClr val="bg2"/>
                </a:solidFill>
              </a:rPr>
              <a:t> </a:t>
            </a:r>
            <a:r>
              <a:rPr lang="en-US" sz="1100" dirty="0" err="1">
                <a:solidFill>
                  <a:schemeClr val="bg2"/>
                </a:solidFill>
              </a:rPr>
              <a:t>dengan</a:t>
            </a:r>
            <a:r>
              <a:rPr lang="en-US" sz="1100" dirty="0">
                <a:solidFill>
                  <a:schemeClr val="bg2"/>
                </a:solidFill>
              </a:rPr>
              <a:t> </a:t>
            </a:r>
            <a:r>
              <a:rPr lang="en-US" sz="1100" dirty="0" err="1">
                <a:solidFill>
                  <a:schemeClr val="bg2"/>
                </a:solidFill>
              </a:rPr>
              <a:t>karakteristik</a:t>
            </a:r>
            <a:r>
              <a:rPr lang="en-US" sz="1100" dirty="0">
                <a:solidFill>
                  <a:schemeClr val="bg2"/>
                </a:solidFill>
              </a:rPr>
              <a:t> wilayah yang </a:t>
            </a:r>
            <a:r>
              <a:rPr lang="en-US" sz="1100" dirty="0" err="1">
                <a:solidFill>
                  <a:schemeClr val="bg2"/>
                </a:solidFill>
              </a:rPr>
              <a:t>ada</a:t>
            </a:r>
            <a:r>
              <a:rPr lang="en-US" sz="1100" dirty="0">
                <a:solidFill>
                  <a:schemeClr val="bg2"/>
                </a:solidFill>
              </a:rPr>
              <a:t> di Kota Bandar Lampung.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3F262CE-277D-496F-A6A5-404F5D9DA833}"/>
              </a:ext>
            </a:extLst>
          </p:cNvPr>
          <p:cNvCxnSpPr>
            <a:cxnSpLocks/>
            <a:stCxn id="3" idx="1"/>
            <a:endCxn id="6" idx="3"/>
          </p:cNvCxnSpPr>
          <p:nvPr/>
        </p:nvCxnSpPr>
        <p:spPr>
          <a:xfrm flipH="1">
            <a:off x="3268321" y="2365652"/>
            <a:ext cx="18743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852C4B28-7D19-4D83-AAD0-F8F072AC69BE}"/>
              </a:ext>
            </a:extLst>
          </p:cNvPr>
          <p:cNvCxnSpPr>
            <a:cxnSpLocks/>
            <a:stCxn id="2" idx="3"/>
          </p:cNvCxnSpPr>
          <p:nvPr/>
        </p:nvCxnSpPr>
        <p:spPr>
          <a:xfrm>
            <a:off x="8133917" y="1335893"/>
            <a:ext cx="355935" cy="46985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ABD9E2F2-29B5-437B-8ABB-8D5028772D30}"/>
              </a:ext>
            </a:extLst>
          </p:cNvPr>
          <p:cNvCxnSpPr>
            <a:stCxn id="6" idx="2"/>
            <a:endCxn id="7" idx="1"/>
          </p:cNvCxnSpPr>
          <p:nvPr/>
        </p:nvCxnSpPr>
        <p:spPr>
          <a:xfrm rot="16200000" flipH="1">
            <a:off x="2278022" y="2379115"/>
            <a:ext cx="702856" cy="169054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4EA0E0B7-0634-4407-862C-69D457E5A567}"/>
              </a:ext>
            </a:extLst>
          </p:cNvPr>
          <p:cNvSpPr/>
          <p:nvPr/>
        </p:nvSpPr>
        <p:spPr>
          <a:xfrm>
            <a:off x="148331" y="3684373"/>
            <a:ext cx="2861977" cy="7705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1200" dirty="0" err="1">
                <a:solidFill>
                  <a:schemeClr val="bg2"/>
                </a:solidFill>
              </a:rPr>
              <a:t>Berdasarkan</a:t>
            </a:r>
            <a:r>
              <a:rPr lang="en-US" sz="1200" dirty="0">
                <a:solidFill>
                  <a:schemeClr val="bg2"/>
                </a:solidFill>
              </a:rPr>
              <a:t> </a:t>
            </a:r>
            <a:r>
              <a:rPr lang="en-US" sz="1200" dirty="0" err="1">
                <a:solidFill>
                  <a:schemeClr val="bg2"/>
                </a:solidFill>
              </a:rPr>
              <a:t>hal</a:t>
            </a:r>
            <a:r>
              <a:rPr lang="en-US" sz="1200" dirty="0">
                <a:solidFill>
                  <a:schemeClr val="bg2"/>
                </a:solidFill>
              </a:rPr>
              <a:t> </a:t>
            </a:r>
            <a:r>
              <a:rPr lang="en-US" sz="1200" dirty="0" err="1">
                <a:solidFill>
                  <a:schemeClr val="bg2"/>
                </a:solidFill>
              </a:rPr>
              <a:t>tersebut</a:t>
            </a:r>
            <a:r>
              <a:rPr lang="en-US" sz="1200" dirty="0">
                <a:solidFill>
                  <a:schemeClr val="bg2"/>
                </a:solidFill>
              </a:rPr>
              <a:t>, </a:t>
            </a:r>
            <a:r>
              <a:rPr lang="en-US" sz="1200" dirty="0" err="1">
                <a:solidFill>
                  <a:schemeClr val="bg2"/>
                </a:solidFill>
              </a:rPr>
              <a:t>penting</a:t>
            </a:r>
            <a:r>
              <a:rPr lang="en-US" sz="1200" dirty="0">
                <a:solidFill>
                  <a:schemeClr val="bg2"/>
                </a:solidFill>
              </a:rPr>
              <a:t> </a:t>
            </a:r>
            <a:r>
              <a:rPr lang="en-US" sz="1200" dirty="0" err="1">
                <a:solidFill>
                  <a:schemeClr val="bg2"/>
                </a:solidFill>
              </a:rPr>
              <a:t>untuk</a:t>
            </a:r>
            <a:r>
              <a:rPr lang="en-US" sz="1200" dirty="0">
                <a:solidFill>
                  <a:schemeClr val="bg2"/>
                </a:solidFill>
              </a:rPr>
              <a:t> </a:t>
            </a:r>
            <a:r>
              <a:rPr lang="en-US" sz="1200" dirty="0" err="1">
                <a:solidFill>
                  <a:schemeClr val="bg2"/>
                </a:solidFill>
              </a:rPr>
              <a:t>dilakukan</a:t>
            </a:r>
            <a:r>
              <a:rPr lang="en-US" sz="1200" dirty="0">
                <a:solidFill>
                  <a:schemeClr val="bg2"/>
                </a:solidFill>
              </a:rPr>
              <a:t> </a:t>
            </a:r>
            <a:r>
              <a:rPr lang="en-US" sz="1200" dirty="0" err="1">
                <a:solidFill>
                  <a:schemeClr val="bg2"/>
                </a:solidFill>
              </a:rPr>
              <a:t>kajian</a:t>
            </a:r>
            <a:r>
              <a:rPr lang="en-US" sz="1200" dirty="0">
                <a:solidFill>
                  <a:schemeClr val="bg2"/>
                </a:solidFill>
              </a:rPr>
              <a:t> </a:t>
            </a:r>
            <a:r>
              <a:rPr lang="en-US" sz="1200" dirty="0" err="1">
                <a:solidFill>
                  <a:schemeClr val="bg2"/>
                </a:solidFill>
              </a:rPr>
              <a:t>pengembangan</a:t>
            </a:r>
            <a:r>
              <a:rPr lang="en-US" sz="1200" dirty="0">
                <a:solidFill>
                  <a:schemeClr val="bg2"/>
                </a:solidFill>
              </a:rPr>
              <a:t> </a:t>
            </a:r>
            <a:r>
              <a:rPr lang="en-US" sz="1200" i="1" dirty="0">
                <a:solidFill>
                  <a:schemeClr val="bg2"/>
                </a:solidFill>
              </a:rPr>
              <a:t>smart infrastructure </a:t>
            </a:r>
            <a:r>
              <a:rPr lang="en-US" sz="1200" dirty="0">
                <a:solidFill>
                  <a:schemeClr val="bg2"/>
                </a:solidFill>
              </a:rPr>
              <a:t>pada </a:t>
            </a:r>
            <a:r>
              <a:rPr lang="en-US" sz="1200" dirty="0" err="1">
                <a:solidFill>
                  <a:schemeClr val="bg2"/>
                </a:solidFill>
              </a:rPr>
              <a:t>aspek</a:t>
            </a:r>
            <a:r>
              <a:rPr lang="en-US" sz="1200" dirty="0">
                <a:solidFill>
                  <a:schemeClr val="bg2"/>
                </a:solidFill>
              </a:rPr>
              <a:t> </a:t>
            </a:r>
            <a:r>
              <a:rPr lang="en-US" sz="1200" dirty="0" err="1">
                <a:solidFill>
                  <a:schemeClr val="bg2"/>
                </a:solidFill>
              </a:rPr>
              <a:t>sarana</a:t>
            </a:r>
            <a:r>
              <a:rPr lang="en-US" sz="1200" dirty="0">
                <a:solidFill>
                  <a:schemeClr val="bg2"/>
                </a:solidFill>
              </a:rPr>
              <a:t> </a:t>
            </a:r>
            <a:r>
              <a:rPr lang="en-US" sz="1200" dirty="0" err="1">
                <a:solidFill>
                  <a:schemeClr val="bg2"/>
                </a:solidFill>
              </a:rPr>
              <a:t>perkotaan</a:t>
            </a:r>
            <a:r>
              <a:rPr lang="en-US" sz="1200" dirty="0">
                <a:solidFill>
                  <a:schemeClr val="bg2"/>
                </a:solidFill>
              </a:rPr>
              <a:t> di Bandar Lampung</a:t>
            </a:r>
          </a:p>
        </p:txBody>
      </p: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D63D4BA7-53BA-4F3F-8402-D5F2B316A2A9}"/>
              </a:ext>
            </a:extLst>
          </p:cNvPr>
          <p:cNvCxnSpPr>
            <a:stCxn id="7" idx="2"/>
          </p:cNvCxnSpPr>
          <p:nvPr/>
        </p:nvCxnSpPr>
        <p:spPr>
          <a:xfrm rot="5400000">
            <a:off x="4459917" y="2626655"/>
            <a:ext cx="234719" cy="314764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0" name="Google Shape;1440;p46"/>
          <p:cNvGrpSpPr/>
          <p:nvPr/>
        </p:nvGrpSpPr>
        <p:grpSpPr>
          <a:xfrm>
            <a:off x="3281538" y="470975"/>
            <a:ext cx="4587960" cy="3712375"/>
            <a:chOff x="3281538" y="470975"/>
            <a:chExt cx="4587960" cy="3712375"/>
          </a:xfrm>
        </p:grpSpPr>
        <p:sp>
          <p:nvSpPr>
            <p:cNvPr id="1441" name="Google Shape;1441;p46"/>
            <p:cNvSpPr/>
            <p:nvPr/>
          </p:nvSpPr>
          <p:spPr>
            <a:xfrm>
              <a:off x="6871698" y="3185550"/>
              <a:ext cx="997800" cy="997800"/>
            </a:xfrm>
            <a:prstGeom prst="donut">
              <a:avLst>
                <a:gd name="adj" fmla="val 1594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46"/>
            <p:cNvSpPr/>
            <p:nvPr/>
          </p:nvSpPr>
          <p:spPr>
            <a:xfrm>
              <a:off x="3281538" y="470975"/>
              <a:ext cx="520200" cy="520800"/>
            </a:xfrm>
            <a:prstGeom prst="donut">
              <a:avLst>
                <a:gd name="adj" fmla="val 1594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46"/>
            <p:cNvSpPr/>
            <p:nvPr/>
          </p:nvSpPr>
          <p:spPr>
            <a:xfrm>
              <a:off x="5501788" y="1677663"/>
              <a:ext cx="520200" cy="520800"/>
            </a:xfrm>
            <a:prstGeom prst="donut">
              <a:avLst>
                <a:gd name="adj" fmla="val 1594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44" name="Google Shape;1444;p46">
            <a:hlinkClick r:id="" action="ppaction://hlinkshowjump?jump=nextslide"/>
          </p:cNvPr>
          <p:cNvSpPr/>
          <p:nvPr/>
        </p:nvSpPr>
        <p:spPr>
          <a:xfrm>
            <a:off x="7977175" y="627091"/>
            <a:ext cx="432265" cy="208566"/>
          </a:xfrm>
          <a:custGeom>
            <a:avLst/>
            <a:gdLst/>
            <a:ahLst/>
            <a:cxnLst/>
            <a:rect l="l" t="t" r="r" b="b"/>
            <a:pathLst>
              <a:path w="209583" h="101123" extrusionOk="0">
                <a:moveTo>
                  <a:pt x="158014" y="1"/>
                </a:moveTo>
                <a:cubicBezTo>
                  <a:pt x="155920" y="1"/>
                  <a:pt x="153827" y="808"/>
                  <a:pt x="152237" y="2415"/>
                </a:cubicBezTo>
                <a:cubicBezTo>
                  <a:pt x="149040" y="5611"/>
                  <a:pt x="149073" y="10765"/>
                  <a:pt x="152237" y="13929"/>
                </a:cubicBezTo>
                <a:lnTo>
                  <a:pt x="180845" y="42407"/>
                </a:lnTo>
                <a:lnTo>
                  <a:pt x="8155" y="42407"/>
                </a:lnTo>
                <a:cubicBezTo>
                  <a:pt x="3653" y="42407"/>
                  <a:pt x="0" y="46060"/>
                  <a:pt x="0" y="50562"/>
                </a:cubicBezTo>
                <a:cubicBezTo>
                  <a:pt x="0" y="55063"/>
                  <a:pt x="3653" y="58717"/>
                  <a:pt x="8155" y="58717"/>
                </a:cubicBezTo>
                <a:lnTo>
                  <a:pt x="180845" y="58717"/>
                </a:lnTo>
                <a:lnTo>
                  <a:pt x="152237" y="87194"/>
                </a:lnTo>
                <a:cubicBezTo>
                  <a:pt x="149073" y="90358"/>
                  <a:pt x="149040" y="95512"/>
                  <a:pt x="152237" y="98708"/>
                </a:cubicBezTo>
                <a:cubicBezTo>
                  <a:pt x="153827" y="100315"/>
                  <a:pt x="155920" y="101122"/>
                  <a:pt x="158014" y="101122"/>
                </a:cubicBezTo>
                <a:cubicBezTo>
                  <a:pt x="160087" y="101122"/>
                  <a:pt x="162162" y="100331"/>
                  <a:pt x="163752" y="98741"/>
                </a:cubicBezTo>
                <a:lnTo>
                  <a:pt x="206353" y="56335"/>
                </a:lnTo>
                <a:lnTo>
                  <a:pt x="206386" y="56335"/>
                </a:lnTo>
                <a:cubicBezTo>
                  <a:pt x="209583" y="53139"/>
                  <a:pt x="209550" y="47952"/>
                  <a:pt x="206386" y="44788"/>
                </a:cubicBezTo>
                <a:lnTo>
                  <a:pt x="206353" y="44788"/>
                </a:lnTo>
                <a:lnTo>
                  <a:pt x="163752" y="2382"/>
                </a:lnTo>
                <a:cubicBezTo>
                  <a:pt x="162162" y="792"/>
                  <a:pt x="160087" y="1"/>
                  <a:pt x="15801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5" name="Google Shape;1445;p46"/>
          <p:cNvSpPr/>
          <p:nvPr/>
        </p:nvSpPr>
        <p:spPr>
          <a:xfrm flipH="1">
            <a:off x="7358100" y="627091"/>
            <a:ext cx="432265" cy="208566"/>
          </a:xfrm>
          <a:custGeom>
            <a:avLst/>
            <a:gdLst/>
            <a:ahLst/>
            <a:cxnLst/>
            <a:rect l="l" t="t" r="r" b="b"/>
            <a:pathLst>
              <a:path w="209583" h="101123" extrusionOk="0">
                <a:moveTo>
                  <a:pt x="158014" y="1"/>
                </a:moveTo>
                <a:cubicBezTo>
                  <a:pt x="155920" y="1"/>
                  <a:pt x="153827" y="808"/>
                  <a:pt x="152237" y="2415"/>
                </a:cubicBezTo>
                <a:cubicBezTo>
                  <a:pt x="149040" y="5611"/>
                  <a:pt x="149073" y="10765"/>
                  <a:pt x="152237" y="13929"/>
                </a:cubicBezTo>
                <a:lnTo>
                  <a:pt x="180845" y="42407"/>
                </a:lnTo>
                <a:lnTo>
                  <a:pt x="8155" y="42407"/>
                </a:lnTo>
                <a:cubicBezTo>
                  <a:pt x="3653" y="42407"/>
                  <a:pt x="0" y="46060"/>
                  <a:pt x="0" y="50562"/>
                </a:cubicBezTo>
                <a:cubicBezTo>
                  <a:pt x="0" y="55063"/>
                  <a:pt x="3653" y="58717"/>
                  <a:pt x="8155" y="58717"/>
                </a:cubicBezTo>
                <a:lnTo>
                  <a:pt x="180845" y="58717"/>
                </a:lnTo>
                <a:lnTo>
                  <a:pt x="152237" y="87194"/>
                </a:lnTo>
                <a:cubicBezTo>
                  <a:pt x="149073" y="90358"/>
                  <a:pt x="149040" y="95512"/>
                  <a:pt x="152237" y="98708"/>
                </a:cubicBezTo>
                <a:cubicBezTo>
                  <a:pt x="153827" y="100315"/>
                  <a:pt x="155920" y="101122"/>
                  <a:pt x="158014" y="101122"/>
                </a:cubicBezTo>
                <a:cubicBezTo>
                  <a:pt x="160087" y="101122"/>
                  <a:pt x="162162" y="100331"/>
                  <a:pt x="163752" y="98741"/>
                </a:cubicBezTo>
                <a:lnTo>
                  <a:pt x="206353" y="56335"/>
                </a:lnTo>
                <a:lnTo>
                  <a:pt x="206386" y="56335"/>
                </a:lnTo>
                <a:cubicBezTo>
                  <a:pt x="209583" y="53139"/>
                  <a:pt x="209550" y="47952"/>
                  <a:pt x="206386" y="44788"/>
                </a:cubicBezTo>
                <a:lnTo>
                  <a:pt x="206353" y="44788"/>
                </a:lnTo>
                <a:lnTo>
                  <a:pt x="163752" y="2382"/>
                </a:lnTo>
                <a:cubicBezTo>
                  <a:pt x="162162" y="792"/>
                  <a:pt x="160087" y="1"/>
                  <a:pt x="15801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6" name="Google Shape;1446;p46"/>
          <p:cNvSpPr txBox="1">
            <a:spLocks noGrp="1"/>
          </p:cNvSpPr>
          <p:nvPr>
            <p:ph type="body" idx="1"/>
          </p:nvPr>
        </p:nvSpPr>
        <p:spPr>
          <a:xfrm flipH="1">
            <a:off x="931888" y="1206450"/>
            <a:ext cx="7477552" cy="245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39700" indent="0">
              <a:buNone/>
            </a:pP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penelitian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terdapat</a:t>
            </a:r>
            <a:r>
              <a:rPr lang="en-US" dirty="0"/>
              <a:t> </a:t>
            </a:r>
            <a:r>
              <a:rPr lang="en-US" dirty="0" err="1"/>
              <a:t>beberapa</a:t>
            </a:r>
            <a:r>
              <a:rPr lang="en-US" dirty="0"/>
              <a:t> </a:t>
            </a:r>
            <a:r>
              <a:rPr lang="en-US" dirty="0" err="1"/>
              <a:t>objek</a:t>
            </a:r>
            <a:r>
              <a:rPr lang="en-US" dirty="0"/>
              <a:t> </a:t>
            </a:r>
            <a:r>
              <a:rPr lang="en-US" dirty="0" err="1"/>
              <a:t>penelitian</a:t>
            </a:r>
            <a:r>
              <a:rPr lang="en-US" dirty="0"/>
              <a:t> yang </a:t>
            </a:r>
            <a:r>
              <a:rPr lang="en-US" dirty="0" err="1"/>
              <a:t>menjadi</a:t>
            </a:r>
            <a:r>
              <a:rPr lang="en-US" dirty="0"/>
              <a:t> variable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penerapan</a:t>
            </a:r>
            <a:r>
              <a:rPr lang="en-US" dirty="0"/>
              <a:t> </a:t>
            </a:r>
            <a:r>
              <a:rPr lang="en-US" dirty="0" err="1"/>
              <a:t>konsep</a:t>
            </a:r>
            <a:r>
              <a:rPr lang="en-US" dirty="0"/>
              <a:t> </a:t>
            </a:r>
            <a:r>
              <a:rPr lang="en-US" i="1" dirty="0"/>
              <a:t>smart </a:t>
            </a:r>
            <a:r>
              <a:rPr lang="en-US" i="1" dirty="0" err="1"/>
              <a:t>infrastrucuture</a:t>
            </a:r>
            <a:r>
              <a:rPr lang="en-US" dirty="0"/>
              <a:t> pada </a:t>
            </a:r>
            <a:r>
              <a:rPr lang="en-US" dirty="0" err="1"/>
              <a:t>aspek</a:t>
            </a:r>
            <a:r>
              <a:rPr lang="en-US" dirty="0"/>
              <a:t> </a:t>
            </a:r>
            <a:r>
              <a:rPr lang="en-US" dirty="0" err="1"/>
              <a:t>sarana</a:t>
            </a:r>
            <a:r>
              <a:rPr lang="en-US" dirty="0"/>
              <a:t> </a:t>
            </a:r>
            <a:r>
              <a:rPr lang="en-US" dirty="0" err="1"/>
              <a:t>perkotaan</a:t>
            </a:r>
            <a:r>
              <a:rPr lang="en-US" dirty="0"/>
              <a:t> di Kota Bandar Lampung, </a:t>
            </a:r>
            <a:r>
              <a:rPr lang="en-US" dirty="0" err="1"/>
              <a:t>antara</a:t>
            </a:r>
            <a:r>
              <a:rPr lang="en-US" dirty="0"/>
              <a:t> lain :</a:t>
            </a:r>
          </a:p>
          <a:p>
            <a:pPr lvl="0"/>
            <a:r>
              <a:rPr lang="en-US" dirty="0" err="1"/>
              <a:t>Sarana</a:t>
            </a:r>
            <a:r>
              <a:rPr lang="en-US" dirty="0"/>
              <a:t> </a:t>
            </a:r>
            <a:r>
              <a:rPr lang="en-US" dirty="0" err="1"/>
              <a:t>Pemerintahan</a:t>
            </a:r>
            <a:r>
              <a:rPr lang="en-US" dirty="0"/>
              <a:t> dan </a:t>
            </a:r>
            <a:r>
              <a:rPr lang="en-US" dirty="0" err="1"/>
              <a:t>Pelayanan</a:t>
            </a:r>
            <a:r>
              <a:rPr lang="en-US" dirty="0"/>
              <a:t> </a:t>
            </a:r>
            <a:r>
              <a:rPr lang="en-US" dirty="0" err="1"/>
              <a:t>umum</a:t>
            </a:r>
            <a:endParaRPr lang="en-US" dirty="0"/>
          </a:p>
          <a:p>
            <a:pPr lvl="0"/>
            <a:r>
              <a:rPr lang="en-US" dirty="0" err="1"/>
              <a:t>Sarana</a:t>
            </a:r>
            <a:r>
              <a:rPr lang="en-US" dirty="0"/>
              <a:t> Pendidikan dan </a:t>
            </a:r>
            <a:r>
              <a:rPr lang="en-US" dirty="0" err="1"/>
              <a:t>Pembelajaran</a:t>
            </a:r>
            <a:endParaRPr lang="en-US" dirty="0"/>
          </a:p>
          <a:p>
            <a:pPr lvl="0"/>
            <a:r>
              <a:rPr lang="en-US" dirty="0" err="1"/>
              <a:t>Sarana</a:t>
            </a:r>
            <a:r>
              <a:rPr lang="en-US" dirty="0"/>
              <a:t> </a:t>
            </a:r>
            <a:r>
              <a:rPr lang="en-US" dirty="0" err="1"/>
              <a:t>Kesehatan</a:t>
            </a:r>
            <a:endParaRPr lang="en-US" dirty="0"/>
          </a:p>
          <a:p>
            <a:pPr lvl="0"/>
            <a:r>
              <a:rPr lang="en-US" dirty="0" err="1"/>
              <a:t>Sarana</a:t>
            </a:r>
            <a:r>
              <a:rPr lang="en-US" dirty="0"/>
              <a:t> </a:t>
            </a:r>
            <a:r>
              <a:rPr lang="en-US" dirty="0" err="1"/>
              <a:t>Peribadatan</a:t>
            </a:r>
            <a:endParaRPr lang="en-US" dirty="0"/>
          </a:p>
          <a:p>
            <a:pPr lvl="0"/>
            <a:r>
              <a:rPr lang="en-US" dirty="0" err="1"/>
              <a:t>Sarana</a:t>
            </a:r>
            <a:r>
              <a:rPr lang="en-US" dirty="0"/>
              <a:t> </a:t>
            </a:r>
            <a:r>
              <a:rPr lang="en-US" dirty="0" err="1"/>
              <a:t>Perdagangan</a:t>
            </a:r>
            <a:r>
              <a:rPr lang="en-US" dirty="0"/>
              <a:t> dan </a:t>
            </a:r>
            <a:r>
              <a:rPr lang="en-US" dirty="0" err="1"/>
              <a:t>Jasa</a:t>
            </a:r>
            <a:endParaRPr lang="en-US" dirty="0"/>
          </a:p>
          <a:p>
            <a:pPr lvl="0"/>
            <a:r>
              <a:rPr lang="en-US" dirty="0" err="1"/>
              <a:t>Sarana</a:t>
            </a:r>
            <a:r>
              <a:rPr lang="en-US" dirty="0"/>
              <a:t> </a:t>
            </a:r>
            <a:r>
              <a:rPr lang="en-US" dirty="0" err="1"/>
              <a:t>Kebudayaan</a:t>
            </a:r>
            <a:r>
              <a:rPr lang="en-US" dirty="0"/>
              <a:t> dan </a:t>
            </a:r>
            <a:r>
              <a:rPr lang="en-US" dirty="0" err="1"/>
              <a:t>Rekreasi</a:t>
            </a:r>
            <a:endParaRPr lang="en-US" dirty="0"/>
          </a:p>
          <a:p>
            <a:pPr lvl="0"/>
            <a:r>
              <a:rPr lang="en-US" dirty="0" err="1"/>
              <a:t>Sarana</a:t>
            </a:r>
            <a:r>
              <a:rPr lang="en-US" dirty="0"/>
              <a:t> </a:t>
            </a:r>
            <a:r>
              <a:rPr lang="en-US" dirty="0" err="1"/>
              <a:t>Ruang</a:t>
            </a:r>
            <a:r>
              <a:rPr lang="en-US" dirty="0"/>
              <a:t> Terbuka, Taman dan </a:t>
            </a:r>
            <a:r>
              <a:rPr lang="en-US" dirty="0" err="1"/>
              <a:t>Lapangan</a:t>
            </a:r>
            <a:r>
              <a:rPr lang="en-US" dirty="0"/>
              <a:t> </a:t>
            </a:r>
            <a:r>
              <a:rPr lang="en-US" dirty="0" err="1"/>
              <a:t>Olah</a:t>
            </a:r>
            <a:r>
              <a:rPr lang="en-US" dirty="0"/>
              <a:t> Raga</a:t>
            </a:r>
          </a:p>
        </p:txBody>
      </p:sp>
      <p:sp>
        <p:nvSpPr>
          <p:cNvPr id="1461" name="Google Shape;1461;p46"/>
          <p:cNvSpPr txBox="1"/>
          <p:nvPr/>
        </p:nvSpPr>
        <p:spPr>
          <a:xfrm>
            <a:off x="3777211" y="4498986"/>
            <a:ext cx="795600" cy="520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76" name="Google Shape;1476;p46"/>
          <p:cNvSpPr txBox="1"/>
          <p:nvPr/>
        </p:nvSpPr>
        <p:spPr>
          <a:xfrm>
            <a:off x="4555479" y="4498986"/>
            <a:ext cx="1159821" cy="520800"/>
          </a:xfrm>
          <a:prstGeom prst="rect">
            <a:avLst/>
          </a:prstGeom>
          <a:gradFill>
            <a:gsLst>
              <a:gs pos="0">
                <a:srgbClr val="AA9EEE">
                  <a:alpha val="12549"/>
                </a:srgbClr>
              </a:gs>
              <a:gs pos="100000">
                <a:srgbClr val="FFFFFF"/>
              </a:gs>
            </a:gsLst>
            <a:lin ang="1619866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1800" b="1" dirty="0" err="1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Metode</a:t>
            </a:r>
            <a:r>
              <a:rPr lang="en-US" sz="1800" b="1" dirty="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800" b="1" dirty="0" err="1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Penelitian</a:t>
            </a:r>
            <a:endParaRPr lang="en-US" sz="1800" b="1" dirty="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77" name="Google Shape;1477;p46"/>
          <p:cNvSpPr/>
          <p:nvPr/>
        </p:nvSpPr>
        <p:spPr>
          <a:xfrm>
            <a:off x="4555215" y="4973320"/>
            <a:ext cx="1159821" cy="485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78" name="Google Shape;1478;p46">
            <a:hlinkClick r:id="rId3" action="ppaction://hlinksldjump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3224" y="585350"/>
            <a:ext cx="360887" cy="260251"/>
          </a:xfrm>
          <a:prstGeom prst="rect">
            <a:avLst/>
          </a:prstGeom>
          <a:noFill/>
          <a:ln>
            <a:noFill/>
          </a:ln>
        </p:spPr>
      </p:pic>
      <p:sp>
        <p:nvSpPr>
          <p:cNvPr id="1479" name="Google Shape;1479;p46">
            <a:hlinkClick r:id="" action="ppaction://hlinkshowjump?jump=nextslide"/>
          </p:cNvPr>
          <p:cNvSpPr/>
          <p:nvPr/>
        </p:nvSpPr>
        <p:spPr>
          <a:xfrm>
            <a:off x="7977175" y="627091"/>
            <a:ext cx="432265" cy="208566"/>
          </a:xfrm>
          <a:custGeom>
            <a:avLst/>
            <a:gdLst/>
            <a:ahLst/>
            <a:cxnLst/>
            <a:rect l="l" t="t" r="r" b="b"/>
            <a:pathLst>
              <a:path w="209583" h="101123" extrusionOk="0">
                <a:moveTo>
                  <a:pt x="158014" y="1"/>
                </a:moveTo>
                <a:cubicBezTo>
                  <a:pt x="155920" y="1"/>
                  <a:pt x="153827" y="808"/>
                  <a:pt x="152237" y="2415"/>
                </a:cubicBezTo>
                <a:cubicBezTo>
                  <a:pt x="149040" y="5611"/>
                  <a:pt x="149073" y="10765"/>
                  <a:pt x="152237" y="13929"/>
                </a:cubicBezTo>
                <a:lnTo>
                  <a:pt x="180845" y="42407"/>
                </a:lnTo>
                <a:lnTo>
                  <a:pt x="8155" y="42407"/>
                </a:lnTo>
                <a:cubicBezTo>
                  <a:pt x="3653" y="42407"/>
                  <a:pt x="0" y="46060"/>
                  <a:pt x="0" y="50562"/>
                </a:cubicBezTo>
                <a:cubicBezTo>
                  <a:pt x="0" y="55063"/>
                  <a:pt x="3653" y="58717"/>
                  <a:pt x="8155" y="58717"/>
                </a:cubicBezTo>
                <a:lnTo>
                  <a:pt x="180845" y="58717"/>
                </a:lnTo>
                <a:lnTo>
                  <a:pt x="152237" y="87194"/>
                </a:lnTo>
                <a:cubicBezTo>
                  <a:pt x="149073" y="90358"/>
                  <a:pt x="149040" y="95512"/>
                  <a:pt x="152237" y="98708"/>
                </a:cubicBezTo>
                <a:cubicBezTo>
                  <a:pt x="153827" y="100315"/>
                  <a:pt x="155920" y="101122"/>
                  <a:pt x="158014" y="101122"/>
                </a:cubicBezTo>
                <a:cubicBezTo>
                  <a:pt x="160087" y="101122"/>
                  <a:pt x="162162" y="100331"/>
                  <a:pt x="163752" y="98741"/>
                </a:cubicBezTo>
                <a:lnTo>
                  <a:pt x="206353" y="56335"/>
                </a:lnTo>
                <a:lnTo>
                  <a:pt x="206386" y="56335"/>
                </a:lnTo>
                <a:cubicBezTo>
                  <a:pt x="209583" y="53139"/>
                  <a:pt x="209550" y="47952"/>
                  <a:pt x="206386" y="44788"/>
                </a:cubicBezTo>
                <a:lnTo>
                  <a:pt x="206353" y="44788"/>
                </a:lnTo>
                <a:lnTo>
                  <a:pt x="163752" y="2382"/>
                </a:lnTo>
                <a:cubicBezTo>
                  <a:pt x="162162" y="792"/>
                  <a:pt x="160087" y="1"/>
                  <a:pt x="15801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0" name="Google Shape;1480;p46">
            <a:hlinkClick r:id="" action="ppaction://hlinkshowjump?jump=previousslide"/>
          </p:cNvPr>
          <p:cNvSpPr/>
          <p:nvPr/>
        </p:nvSpPr>
        <p:spPr>
          <a:xfrm flipH="1">
            <a:off x="7358100" y="627091"/>
            <a:ext cx="432265" cy="208566"/>
          </a:xfrm>
          <a:custGeom>
            <a:avLst/>
            <a:gdLst/>
            <a:ahLst/>
            <a:cxnLst/>
            <a:rect l="l" t="t" r="r" b="b"/>
            <a:pathLst>
              <a:path w="209583" h="101123" extrusionOk="0">
                <a:moveTo>
                  <a:pt x="158014" y="1"/>
                </a:moveTo>
                <a:cubicBezTo>
                  <a:pt x="155920" y="1"/>
                  <a:pt x="153827" y="808"/>
                  <a:pt x="152237" y="2415"/>
                </a:cubicBezTo>
                <a:cubicBezTo>
                  <a:pt x="149040" y="5611"/>
                  <a:pt x="149073" y="10765"/>
                  <a:pt x="152237" y="13929"/>
                </a:cubicBezTo>
                <a:lnTo>
                  <a:pt x="180845" y="42407"/>
                </a:lnTo>
                <a:lnTo>
                  <a:pt x="8155" y="42407"/>
                </a:lnTo>
                <a:cubicBezTo>
                  <a:pt x="3653" y="42407"/>
                  <a:pt x="0" y="46060"/>
                  <a:pt x="0" y="50562"/>
                </a:cubicBezTo>
                <a:cubicBezTo>
                  <a:pt x="0" y="55063"/>
                  <a:pt x="3653" y="58717"/>
                  <a:pt x="8155" y="58717"/>
                </a:cubicBezTo>
                <a:lnTo>
                  <a:pt x="180845" y="58717"/>
                </a:lnTo>
                <a:lnTo>
                  <a:pt x="152237" y="87194"/>
                </a:lnTo>
                <a:cubicBezTo>
                  <a:pt x="149073" y="90358"/>
                  <a:pt x="149040" y="95512"/>
                  <a:pt x="152237" y="98708"/>
                </a:cubicBezTo>
                <a:cubicBezTo>
                  <a:pt x="153827" y="100315"/>
                  <a:pt x="155920" y="101122"/>
                  <a:pt x="158014" y="101122"/>
                </a:cubicBezTo>
                <a:cubicBezTo>
                  <a:pt x="160087" y="101122"/>
                  <a:pt x="162162" y="100331"/>
                  <a:pt x="163752" y="98741"/>
                </a:cubicBezTo>
                <a:lnTo>
                  <a:pt x="206353" y="56335"/>
                </a:lnTo>
                <a:lnTo>
                  <a:pt x="206386" y="56335"/>
                </a:lnTo>
                <a:cubicBezTo>
                  <a:pt x="209583" y="53139"/>
                  <a:pt x="209550" y="47952"/>
                  <a:pt x="206386" y="44788"/>
                </a:cubicBezTo>
                <a:lnTo>
                  <a:pt x="206353" y="44788"/>
                </a:lnTo>
                <a:lnTo>
                  <a:pt x="163752" y="2382"/>
                </a:lnTo>
                <a:cubicBezTo>
                  <a:pt x="162162" y="792"/>
                  <a:pt x="160087" y="1"/>
                  <a:pt x="15801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1209;p42">
            <a:extLst>
              <a:ext uri="{FF2B5EF4-FFF2-40B4-BE49-F238E27FC236}">
                <a16:creationId xmlns:a16="http://schemas.microsoft.com/office/drawing/2014/main" id="{9B55FDA0-FEA9-44BD-9640-1F5FBC2BB401}"/>
              </a:ext>
            </a:extLst>
          </p:cNvPr>
          <p:cNvSpPr txBox="1">
            <a:spLocks/>
          </p:cNvSpPr>
          <p:nvPr/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28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pPr algn="ctr"/>
            <a:r>
              <a:rPr lang="en-US" dirty="0" err="1"/>
              <a:t>Objek</a:t>
            </a:r>
            <a:r>
              <a:rPr lang="en-US" dirty="0"/>
              <a:t> </a:t>
            </a:r>
            <a:r>
              <a:rPr lang="en-US" dirty="0" err="1"/>
              <a:t>Penelitian</a:t>
            </a:r>
            <a:endParaRPr lang="en-US" dirty="0"/>
          </a:p>
        </p:txBody>
      </p:sp>
      <p:sp>
        <p:nvSpPr>
          <p:cNvPr id="60" name="Google Shape;771;p34">
            <a:hlinkClick r:id="rId5" action="ppaction://hlinksldjump"/>
            <a:extLst>
              <a:ext uri="{FF2B5EF4-FFF2-40B4-BE49-F238E27FC236}">
                <a16:creationId xmlns:a16="http://schemas.microsoft.com/office/drawing/2014/main" id="{DAE0B40F-F01A-45BF-AFAE-B10D1C6F3929}"/>
              </a:ext>
            </a:extLst>
          </p:cNvPr>
          <p:cNvSpPr txBox="1"/>
          <p:nvPr/>
        </p:nvSpPr>
        <p:spPr>
          <a:xfrm>
            <a:off x="5715564" y="4498986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Rencana</a:t>
            </a:r>
            <a:r>
              <a:rPr lang="en-US" b="1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Kegiatan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526D4810-1C76-4174-B928-B7ABE9851D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60709" y="4317839"/>
            <a:ext cx="2081568" cy="701119"/>
          </a:xfrm>
          <a:prstGeom prst="rect">
            <a:avLst/>
          </a:prstGeom>
        </p:spPr>
      </p:pic>
      <p:sp>
        <p:nvSpPr>
          <p:cNvPr id="62" name="Google Shape;769;p34">
            <a:hlinkClick r:id="rId7" action="ppaction://hlinksldjump"/>
            <a:extLst>
              <a:ext uri="{FF2B5EF4-FFF2-40B4-BE49-F238E27FC236}">
                <a16:creationId xmlns:a16="http://schemas.microsoft.com/office/drawing/2014/main" id="{398691A2-03D1-4D02-900B-1D38393961D9}"/>
              </a:ext>
            </a:extLst>
          </p:cNvPr>
          <p:cNvSpPr txBox="1"/>
          <p:nvPr/>
        </p:nvSpPr>
        <p:spPr>
          <a:xfrm>
            <a:off x="1040144" y="4498158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Pendahuluan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2A432F4D-E5D2-41DE-A41B-D2E3A51C69D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8477" y="4194469"/>
            <a:ext cx="746342" cy="1008012"/>
          </a:xfrm>
          <a:prstGeom prst="rect">
            <a:avLst/>
          </a:prstGeom>
        </p:spPr>
      </p:pic>
      <p:sp>
        <p:nvSpPr>
          <p:cNvPr id="64" name="Google Shape;768;p34">
            <a:hlinkClick r:id="rId9" action="ppaction://hlinksldjump"/>
            <a:extLst>
              <a:ext uri="{FF2B5EF4-FFF2-40B4-BE49-F238E27FC236}">
                <a16:creationId xmlns:a16="http://schemas.microsoft.com/office/drawing/2014/main" id="{57AD4EDF-471D-4C70-9CDF-D8EF05736072}"/>
              </a:ext>
            </a:extLst>
          </p:cNvPr>
          <p:cNvSpPr txBox="1"/>
          <p:nvPr/>
        </p:nvSpPr>
        <p:spPr>
          <a:xfrm>
            <a:off x="2236101" y="4498986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Tin</a:t>
            </a: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jauan</a:t>
            </a:r>
            <a:r>
              <a:rPr lang="en-US" b="1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Teori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5" name="Google Shape;769;p34">
            <a:hlinkClick r:id="rId7" action="ppaction://hlinksldjump"/>
            <a:extLst>
              <a:ext uri="{FF2B5EF4-FFF2-40B4-BE49-F238E27FC236}">
                <a16:creationId xmlns:a16="http://schemas.microsoft.com/office/drawing/2014/main" id="{4C5D126B-C330-4A65-B824-E092E7437737}"/>
              </a:ext>
            </a:extLst>
          </p:cNvPr>
          <p:cNvSpPr txBox="1"/>
          <p:nvPr/>
        </p:nvSpPr>
        <p:spPr>
          <a:xfrm>
            <a:off x="3395922" y="4498986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Gambaran Umum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9839400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0" name="Google Shape;1440;p46"/>
          <p:cNvGrpSpPr/>
          <p:nvPr/>
        </p:nvGrpSpPr>
        <p:grpSpPr>
          <a:xfrm>
            <a:off x="3281538" y="470975"/>
            <a:ext cx="4587960" cy="3712375"/>
            <a:chOff x="3281538" y="470975"/>
            <a:chExt cx="4587960" cy="3712375"/>
          </a:xfrm>
        </p:grpSpPr>
        <p:sp>
          <p:nvSpPr>
            <p:cNvPr id="1441" name="Google Shape;1441;p46"/>
            <p:cNvSpPr/>
            <p:nvPr/>
          </p:nvSpPr>
          <p:spPr>
            <a:xfrm>
              <a:off x="6871698" y="3185550"/>
              <a:ext cx="997800" cy="997800"/>
            </a:xfrm>
            <a:prstGeom prst="donut">
              <a:avLst>
                <a:gd name="adj" fmla="val 1594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46"/>
            <p:cNvSpPr/>
            <p:nvPr/>
          </p:nvSpPr>
          <p:spPr>
            <a:xfrm>
              <a:off x="3281538" y="470975"/>
              <a:ext cx="520200" cy="520800"/>
            </a:xfrm>
            <a:prstGeom prst="donut">
              <a:avLst>
                <a:gd name="adj" fmla="val 1594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46"/>
            <p:cNvSpPr/>
            <p:nvPr/>
          </p:nvSpPr>
          <p:spPr>
            <a:xfrm>
              <a:off x="5501788" y="1677663"/>
              <a:ext cx="520200" cy="520800"/>
            </a:xfrm>
            <a:prstGeom prst="donut">
              <a:avLst>
                <a:gd name="adj" fmla="val 1594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44" name="Google Shape;1444;p46">
            <a:hlinkClick r:id="" action="ppaction://hlinkshowjump?jump=nextslide"/>
          </p:cNvPr>
          <p:cNvSpPr/>
          <p:nvPr/>
        </p:nvSpPr>
        <p:spPr>
          <a:xfrm>
            <a:off x="7977175" y="627091"/>
            <a:ext cx="432265" cy="208566"/>
          </a:xfrm>
          <a:custGeom>
            <a:avLst/>
            <a:gdLst/>
            <a:ahLst/>
            <a:cxnLst/>
            <a:rect l="l" t="t" r="r" b="b"/>
            <a:pathLst>
              <a:path w="209583" h="101123" extrusionOk="0">
                <a:moveTo>
                  <a:pt x="158014" y="1"/>
                </a:moveTo>
                <a:cubicBezTo>
                  <a:pt x="155920" y="1"/>
                  <a:pt x="153827" y="808"/>
                  <a:pt x="152237" y="2415"/>
                </a:cubicBezTo>
                <a:cubicBezTo>
                  <a:pt x="149040" y="5611"/>
                  <a:pt x="149073" y="10765"/>
                  <a:pt x="152237" y="13929"/>
                </a:cubicBezTo>
                <a:lnTo>
                  <a:pt x="180845" y="42407"/>
                </a:lnTo>
                <a:lnTo>
                  <a:pt x="8155" y="42407"/>
                </a:lnTo>
                <a:cubicBezTo>
                  <a:pt x="3653" y="42407"/>
                  <a:pt x="0" y="46060"/>
                  <a:pt x="0" y="50562"/>
                </a:cubicBezTo>
                <a:cubicBezTo>
                  <a:pt x="0" y="55063"/>
                  <a:pt x="3653" y="58717"/>
                  <a:pt x="8155" y="58717"/>
                </a:cubicBezTo>
                <a:lnTo>
                  <a:pt x="180845" y="58717"/>
                </a:lnTo>
                <a:lnTo>
                  <a:pt x="152237" y="87194"/>
                </a:lnTo>
                <a:cubicBezTo>
                  <a:pt x="149073" y="90358"/>
                  <a:pt x="149040" y="95512"/>
                  <a:pt x="152237" y="98708"/>
                </a:cubicBezTo>
                <a:cubicBezTo>
                  <a:pt x="153827" y="100315"/>
                  <a:pt x="155920" y="101122"/>
                  <a:pt x="158014" y="101122"/>
                </a:cubicBezTo>
                <a:cubicBezTo>
                  <a:pt x="160087" y="101122"/>
                  <a:pt x="162162" y="100331"/>
                  <a:pt x="163752" y="98741"/>
                </a:cubicBezTo>
                <a:lnTo>
                  <a:pt x="206353" y="56335"/>
                </a:lnTo>
                <a:lnTo>
                  <a:pt x="206386" y="56335"/>
                </a:lnTo>
                <a:cubicBezTo>
                  <a:pt x="209583" y="53139"/>
                  <a:pt x="209550" y="47952"/>
                  <a:pt x="206386" y="44788"/>
                </a:cubicBezTo>
                <a:lnTo>
                  <a:pt x="206353" y="44788"/>
                </a:lnTo>
                <a:lnTo>
                  <a:pt x="163752" y="2382"/>
                </a:lnTo>
                <a:cubicBezTo>
                  <a:pt x="162162" y="792"/>
                  <a:pt x="160087" y="1"/>
                  <a:pt x="15801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5" name="Google Shape;1445;p46"/>
          <p:cNvSpPr/>
          <p:nvPr/>
        </p:nvSpPr>
        <p:spPr>
          <a:xfrm flipH="1">
            <a:off x="7358100" y="627091"/>
            <a:ext cx="432265" cy="208566"/>
          </a:xfrm>
          <a:custGeom>
            <a:avLst/>
            <a:gdLst/>
            <a:ahLst/>
            <a:cxnLst/>
            <a:rect l="l" t="t" r="r" b="b"/>
            <a:pathLst>
              <a:path w="209583" h="101123" extrusionOk="0">
                <a:moveTo>
                  <a:pt x="158014" y="1"/>
                </a:moveTo>
                <a:cubicBezTo>
                  <a:pt x="155920" y="1"/>
                  <a:pt x="153827" y="808"/>
                  <a:pt x="152237" y="2415"/>
                </a:cubicBezTo>
                <a:cubicBezTo>
                  <a:pt x="149040" y="5611"/>
                  <a:pt x="149073" y="10765"/>
                  <a:pt x="152237" y="13929"/>
                </a:cubicBezTo>
                <a:lnTo>
                  <a:pt x="180845" y="42407"/>
                </a:lnTo>
                <a:lnTo>
                  <a:pt x="8155" y="42407"/>
                </a:lnTo>
                <a:cubicBezTo>
                  <a:pt x="3653" y="42407"/>
                  <a:pt x="0" y="46060"/>
                  <a:pt x="0" y="50562"/>
                </a:cubicBezTo>
                <a:cubicBezTo>
                  <a:pt x="0" y="55063"/>
                  <a:pt x="3653" y="58717"/>
                  <a:pt x="8155" y="58717"/>
                </a:cubicBezTo>
                <a:lnTo>
                  <a:pt x="180845" y="58717"/>
                </a:lnTo>
                <a:lnTo>
                  <a:pt x="152237" y="87194"/>
                </a:lnTo>
                <a:cubicBezTo>
                  <a:pt x="149073" y="90358"/>
                  <a:pt x="149040" y="95512"/>
                  <a:pt x="152237" y="98708"/>
                </a:cubicBezTo>
                <a:cubicBezTo>
                  <a:pt x="153827" y="100315"/>
                  <a:pt x="155920" y="101122"/>
                  <a:pt x="158014" y="101122"/>
                </a:cubicBezTo>
                <a:cubicBezTo>
                  <a:pt x="160087" y="101122"/>
                  <a:pt x="162162" y="100331"/>
                  <a:pt x="163752" y="98741"/>
                </a:cubicBezTo>
                <a:lnTo>
                  <a:pt x="206353" y="56335"/>
                </a:lnTo>
                <a:lnTo>
                  <a:pt x="206386" y="56335"/>
                </a:lnTo>
                <a:cubicBezTo>
                  <a:pt x="209583" y="53139"/>
                  <a:pt x="209550" y="47952"/>
                  <a:pt x="206386" y="44788"/>
                </a:cubicBezTo>
                <a:lnTo>
                  <a:pt x="206353" y="44788"/>
                </a:lnTo>
                <a:lnTo>
                  <a:pt x="163752" y="2382"/>
                </a:lnTo>
                <a:cubicBezTo>
                  <a:pt x="162162" y="792"/>
                  <a:pt x="160087" y="1"/>
                  <a:pt x="15801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6" name="Google Shape;1446;p46"/>
          <p:cNvSpPr txBox="1">
            <a:spLocks noGrp="1"/>
          </p:cNvSpPr>
          <p:nvPr>
            <p:ph type="body" idx="1"/>
          </p:nvPr>
        </p:nvSpPr>
        <p:spPr>
          <a:xfrm flipH="1">
            <a:off x="931888" y="1206449"/>
            <a:ext cx="7477552" cy="292932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39700" indent="0">
              <a:buNone/>
            </a:pPr>
            <a:r>
              <a:rPr lang="en-US" sz="1400" b="1" dirty="0"/>
              <a:t>1. Teknik </a:t>
            </a:r>
            <a:r>
              <a:rPr lang="en-US" sz="1400" b="1" dirty="0" err="1"/>
              <a:t>Pengumpulan</a:t>
            </a:r>
            <a:r>
              <a:rPr lang="en-US" sz="1400" b="1" dirty="0"/>
              <a:t> Data Primer</a:t>
            </a:r>
            <a:endParaRPr lang="en-US" sz="1400" dirty="0"/>
          </a:p>
          <a:p>
            <a:pPr marL="139700" indent="0" algn="just">
              <a:buNone/>
            </a:pPr>
            <a:r>
              <a:rPr lang="en-US" sz="1400" dirty="0"/>
              <a:t>Data Primer yang </a:t>
            </a:r>
            <a:r>
              <a:rPr lang="en-US" sz="1400" dirty="0" err="1"/>
              <a:t>diperlukan</a:t>
            </a:r>
            <a:r>
              <a:rPr lang="en-US" sz="1400" dirty="0"/>
              <a:t> </a:t>
            </a:r>
            <a:r>
              <a:rPr lang="en-US" sz="1400" dirty="0" err="1"/>
              <a:t>dalam</a:t>
            </a:r>
            <a:r>
              <a:rPr lang="en-US" sz="1400" dirty="0"/>
              <a:t> </a:t>
            </a:r>
            <a:r>
              <a:rPr lang="en-US" sz="1400" dirty="0" err="1"/>
              <a:t>penelitian</a:t>
            </a:r>
            <a:r>
              <a:rPr lang="en-US" sz="1400" dirty="0"/>
              <a:t> </a:t>
            </a:r>
            <a:r>
              <a:rPr lang="en-US" sz="1400" dirty="0" err="1"/>
              <a:t>ini</a:t>
            </a:r>
            <a:r>
              <a:rPr lang="en-US" sz="1400" dirty="0"/>
              <a:t> </a:t>
            </a:r>
            <a:r>
              <a:rPr lang="en-US" sz="1400" dirty="0" err="1"/>
              <a:t>diperoleh</a:t>
            </a:r>
            <a:r>
              <a:rPr lang="en-US" sz="1400" dirty="0"/>
              <a:t> </a:t>
            </a:r>
            <a:r>
              <a:rPr lang="en-US" sz="1400" dirty="0" err="1"/>
              <a:t>dengan</a:t>
            </a:r>
            <a:r>
              <a:rPr lang="en-US" sz="1400" dirty="0"/>
              <a:t> Teknik </a:t>
            </a:r>
            <a:r>
              <a:rPr lang="en-US" sz="1400" dirty="0" err="1"/>
              <a:t>pengumpulan</a:t>
            </a:r>
            <a:r>
              <a:rPr lang="en-US" sz="1400" dirty="0"/>
              <a:t> data </a:t>
            </a:r>
            <a:r>
              <a:rPr lang="en-US" sz="1400" dirty="0" err="1"/>
              <a:t>secara</a:t>
            </a:r>
            <a:r>
              <a:rPr lang="en-US" sz="1400" dirty="0"/>
              <a:t> </a:t>
            </a:r>
            <a:r>
              <a:rPr lang="en-US" sz="1400" dirty="0" err="1"/>
              <a:t>wawancara</a:t>
            </a:r>
            <a:r>
              <a:rPr lang="en-US" sz="1400" dirty="0"/>
              <a:t> </a:t>
            </a:r>
            <a:r>
              <a:rPr lang="en-US" sz="1400" dirty="0" err="1"/>
              <a:t>mendalam</a:t>
            </a:r>
            <a:r>
              <a:rPr lang="en-US" sz="1400" dirty="0"/>
              <a:t>. </a:t>
            </a:r>
            <a:r>
              <a:rPr lang="en-US" sz="1400" dirty="0" err="1"/>
              <a:t>Wawancara</a:t>
            </a:r>
            <a:r>
              <a:rPr lang="en-US" sz="1400" dirty="0"/>
              <a:t> </a:t>
            </a:r>
            <a:r>
              <a:rPr lang="en-US" sz="1400" dirty="0" err="1"/>
              <a:t>menurut</a:t>
            </a:r>
            <a:r>
              <a:rPr lang="en-US" sz="1400" dirty="0"/>
              <a:t> </a:t>
            </a:r>
            <a:r>
              <a:rPr lang="en-US" sz="1400" dirty="0" err="1"/>
              <a:t>Lexy</a:t>
            </a:r>
            <a:r>
              <a:rPr lang="en-US" sz="1400" dirty="0"/>
              <a:t> J. </a:t>
            </a:r>
            <a:r>
              <a:rPr lang="en-US" sz="1400" dirty="0" err="1"/>
              <a:t>Moleong</a:t>
            </a:r>
            <a:r>
              <a:rPr lang="en-US" sz="1400" dirty="0"/>
              <a:t> (1991:135) </a:t>
            </a:r>
            <a:r>
              <a:rPr lang="en-US" sz="1400" dirty="0" err="1"/>
              <a:t>merupakan</a:t>
            </a:r>
            <a:r>
              <a:rPr lang="en-US" sz="1400" dirty="0"/>
              <a:t> proses </a:t>
            </a:r>
            <a:r>
              <a:rPr lang="en-US" sz="1400" dirty="0" err="1"/>
              <a:t>percakapan</a:t>
            </a:r>
            <a:r>
              <a:rPr lang="en-US" sz="1400" dirty="0"/>
              <a:t> </a:t>
            </a:r>
            <a:r>
              <a:rPr lang="en-US" sz="1400" dirty="0" err="1"/>
              <a:t>dengan</a:t>
            </a:r>
            <a:r>
              <a:rPr lang="en-US" sz="1400" dirty="0"/>
              <a:t> </a:t>
            </a:r>
            <a:r>
              <a:rPr lang="en-US" sz="1400" dirty="0" err="1"/>
              <a:t>tujuan</a:t>
            </a:r>
            <a:r>
              <a:rPr lang="en-US" sz="1400" dirty="0"/>
              <a:t> </a:t>
            </a:r>
            <a:r>
              <a:rPr lang="en-US" sz="1400" dirty="0" err="1"/>
              <a:t>tertentu</a:t>
            </a:r>
            <a:r>
              <a:rPr lang="en-US" sz="1400" dirty="0"/>
              <a:t> yang </a:t>
            </a:r>
            <a:r>
              <a:rPr lang="en-US" sz="1400" dirty="0" err="1"/>
              <a:t>dilakukan</a:t>
            </a:r>
            <a:r>
              <a:rPr lang="en-US" sz="1400" dirty="0"/>
              <a:t> </a:t>
            </a:r>
            <a:r>
              <a:rPr lang="en-US" sz="1400" dirty="0" err="1"/>
              <a:t>secara</a:t>
            </a:r>
            <a:r>
              <a:rPr lang="en-US" sz="1400" dirty="0"/>
              <a:t> </a:t>
            </a:r>
            <a:r>
              <a:rPr lang="en-US" sz="1400" dirty="0" err="1"/>
              <a:t>langsung</a:t>
            </a:r>
            <a:r>
              <a:rPr lang="en-US" sz="1400" dirty="0"/>
              <a:t> </a:t>
            </a:r>
            <a:r>
              <a:rPr lang="en-US" sz="1400" dirty="0" err="1"/>
              <a:t>antara</a:t>
            </a:r>
            <a:r>
              <a:rPr lang="en-US" sz="1400" dirty="0"/>
              <a:t> </a:t>
            </a:r>
            <a:r>
              <a:rPr lang="en-US" sz="1400" dirty="0" err="1"/>
              <a:t>peneliti</a:t>
            </a:r>
            <a:r>
              <a:rPr lang="en-US" sz="1400" dirty="0"/>
              <a:t> dan </a:t>
            </a:r>
            <a:r>
              <a:rPr lang="en-US" sz="1400" dirty="0" err="1"/>
              <a:t>responden</a:t>
            </a:r>
            <a:r>
              <a:rPr lang="en-US" sz="1400" dirty="0"/>
              <a:t> </a:t>
            </a:r>
            <a:r>
              <a:rPr lang="en-US" sz="1400" dirty="0" err="1"/>
              <a:t>guna</a:t>
            </a:r>
            <a:r>
              <a:rPr lang="en-US" sz="1400" dirty="0"/>
              <a:t> </a:t>
            </a:r>
            <a:r>
              <a:rPr lang="en-US" sz="1400" dirty="0" err="1"/>
              <a:t>memperoleh</a:t>
            </a:r>
            <a:r>
              <a:rPr lang="en-US" sz="1400" dirty="0"/>
              <a:t> </a:t>
            </a:r>
            <a:r>
              <a:rPr lang="en-US" sz="1400" dirty="0" err="1"/>
              <a:t>informasi</a:t>
            </a:r>
            <a:r>
              <a:rPr lang="en-US" sz="1400" dirty="0"/>
              <a:t> </a:t>
            </a:r>
            <a:r>
              <a:rPr lang="en-US" sz="1400" dirty="0" err="1"/>
              <a:t>dalam</a:t>
            </a:r>
            <a:r>
              <a:rPr lang="en-US" sz="1400" dirty="0"/>
              <a:t> </a:t>
            </a:r>
            <a:r>
              <a:rPr lang="en-US" sz="1400" dirty="0" err="1"/>
              <a:t>bentuk</a:t>
            </a:r>
            <a:r>
              <a:rPr lang="en-US" sz="1400" dirty="0"/>
              <a:t> </a:t>
            </a:r>
            <a:r>
              <a:rPr lang="en-US" sz="1400" dirty="0" err="1"/>
              <a:t>lisan</a:t>
            </a:r>
            <a:r>
              <a:rPr lang="en-US" sz="1400" dirty="0"/>
              <a:t> yang </a:t>
            </a:r>
            <a:r>
              <a:rPr lang="en-US" sz="1400" dirty="0" err="1"/>
              <a:t>berisi</a:t>
            </a:r>
            <a:r>
              <a:rPr lang="en-US" sz="1400" dirty="0"/>
              <a:t> data </a:t>
            </a:r>
            <a:r>
              <a:rPr lang="en-US" sz="1400" dirty="0" err="1"/>
              <a:t>dari</a:t>
            </a:r>
            <a:r>
              <a:rPr lang="en-US" sz="1400" dirty="0"/>
              <a:t> </a:t>
            </a:r>
            <a:r>
              <a:rPr lang="en-US" sz="1400" dirty="0" err="1"/>
              <a:t>masalah</a:t>
            </a:r>
            <a:r>
              <a:rPr lang="en-US" sz="1400" dirty="0"/>
              <a:t> </a:t>
            </a:r>
            <a:r>
              <a:rPr lang="en-US" sz="1400" dirty="0" err="1"/>
              <a:t>suatu</a:t>
            </a:r>
            <a:r>
              <a:rPr lang="en-US" sz="1400" dirty="0"/>
              <a:t> </a:t>
            </a:r>
            <a:r>
              <a:rPr lang="en-US" sz="1400" dirty="0" err="1"/>
              <a:t>penelitian</a:t>
            </a:r>
            <a:r>
              <a:rPr lang="en-US" sz="1400" dirty="0"/>
              <a:t> yang </a:t>
            </a:r>
            <a:r>
              <a:rPr lang="en-US" sz="1400" dirty="0" err="1"/>
              <a:t>tengah</a:t>
            </a:r>
            <a:r>
              <a:rPr lang="en-US" sz="1400" dirty="0"/>
              <a:t> </a:t>
            </a:r>
            <a:r>
              <a:rPr lang="en-US" sz="1400" dirty="0" err="1"/>
              <a:t>dilakukan</a:t>
            </a:r>
            <a:r>
              <a:rPr lang="en-US" sz="1400" dirty="0"/>
              <a:t>. </a:t>
            </a:r>
          </a:p>
          <a:p>
            <a:pPr marL="139700" indent="0" algn="just">
              <a:buNone/>
            </a:pPr>
            <a:endParaRPr lang="en-US" sz="1400" dirty="0"/>
          </a:p>
          <a:p>
            <a:pPr marL="139700" indent="0" algn="just">
              <a:buNone/>
            </a:pPr>
            <a:r>
              <a:rPr lang="en-US" sz="1400" dirty="0" err="1"/>
              <a:t>Wawancara</a:t>
            </a:r>
            <a:r>
              <a:rPr lang="en-US" sz="1400" dirty="0"/>
              <a:t> </a:t>
            </a:r>
            <a:r>
              <a:rPr lang="en-US" sz="1400" dirty="0" err="1"/>
              <a:t>dalam</a:t>
            </a:r>
            <a:r>
              <a:rPr lang="en-US" sz="1400" dirty="0"/>
              <a:t> </a:t>
            </a:r>
            <a:r>
              <a:rPr lang="en-US" sz="1400" dirty="0" err="1"/>
              <a:t>penelitian</a:t>
            </a:r>
            <a:r>
              <a:rPr lang="en-US" sz="1400" dirty="0"/>
              <a:t> </a:t>
            </a:r>
            <a:r>
              <a:rPr lang="en-US" sz="1400" dirty="0" err="1"/>
              <a:t>ini</a:t>
            </a:r>
            <a:r>
              <a:rPr lang="en-US" sz="1400" dirty="0"/>
              <a:t> </a:t>
            </a:r>
            <a:r>
              <a:rPr lang="en-US" sz="1400" dirty="0" err="1"/>
              <a:t>dilakukan</a:t>
            </a:r>
            <a:r>
              <a:rPr lang="en-US" sz="1400" dirty="0"/>
              <a:t> </a:t>
            </a:r>
            <a:r>
              <a:rPr lang="en-US" sz="1400" dirty="0" err="1"/>
              <a:t>kepada</a:t>
            </a:r>
            <a:r>
              <a:rPr lang="en-US" sz="1400" dirty="0"/>
              <a:t> </a:t>
            </a:r>
            <a:r>
              <a:rPr lang="en-US" sz="1400" dirty="0" err="1"/>
              <a:t>instansi</a:t>
            </a:r>
            <a:r>
              <a:rPr lang="en-US" sz="1400" dirty="0"/>
              <a:t> </a:t>
            </a:r>
            <a:r>
              <a:rPr lang="en-US" sz="1400" dirty="0" err="1"/>
              <a:t>terkait</a:t>
            </a:r>
            <a:r>
              <a:rPr lang="en-US" sz="1400" dirty="0"/>
              <a:t> di Kota Bandar Lampung yang </a:t>
            </a:r>
            <a:r>
              <a:rPr lang="en-US" sz="1400" dirty="0" err="1"/>
              <a:t>memiliki</a:t>
            </a:r>
            <a:r>
              <a:rPr lang="en-US" sz="1400" dirty="0"/>
              <a:t> </a:t>
            </a:r>
            <a:r>
              <a:rPr lang="en-US" sz="1400" dirty="0" err="1"/>
              <a:t>wewenang</a:t>
            </a:r>
            <a:r>
              <a:rPr lang="en-US" sz="1400" dirty="0"/>
              <a:t> </a:t>
            </a:r>
            <a:r>
              <a:rPr lang="en-US" sz="1400" dirty="0" err="1"/>
              <a:t>dalam</a:t>
            </a:r>
            <a:r>
              <a:rPr lang="en-US" sz="1400" dirty="0"/>
              <a:t> </a:t>
            </a:r>
            <a:r>
              <a:rPr lang="en-US" sz="1400" dirty="0" err="1"/>
              <a:t>penerapan</a:t>
            </a:r>
            <a:r>
              <a:rPr lang="en-US" sz="1400" dirty="0"/>
              <a:t> </a:t>
            </a:r>
            <a:r>
              <a:rPr lang="en-US" sz="1400" dirty="0" err="1"/>
              <a:t>konsep</a:t>
            </a:r>
            <a:r>
              <a:rPr lang="en-US" sz="1400" dirty="0"/>
              <a:t> </a:t>
            </a:r>
            <a:r>
              <a:rPr lang="en-US" sz="1400" i="1" dirty="0"/>
              <a:t>smart infrastructure</a:t>
            </a:r>
            <a:r>
              <a:rPr lang="en-US" sz="1400" dirty="0"/>
              <a:t> pada </a:t>
            </a:r>
            <a:r>
              <a:rPr lang="en-US" sz="1400" dirty="0" err="1"/>
              <a:t>aspek</a:t>
            </a:r>
            <a:r>
              <a:rPr lang="en-US" sz="1400" dirty="0"/>
              <a:t> </a:t>
            </a:r>
            <a:r>
              <a:rPr lang="en-US" sz="1400" dirty="0" err="1"/>
              <a:t>sarana</a:t>
            </a:r>
            <a:r>
              <a:rPr lang="en-US" sz="1400" dirty="0"/>
              <a:t> di Kota Bandar Lampung</a:t>
            </a:r>
          </a:p>
          <a:p>
            <a:pPr marL="139700" indent="0" algn="just">
              <a:buNone/>
            </a:pPr>
            <a:endParaRPr lang="en-US" sz="1400" dirty="0"/>
          </a:p>
          <a:p>
            <a:pPr marL="139700" indent="0" algn="just">
              <a:buNone/>
            </a:pPr>
            <a:r>
              <a:rPr lang="en-US" sz="1400" b="1" dirty="0"/>
              <a:t>2.</a:t>
            </a:r>
            <a:r>
              <a:rPr lang="en-US" sz="1400" dirty="0"/>
              <a:t> </a:t>
            </a:r>
            <a:r>
              <a:rPr lang="en-US" sz="1400" b="1" dirty="0"/>
              <a:t>Teknik </a:t>
            </a:r>
            <a:r>
              <a:rPr lang="en-US" sz="1400" b="1" dirty="0" err="1"/>
              <a:t>Pengumpulan</a:t>
            </a:r>
            <a:r>
              <a:rPr lang="en-US" sz="1400" b="1" dirty="0"/>
              <a:t> Data </a:t>
            </a:r>
            <a:r>
              <a:rPr lang="en-US" sz="1400" b="1" dirty="0" err="1"/>
              <a:t>Sekunder</a:t>
            </a:r>
            <a:endParaRPr lang="en-US" sz="1400" dirty="0"/>
          </a:p>
          <a:p>
            <a:pPr marL="139700" indent="0" algn="just">
              <a:buNone/>
            </a:pPr>
            <a:r>
              <a:rPr lang="en-US" sz="1400" dirty="0" err="1"/>
              <a:t>Dalam</a:t>
            </a:r>
            <a:r>
              <a:rPr lang="en-US" sz="1400" dirty="0"/>
              <a:t> </a:t>
            </a:r>
            <a:r>
              <a:rPr lang="en-US" sz="1400" dirty="0" err="1"/>
              <a:t>penelitian</a:t>
            </a:r>
            <a:r>
              <a:rPr lang="en-US" sz="1400" dirty="0"/>
              <a:t> </a:t>
            </a:r>
            <a:r>
              <a:rPr lang="en-US" sz="1400" dirty="0" err="1"/>
              <a:t>ini</a:t>
            </a:r>
            <a:r>
              <a:rPr lang="en-US" sz="1400" dirty="0"/>
              <a:t> </a:t>
            </a:r>
            <a:r>
              <a:rPr lang="en-US" sz="1400" dirty="0" err="1"/>
              <a:t>pengumpulan</a:t>
            </a:r>
            <a:r>
              <a:rPr lang="en-US" sz="1400" dirty="0"/>
              <a:t> data </a:t>
            </a:r>
            <a:r>
              <a:rPr lang="en-US" sz="1400" dirty="0" err="1"/>
              <a:t>sekunder</a:t>
            </a:r>
            <a:r>
              <a:rPr lang="en-US" sz="1400" dirty="0"/>
              <a:t> </a:t>
            </a:r>
            <a:r>
              <a:rPr lang="en-US" sz="1400" dirty="0" err="1"/>
              <a:t>dilakukan</a:t>
            </a:r>
            <a:r>
              <a:rPr lang="en-US" sz="1400" dirty="0"/>
              <a:t> </a:t>
            </a:r>
            <a:r>
              <a:rPr lang="en-US" sz="1400" dirty="0" err="1"/>
              <a:t>dengan</a:t>
            </a:r>
            <a:r>
              <a:rPr lang="en-US" sz="1400" dirty="0"/>
              <a:t> </a:t>
            </a:r>
            <a:r>
              <a:rPr lang="en-US" sz="1400" dirty="0" err="1"/>
              <a:t>mengolah</a:t>
            </a:r>
            <a:r>
              <a:rPr lang="en-US" sz="1400" dirty="0"/>
              <a:t> data </a:t>
            </a:r>
            <a:r>
              <a:rPr lang="en-US" sz="1400" dirty="0" err="1"/>
              <a:t>dari</a:t>
            </a:r>
            <a:r>
              <a:rPr lang="en-US" sz="1400" dirty="0"/>
              <a:t> data primer yang </a:t>
            </a:r>
            <a:r>
              <a:rPr lang="en-US" sz="1400" dirty="0" err="1"/>
              <a:t>terdapat</a:t>
            </a:r>
            <a:r>
              <a:rPr lang="en-US" sz="1400" dirty="0"/>
              <a:t> pada </a:t>
            </a:r>
            <a:r>
              <a:rPr lang="en-US" sz="1400" dirty="0" err="1"/>
              <a:t>dokumen</a:t>
            </a:r>
            <a:r>
              <a:rPr lang="en-US" sz="1400" dirty="0"/>
              <a:t> – </a:t>
            </a:r>
            <a:r>
              <a:rPr lang="en-US" sz="1400" dirty="0" err="1"/>
              <a:t>dokumen</a:t>
            </a:r>
            <a:r>
              <a:rPr lang="en-US" sz="1400" dirty="0"/>
              <a:t> dan internet yang </a:t>
            </a:r>
            <a:r>
              <a:rPr lang="en-US" sz="1400" dirty="0" err="1"/>
              <a:t>membahas</a:t>
            </a:r>
            <a:r>
              <a:rPr lang="en-US" sz="1400" dirty="0"/>
              <a:t> </a:t>
            </a:r>
            <a:r>
              <a:rPr lang="en-US" sz="1400" dirty="0" err="1"/>
              <a:t>tentang</a:t>
            </a:r>
            <a:r>
              <a:rPr lang="en-US" sz="1400" dirty="0"/>
              <a:t> </a:t>
            </a:r>
            <a:r>
              <a:rPr lang="en-US" sz="1400" dirty="0" err="1"/>
              <a:t>konsep</a:t>
            </a:r>
            <a:r>
              <a:rPr lang="en-US" sz="1400" dirty="0"/>
              <a:t> smart infrastructure pada </a:t>
            </a:r>
            <a:r>
              <a:rPr lang="en-US" sz="1400" dirty="0" err="1"/>
              <a:t>aspek</a:t>
            </a:r>
            <a:r>
              <a:rPr lang="en-US" sz="1400" dirty="0"/>
              <a:t> </a:t>
            </a:r>
            <a:r>
              <a:rPr lang="en-US" sz="1400" dirty="0" err="1"/>
              <a:t>sarana</a:t>
            </a:r>
            <a:r>
              <a:rPr lang="en-US" sz="1400" dirty="0"/>
              <a:t> </a:t>
            </a:r>
            <a:r>
              <a:rPr lang="en-US" sz="1400" dirty="0" err="1"/>
              <a:t>untuk</a:t>
            </a:r>
            <a:r>
              <a:rPr lang="en-US" sz="1400" dirty="0"/>
              <a:t> </a:t>
            </a:r>
            <a:r>
              <a:rPr lang="en-US" sz="1400" dirty="0" err="1"/>
              <a:t>diterapkan</a:t>
            </a:r>
            <a:r>
              <a:rPr lang="en-US" sz="1400" dirty="0"/>
              <a:t> di Kota Bandar Lampung. </a:t>
            </a:r>
          </a:p>
        </p:txBody>
      </p:sp>
      <p:sp>
        <p:nvSpPr>
          <p:cNvPr id="1461" name="Google Shape;1461;p46"/>
          <p:cNvSpPr txBox="1"/>
          <p:nvPr/>
        </p:nvSpPr>
        <p:spPr>
          <a:xfrm>
            <a:off x="3777211" y="4498986"/>
            <a:ext cx="795600" cy="520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76" name="Google Shape;1476;p46"/>
          <p:cNvSpPr txBox="1"/>
          <p:nvPr/>
        </p:nvSpPr>
        <p:spPr>
          <a:xfrm>
            <a:off x="4555479" y="4498986"/>
            <a:ext cx="1159821" cy="520800"/>
          </a:xfrm>
          <a:prstGeom prst="rect">
            <a:avLst/>
          </a:prstGeom>
          <a:gradFill>
            <a:gsLst>
              <a:gs pos="0">
                <a:srgbClr val="AA9EEE">
                  <a:alpha val="12549"/>
                </a:srgbClr>
              </a:gs>
              <a:gs pos="100000">
                <a:srgbClr val="FFFFFF"/>
              </a:gs>
            </a:gsLst>
            <a:lin ang="1619866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1800" b="1" dirty="0" err="1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Metode</a:t>
            </a:r>
            <a:r>
              <a:rPr lang="en-US" sz="1800" b="1" dirty="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800" b="1" dirty="0" err="1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Penelitian</a:t>
            </a:r>
            <a:endParaRPr lang="en-US" sz="1800" b="1" dirty="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77" name="Google Shape;1477;p46"/>
          <p:cNvSpPr/>
          <p:nvPr/>
        </p:nvSpPr>
        <p:spPr>
          <a:xfrm>
            <a:off x="4555215" y="4973320"/>
            <a:ext cx="1159821" cy="485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78" name="Google Shape;1478;p46">
            <a:hlinkClick r:id="rId3" action="ppaction://hlinksldjump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3224" y="585350"/>
            <a:ext cx="360887" cy="260251"/>
          </a:xfrm>
          <a:prstGeom prst="rect">
            <a:avLst/>
          </a:prstGeom>
          <a:noFill/>
          <a:ln>
            <a:noFill/>
          </a:ln>
        </p:spPr>
      </p:pic>
      <p:sp>
        <p:nvSpPr>
          <p:cNvPr id="1479" name="Google Shape;1479;p46">
            <a:hlinkClick r:id="" action="ppaction://hlinkshowjump?jump=nextslide"/>
          </p:cNvPr>
          <p:cNvSpPr/>
          <p:nvPr/>
        </p:nvSpPr>
        <p:spPr>
          <a:xfrm>
            <a:off x="7977175" y="627091"/>
            <a:ext cx="432265" cy="208566"/>
          </a:xfrm>
          <a:custGeom>
            <a:avLst/>
            <a:gdLst/>
            <a:ahLst/>
            <a:cxnLst/>
            <a:rect l="l" t="t" r="r" b="b"/>
            <a:pathLst>
              <a:path w="209583" h="101123" extrusionOk="0">
                <a:moveTo>
                  <a:pt x="158014" y="1"/>
                </a:moveTo>
                <a:cubicBezTo>
                  <a:pt x="155920" y="1"/>
                  <a:pt x="153827" y="808"/>
                  <a:pt x="152237" y="2415"/>
                </a:cubicBezTo>
                <a:cubicBezTo>
                  <a:pt x="149040" y="5611"/>
                  <a:pt x="149073" y="10765"/>
                  <a:pt x="152237" y="13929"/>
                </a:cubicBezTo>
                <a:lnTo>
                  <a:pt x="180845" y="42407"/>
                </a:lnTo>
                <a:lnTo>
                  <a:pt x="8155" y="42407"/>
                </a:lnTo>
                <a:cubicBezTo>
                  <a:pt x="3653" y="42407"/>
                  <a:pt x="0" y="46060"/>
                  <a:pt x="0" y="50562"/>
                </a:cubicBezTo>
                <a:cubicBezTo>
                  <a:pt x="0" y="55063"/>
                  <a:pt x="3653" y="58717"/>
                  <a:pt x="8155" y="58717"/>
                </a:cubicBezTo>
                <a:lnTo>
                  <a:pt x="180845" y="58717"/>
                </a:lnTo>
                <a:lnTo>
                  <a:pt x="152237" y="87194"/>
                </a:lnTo>
                <a:cubicBezTo>
                  <a:pt x="149073" y="90358"/>
                  <a:pt x="149040" y="95512"/>
                  <a:pt x="152237" y="98708"/>
                </a:cubicBezTo>
                <a:cubicBezTo>
                  <a:pt x="153827" y="100315"/>
                  <a:pt x="155920" y="101122"/>
                  <a:pt x="158014" y="101122"/>
                </a:cubicBezTo>
                <a:cubicBezTo>
                  <a:pt x="160087" y="101122"/>
                  <a:pt x="162162" y="100331"/>
                  <a:pt x="163752" y="98741"/>
                </a:cubicBezTo>
                <a:lnTo>
                  <a:pt x="206353" y="56335"/>
                </a:lnTo>
                <a:lnTo>
                  <a:pt x="206386" y="56335"/>
                </a:lnTo>
                <a:cubicBezTo>
                  <a:pt x="209583" y="53139"/>
                  <a:pt x="209550" y="47952"/>
                  <a:pt x="206386" y="44788"/>
                </a:cubicBezTo>
                <a:lnTo>
                  <a:pt x="206353" y="44788"/>
                </a:lnTo>
                <a:lnTo>
                  <a:pt x="163752" y="2382"/>
                </a:lnTo>
                <a:cubicBezTo>
                  <a:pt x="162162" y="792"/>
                  <a:pt x="160087" y="1"/>
                  <a:pt x="15801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0" name="Google Shape;1480;p46">
            <a:hlinkClick r:id="" action="ppaction://hlinkshowjump?jump=previousslide"/>
          </p:cNvPr>
          <p:cNvSpPr/>
          <p:nvPr/>
        </p:nvSpPr>
        <p:spPr>
          <a:xfrm flipH="1">
            <a:off x="7358100" y="627091"/>
            <a:ext cx="432265" cy="208566"/>
          </a:xfrm>
          <a:custGeom>
            <a:avLst/>
            <a:gdLst/>
            <a:ahLst/>
            <a:cxnLst/>
            <a:rect l="l" t="t" r="r" b="b"/>
            <a:pathLst>
              <a:path w="209583" h="101123" extrusionOk="0">
                <a:moveTo>
                  <a:pt x="158014" y="1"/>
                </a:moveTo>
                <a:cubicBezTo>
                  <a:pt x="155920" y="1"/>
                  <a:pt x="153827" y="808"/>
                  <a:pt x="152237" y="2415"/>
                </a:cubicBezTo>
                <a:cubicBezTo>
                  <a:pt x="149040" y="5611"/>
                  <a:pt x="149073" y="10765"/>
                  <a:pt x="152237" y="13929"/>
                </a:cubicBezTo>
                <a:lnTo>
                  <a:pt x="180845" y="42407"/>
                </a:lnTo>
                <a:lnTo>
                  <a:pt x="8155" y="42407"/>
                </a:lnTo>
                <a:cubicBezTo>
                  <a:pt x="3653" y="42407"/>
                  <a:pt x="0" y="46060"/>
                  <a:pt x="0" y="50562"/>
                </a:cubicBezTo>
                <a:cubicBezTo>
                  <a:pt x="0" y="55063"/>
                  <a:pt x="3653" y="58717"/>
                  <a:pt x="8155" y="58717"/>
                </a:cubicBezTo>
                <a:lnTo>
                  <a:pt x="180845" y="58717"/>
                </a:lnTo>
                <a:lnTo>
                  <a:pt x="152237" y="87194"/>
                </a:lnTo>
                <a:cubicBezTo>
                  <a:pt x="149073" y="90358"/>
                  <a:pt x="149040" y="95512"/>
                  <a:pt x="152237" y="98708"/>
                </a:cubicBezTo>
                <a:cubicBezTo>
                  <a:pt x="153827" y="100315"/>
                  <a:pt x="155920" y="101122"/>
                  <a:pt x="158014" y="101122"/>
                </a:cubicBezTo>
                <a:cubicBezTo>
                  <a:pt x="160087" y="101122"/>
                  <a:pt x="162162" y="100331"/>
                  <a:pt x="163752" y="98741"/>
                </a:cubicBezTo>
                <a:lnTo>
                  <a:pt x="206353" y="56335"/>
                </a:lnTo>
                <a:lnTo>
                  <a:pt x="206386" y="56335"/>
                </a:lnTo>
                <a:cubicBezTo>
                  <a:pt x="209583" y="53139"/>
                  <a:pt x="209550" y="47952"/>
                  <a:pt x="206386" y="44788"/>
                </a:cubicBezTo>
                <a:lnTo>
                  <a:pt x="206353" y="44788"/>
                </a:lnTo>
                <a:lnTo>
                  <a:pt x="163752" y="2382"/>
                </a:lnTo>
                <a:cubicBezTo>
                  <a:pt x="162162" y="792"/>
                  <a:pt x="160087" y="1"/>
                  <a:pt x="15801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1209;p42">
            <a:extLst>
              <a:ext uri="{FF2B5EF4-FFF2-40B4-BE49-F238E27FC236}">
                <a16:creationId xmlns:a16="http://schemas.microsoft.com/office/drawing/2014/main" id="{9B55FDA0-FEA9-44BD-9640-1F5FBC2BB401}"/>
              </a:ext>
            </a:extLst>
          </p:cNvPr>
          <p:cNvSpPr txBox="1">
            <a:spLocks/>
          </p:cNvSpPr>
          <p:nvPr/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28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pPr algn="ctr"/>
            <a:r>
              <a:rPr lang="en-US" dirty="0"/>
              <a:t>Teknik </a:t>
            </a:r>
            <a:r>
              <a:rPr lang="en-US" dirty="0" err="1"/>
              <a:t>Pengumpulan</a:t>
            </a:r>
            <a:r>
              <a:rPr lang="en-US" dirty="0"/>
              <a:t> Data</a:t>
            </a:r>
          </a:p>
        </p:txBody>
      </p:sp>
      <p:sp>
        <p:nvSpPr>
          <p:cNvPr id="60" name="Google Shape;771;p34">
            <a:hlinkClick r:id="rId5" action="ppaction://hlinksldjump"/>
            <a:extLst>
              <a:ext uri="{FF2B5EF4-FFF2-40B4-BE49-F238E27FC236}">
                <a16:creationId xmlns:a16="http://schemas.microsoft.com/office/drawing/2014/main" id="{DAE0B40F-F01A-45BF-AFAE-B10D1C6F3929}"/>
              </a:ext>
            </a:extLst>
          </p:cNvPr>
          <p:cNvSpPr txBox="1"/>
          <p:nvPr/>
        </p:nvSpPr>
        <p:spPr>
          <a:xfrm>
            <a:off x="5715564" y="4498986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Rencana</a:t>
            </a:r>
            <a:r>
              <a:rPr lang="en-US" b="1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Kegiatan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526D4810-1C76-4174-B928-B7ABE9851D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60709" y="4317839"/>
            <a:ext cx="2081568" cy="701119"/>
          </a:xfrm>
          <a:prstGeom prst="rect">
            <a:avLst/>
          </a:prstGeom>
        </p:spPr>
      </p:pic>
      <p:sp>
        <p:nvSpPr>
          <p:cNvPr id="62" name="Google Shape;769;p34">
            <a:hlinkClick r:id="rId7" action="ppaction://hlinksldjump"/>
            <a:extLst>
              <a:ext uri="{FF2B5EF4-FFF2-40B4-BE49-F238E27FC236}">
                <a16:creationId xmlns:a16="http://schemas.microsoft.com/office/drawing/2014/main" id="{398691A2-03D1-4D02-900B-1D38393961D9}"/>
              </a:ext>
            </a:extLst>
          </p:cNvPr>
          <p:cNvSpPr txBox="1"/>
          <p:nvPr/>
        </p:nvSpPr>
        <p:spPr>
          <a:xfrm>
            <a:off x="1040144" y="4498158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Pendahuluan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2A432F4D-E5D2-41DE-A41B-D2E3A51C69D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8477" y="4194469"/>
            <a:ext cx="746342" cy="1008012"/>
          </a:xfrm>
          <a:prstGeom prst="rect">
            <a:avLst/>
          </a:prstGeom>
        </p:spPr>
      </p:pic>
      <p:sp>
        <p:nvSpPr>
          <p:cNvPr id="64" name="Google Shape;768;p34">
            <a:hlinkClick r:id="rId9" action="ppaction://hlinksldjump"/>
            <a:extLst>
              <a:ext uri="{FF2B5EF4-FFF2-40B4-BE49-F238E27FC236}">
                <a16:creationId xmlns:a16="http://schemas.microsoft.com/office/drawing/2014/main" id="{57AD4EDF-471D-4C70-9CDF-D8EF05736072}"/>
              </a:ext>
            </a:extLst>
          </p:cNvPr>
          <p:cNvSpPr txBox="1"/>
          <p:nvPr/>
        </p:nvSpPr>
        <p:spPr>
          <a:xfrm>
            <a:off x="2236101" y="4498986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Tin</a:t>
            </a: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jauan</a:t>
            </a:r>
            <a:r>
              <a:rPr lang="en-US" b="1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Teori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5" name="Google Shape;769;p34">
            <a:hlinkClick r:id="rId7" action="ppaction://hlinksldjump"/>
            <a:extLst>
              <a:ext uri="{FF2B5EF4-FFF2-40B4-BE49-F238E27FC236}">
                <a16:creationId xmlns:a16="http://schemas.microsoft.com/office/drawing/2014/main" id="{4C5D126B-C330-4A65-B824-E092E7437737}"/>
              </a:ext>
            </a:extLst>
          </p:cNvPr>
          <p:cNvSpPr txBox="1"/>
          <p:nvPr/>
        </p:nvSpPr>
        <p:spPr>
          <a:xfrm>
            <a:off x="3395922" y="4498986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Gambaran Umum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32581987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0" name="Google Shape;1440;p46"/>
          <p:cNvGrpSpPr/>
          <p:nvPr/>
        </p:nvGrpSpPr>
        <p:grpSpPr>
          <a:xfrm>
            <a:off x="3281538" y="470975"/>
            <a:ext cx="4587960" cy="3712375"/>
            <a:chOff x="3281538" y="470975"/>
            <a:chExt cx="4587960" cy="3712375"/>
          </a:xfrm>
        </p:grpSpPr>
        <p:sp>
          <p:nvSpPr>
            <p:cNvPr id="1441" name="Google Shape;1441;p46"/>
            <p:cNvSpPr/>
            <p:nvPr/>
          </p:nvSpPr>
          <p:spPr>
            <a:xfrm>
              <a:off x="6871698" y="3185550"/>
              <a:ext cx="997800" cy="997800"/>
            </a:xfrm>
            <a:prstGeom prst="donut">
              <a:avLst>
                <a:gd name="adj" fmla="val 1594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46"/>
            <p:cNvSpPr/>
            <p:nvPr/>
          </p:nvSpPr>
          <p:spPr>
            <a:xfrm>
              <a:off x="3281538" y="470975"/>
              <a:ext cx="520200" cy="520800"/>
            </a:xfrm>
            <a:prstGeom prst="donut">
              <a:avLst>
                <a:gd name="adj" fmla="val 1594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46"/>
            <p:cNvSpPr/>
            <p:nvPr/>
          </p:nvSpPr>
          <p:spPr>
            <a:xfrm>
              <a:off x="5501788" y="1677663"/>
              <a:ext cx="520200" cy="520800"/>
            </a:xfrm>
            <a:prstGeom prst="donut">
              <a:avLst>
                <a:gd name="adj" fmla="val 1594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44" name="Google Shape;1444;p46">
            <a:hlinkClick r:id="" action="ppaction://hlinkshowjump?jump=nextslide"/>
          </p:cNvPr>
          <p:cNvSpPr/>
          <p:nvPr/>
        </p:nvSpPr>
        <p:spPr>
          <a:xfrm>
            <a:off x="7977175" y="627091"/>
            <a:ext cx="432265" cy="208566"/>
          </a:xfrm>
          <a:custGeom>
            <a:avLst/>
            <a:gdLst/>
            <a:ahLst/>
            <a:cxnLst/>
            <a:rect l="l" t="t" r="r" b="b"/>
            <a:pathLst>
              <a:path w="209583" h="101123" extrusionOk="0">
                <a:moveTo>
                  <a:pt x="158014" y="1"/>
                </a:moveTo>
                <a:cubicBezTo>
                  <a:pt x="155920" y="1"/>
                  <a:pt x="153827" y="808"/>
                  <a:pt x="152237" y="2415"/>
                </a:cubicBezTo>
                <a:cubicBezTo>
                  <a:pt x="149040" y="5611"/>
                  <a:pt x="149073" y="10765"/>
                  <a:pt x="152237" y="13929"/>
                </a:cubicBezTo>
                <a:lnTo>
                  <a:pt x="180845" y="42407"/>
                </a:lnTo>
                <a:lnTo>
                  <a:pt x="8155" y="42407"/>
                </a:lnTo>
                <a:cubicBezTo>
                  <a:pt x="3653" y="42407"/>
                  <a:pt x="0" y="46060"/>
                  <a:pt x="0" y="50562"/>
                </a:cubicBezTo>
                <a:cubicBezTo>
                  <a:pt x="0" y="55063"/>
                  <a:pt x="3653" y="58717"/>
                  <a:pt x="8155" y="58717"/>
                </a:cubicBezTo>
                <a:lnTo>
                  <a:pt x="180845" y="58717"/>
                </a:lnTo>
                <a:lnTo>
                  <a:pt x="152237" y="87194"/>
                </a:lnTo>
                <a:cubicBezTo>
                  <a:pt x="149073" y="90358"/>
                  <a:pt x="149040" y="95512"/>
                  <a:pt x="152237" y="98708"/>
                </a:cubicBezTo>
                <a:cubicBezTo>
                  <a:pt x="153827" y="100315"/>
                  <a:pt x="155920" y="101122"/>
                  <a:pt x="158014" y="101122"/>
                </a:cubicBezTo>
                <a:cubicBezTo>
                  <a:pt x="160087" y="101122"/>
                  <a:pt x="162162" y="100331"/>
                  <a:pt x="163752" y="98741"/>
                </a:cubicBezTo>
                <a:lnTo>
                  <a:pt x="206353" y="56335"/>
                </a:lnTo>
                <a:lnTo>
                  <a:pt x="206386" y="56335"/>
                </a:lnTo>
                <a:cubicBezTo>
                  <a:pt x="209583" y="53139"/>
                  <a:pt x="209550" y="47952"/>
                  <a:pt x="206386" y="44788"/>
                </a:cubicBezTo>
                <a:lnTo>
                  <a:pt x="206353" y="44788"/>
                </a:lnTo>
                <a:lnTo>
                  <a:pt x="163752" y="2382"/>
                </a:lnTo>
                <a:cubicBezTo>
                  <a:pt x="162162" y="792"/>
                  <a:pt x="160087" y="1"/>
                  <a:pt x="15801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5" name="Google Shape;1445;p46"/>
          <p:cNvSpPr/>
          <p:nvPr/>
        </p:nvSpPr>
        <p:spPr>
          <a:xfrm flipH="1">
            <a:off x="7358100" y="627091"/>
            <a:ext cx="432265" cy="208566"/>
          </a:xfrm>
          <a:custGeom>
            <a:avLst/>
            <a:gdLst/>
            <a:ahLst/>
            <a:cxnLst/>
            <a:rect l="l" t="t" r="r" b="b"/>
            <a:pathLst>
              <a:path w="209583" h="101123" extrusionOk="0">
                <a:moveTo>
                  <a:pt x="158014" y="1"/>
                </a:moveTo>
                <a:cubicBezTo>
                  <a:pt x="155920" y="1"/>
                  <a:pt x="153827" y="808"/>
                  <a:pt x="152237" y="2415"/>
                </a:cubicBezTo>
                <a:cubicBezTo>
                  <a:pt x="149040" y="5611"/>
                  <a:pt x="149073" y="10765"/>
                  <a:pt x="152237" y="13929"/>
                </a:cubicBezTo>
                <a:lnTo>
                  <a:pt x="180845" y="42407"/>
                </a:lnTo>
                <a:lnTo>
                  <a:pt x="8155" y="42407"/>
                </a:lnTo>
                <a:cubicBezTo>
                  <a:pt x="3653" y="42407"/>
                  <a:pt x="0" y="46060"/>
                  <a:pt x="0" y="50562"/>
                </a:cubicBezTo>
                <a:cubicBezTo>
                  <a:pt x="0" y="55063"/>
                  <a:pt x="3653" y="58717"/>
                  <a:pt x="8155" y="58717"/>
                </a:cubicBezTo>
                <a:lnTo>
                  <a:pt x="180845" y="58717"/>
                </a:lnTo>
                <a:lnTo>
                  <a:pt x="152237" y="87194"/>
                </a:lnTo>
                <a:cubicBezTo>
                  <a:pt x="149073" y="90358"/>
                  <a:pt x="149040" y="95512"/>
                  <a:pt x="152237" y="98708"/>
                </a:cubicBezTo>
                <a:cubicBezTo>
                  <a:pt x="153827" y="100315"/>
                  <a:pt x="155920" y="101122"/>
                  <a:pt x="158014" y="101122"/>
                </a:cubicBezTo>
                <a:cubicBezTo>
                  <a:pt x="160087" y="101122"/>
                  <a:pt x="162162" y="100331"/>
                  <a:pt x="163752" y="98741"/>
                </a:cubicBezTo>
                <a:lnTo>
                  <a:pt x="206353" y="56335"/>
                </a:lnTo>
                <a:lnTo>
                  <a:pt x="206386" y="56335"/>
                </a:lnTo>
                <a:cubicBezTo>
                  <a:pt x="209583" y="53139"/>
                  <a:pt x="209550" y="47952"/>
                  <a:pt x="206386" y="44788"/>
                </a:cubicBezTo>
                <a:lnTo>
                  <a:pt x="206353" y="44788"/>
                </a:lnTo>
                <a:lnTo>
                  <a:pt x="163752" y="2382"/>
                </a:lnTo>
                <a:cubicBezTo>
                  <a:pt x="162162" y="792"/>
                  <a:pt x="160087" y="1"/>
                  <a:pt x="15801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6" name="Google Shape;1446;p46"/>
          <p:cNvSpPr txBox="1">
            <a:spLocks noGrp="1"/>
          </p:cNvSpPr>
          <p:nvPr>
            <p:ph type="body" idx="1"/>
          </p:nvPr>
        </p:nvSpPr>
        <p:spPr>
          <a:xfrm flipH="1">
            <a:off x="931888" y="1206450"/>
            <a:ext cx="7477552" cy="245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39700" indent="0" algn="just">
              <a:buNone/>
            </a:pPr>
            <a:r>
              <a:rPr lang="en-US" dirty="0" err="1"/>
              <a:t>Penelitian</a:t>
            </a:r>
            <a:r>
              <a:rPr lang="en-US" dirty="0"/>
              <a:t> </a:t>
            </a:r>
            <a:r>
              <a:rPr lang="en-US" dirty="0" err="1"/>
              <a:t>mengenai</a:t>
            </a:r>
            <a:r>
              <a:rPr lang="en-US" dirty="0"/>
              <a:t> </a:t>
            </a:r>
            <a:r>
              <a:rPr lang="en-US" dirty="0" err="1"/>
              <a:t>kajian</a:t>
            </a:r>
            <a:r>
              <a:rPr lang="en-US" dirty="0"/>
              <a:t> </a:t>
            </a:r>
            <a:r>
              <a:rPr lang="en-US" dirty="0" err="1"/>
              <a:t>penerapan</a:t>
            </a:r>
            <a:r>
              <a:rPr lang="en-US" dirty="0"/>
              <a:t> </a:t>
            </a:r>
            <a:r>
              <a:rPr lang="en-US" dirty="0" err="1"/>
              <a:t>konsep</a:t>
            </a:r>
            <a:r>
              <a:rPr lang="en-US" dirty="0"/>
              <a:t> smart infrastructure pada </a:t>
            </a:r>
            <a:r>
              <a:rPr lang="en-US" dirty="0" err="1"/>
              <a:t>aspek</a:t>
            </a:r>
            <a:r>
              <a:rPr lang="en-US" dirty="0"/>
              <a:t> </a:t>
            </a:r>
            <a:r>
              <a:rPr lang="en-US" dirty="0" err="1"/>
              <a:t>sarana</a:t>
            </a:r>
            <a:r>
              <a:rPr lang="en-US" dirty="0"/>
              <a:t> di Kota Bandar Lampung </a:t>
            </a:r>
            <a:r>
              <a:rPr lang="en-US" dirty="0" err="1"/>
              <a:t>menggunakan</a:t>
            </a:r>
            <a:r>
              <a:rPr lang="en-US" dirty="0"/>
              <a:t> </a:t>
            </a:r>
            <a:r>
              <a:rPr lang="en-US" dirty="0" err="1"/>
              <a:t>teknik</a:t>
            </a:r>
            <a:r>
              <a:rPr lang="en-US" dirty="0"/>
              <a:t> sampling </a:t>
            </a:r>
            <a:r>
              <a:rPr lang="en-US" b="1" dirty="0"/>
              <a:t>non probability sampling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pendekatan</a:t>
            </a:r>
            <a:r>
              <a:rPr lang="en-US" dirty="0"/>
              <a:t> </a:t>
            </a:r>
            <a:r>
              <a:rPr lang="en-US" b="1" dirty="0"/>
              <a:t>purposive sampling</a:t>
            </a:r>
            <a:r>
              <a:rPr lang="en-US" dirty="0"/>
              <a:t>.</a:t>
            </a:r>
          </a:p>
        </p:txBody>
      </p:sp>
      <p:sp>
        <p:nvSpPr>
          <p:cNvPr id="1461" name="Google Shape;1461;p46"/>
          <p:cNvSpPr txBox="1"/>
          <p:nvPr/>
        </p:nvSpPr>
        <p:spPr>
          <a:xfrm>
            <a:off x="3777211" y="4498986"/>
            <a:ext cx="795600" cy="520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76" name="Google Shape;1476;p46"/>
          <p:cNvSpPr txBox="1"/>
          <p:nvPr/>
        </p:nvSpPr>
        <p:spPr>
          <a:xfrm>
            <a:off x="4555479" y="4498986"/>
            <a:ext cx="1159821" cy="520800"/>
          </a:xfrm>
          <a:prstGeom prst="rect">
            <a:avLst/>
          </a:prstGeom>
          <a:gradFill>
            <a:gsLst>
              <a:gs pos="0">
                <a:srgbClr val="AA9EEE">
                  <a:alpha val="12549"/>
                </a:srgbClr>
              </a:gs>
              <a:gs pos="100000">
                <a:srgbClr val="FFFFFF"/>
              </a:gs>
            </a:gsLst>
            <a:lin ang="1619866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1800" b="1" dirty="0" err="1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Metode</a:t>
            </a:r>
            <a:r>
              <a:rPr lang="en-US" sz="1800" b="1" dirty="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800" b="1" dirty="0" err="1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Penelitian</a:t>
            </a:r>
            <a:endParaRPr lang="en-US" sz="1800" b="1" dirty="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77" name="Google Shape;1477;p46"/>
          <p:cNvSpPr/>
          <p:nvPr/>
        </p:nvSpPr>
        <p:spPr>
          <a:xfrm>
            <a:off x="4555215" y="4973320"/>
            <a:ext cx="1159821" cy="485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78" name="Google Shape;1478;p46">
            <a:hlinkClick r:id="rId3" action="ppaction://hlinksldjump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3224" y="585350"/>
            <a:ext cx="360887" cy="260251"/>
          </a:xfrm>
          <a:prstGeom prst="rect">
            <a:avLst/>
          </a:prstGeom>
          <a:noFill/>
          <a:ln>
            <a:noFill/>
          </a:ln>
        </p:spPr>
      </p:pic>
      <p:sp>
        <p:nvSpPr>
          <p:cNvPr id="1479" name="Google Shape;1479;p46">
            <a:hlinkClick r:id="" action="ppaction://hlinkshowjump?jump=nextslide"/>
          </p:cNvPr>
          <p:cNvSpPr/>
          <p:nvPr/>
        </p:nvSpPr>
        <p:spPr>
          <a:xfrm>
            <a:off x="7977175" y="627091"/>
            <a:ext cx="432265" cy="208566"/>
          </a:xfrm>
          <a:custGeom>
            <a:avLst/>
            <a:gdLst/>
            <a:ahLst/>
            <a:cxnLst/>
            <a:rect l="l" t="t" r="r" b="b"/>
            <a:pathLst>
              <a:path w="209583" h="101123" extrusionOk="0">
                <a:moveTo>
                  <a:pt x="158014" y="1"/>
                </a:moveTo>
                <a:cubicBezTo>
                  <a:pt x="155920" y="1"/>
                  <a:pt x="153827" y="808"/>
                  <a:pt x="152237" y="2415"/>
                </a:cubicBezTo>
                <a:cubicBezTo>
                  <a:pt x="149040" y="5611"/>
                  <a:pt x="149073" y="10765"/>
                  <a:pt x="152237" y="13929"/>
                </a:cubicBezTo>
                <a:lnTo>
                  <a:pt x="180845" y="42407"/>
                </a:lnTo>
                <a:lnTo>
                  <a:pt x="8155" y="42407"/>
                </a:lnTo>
                <a:cubicBezTo>
                  <a:pt x="3653" y="42407"/>
                  <a:pt x="0" y="46060"/>
                  <a:pt x="0" y="50562"/>
                </a:cubicBezTo>
                <a:cubicBezTo>
                  <a:pt x="0" y="55063"/>
                  <a:pt x="3653" y="58717"/>
                  <a:pt x="8155" y="58717"/>
                </a:cubicBezTo>
                <a:lnTo>
                  <a:pt x="180845" y="58717"/>
                </a:lnTo>
                <a:lnTo>
                  <a:pt x="152237" y="87194"/>
                </a:lnTo>
                <a:cubicBezTo>
                  <a:pt x="149073" y="90358"/>
                  <a:pt x="149040" y="95512"/>
                  <a:pt x="152237" y="98708"/>
                </a:cubicBezTo>
                <a:cubicBezTo>
                  <a:pt x="153827" y="100315"/>
                  <a:pt x="155920" y="101122"/>
                  <a:pt x="158014" y="101122"/>
                </a:cubicBezTo>
                <a:cubicBezTo>
                  <a:pt x="160087" y="101122"/>
                  <a:pt x="162162" y="100331"/>
                  <a:pt x="163752" y="98741"/>
                </a:cubicBezTo>
                <a:lnTo>
                  <a:pt x="206353" y="56335"/>
                </a:lnTo>
                <a:lnTo>
                  <a:pt x="206386" y="56335"/>
                </a:lnTo>
                <a:cubicBezTo>
                  <a:pt x="209583" y="53139"/>
                  <a:pt x="209550" y="47952"/>
                  <a:pt x="206386" y="44788"/>
                </a:cubicBezTo>
                <a:lnTo>
                  <a:pt x="206353" y="44788"/>
                </a:lnTo>
                <a:lnTo>
                  <a:pt x="163752" y="2382"/>
                </a:lnTo>
                <a:cubicBezTo>
                  <a:pt x="162162" y="792"/>
                  <a:pt x="160087" y="1"/>
                  <a:pt x="15801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0" name="Google Shape;1480;p46">
            <a:hlinkClick r:id="" action="ppaction://hlinkshowjump?jump=previousslide"/>
          </p:cNvPr>
          <p:cNvSpPr/>
          <p:nvPr/>
        </p:nvSpPr>
        <p:spPr>
          <a:xfrm flipH="1">
            <a:off x="7358100" y="627091"/>
            <a:ext cx="432265" cy="208566"/>
          </a:xfrm>
          <a:custGeom>
            <a:avLst/>
            <a:gdLst/>
            <a:ahLst/>
            <a:cxnLst/>
            <a:rect l="l" t="t" r="r" b="b"/>
            <a:pathLst>
              <a:path w="209583" h="101123" extrusionOk="0">
                <a:moveTo>
                  <a:pt x="158014" y="1"/>
                </a:moveTo>
                <a:cubicBezTo>
                  <a:pt x="155920" y="1"/>
                  <a:pt x="153827" y="808"/>
                  <a:pt x="152237" y="2415"/>
                </a:cubicBezTo>
                <a:cubicBezTo>
                  <a:pt x="149040" y="5611"/>
                  <a:pt x="149073" y="10765"/>
                  <a:pt x="152237" y="13929"/>
                </a:cubicBezTo>
                <a:lnTo>
                  <a:pt x="180845" y="42407"/>
                </a:lnTo>
                <a:lnTo>
                  <a:pt x="8155" y="42407"/>
                </a:lnTo>
                <a:cubicBezTo>
                  <a:pt x="3653" y="42407"/>
                  <a:pt x="0" y="46060"/>
                  <a:pt x="0" y="50562"/>
                </a:cubicBezTo>
                <a:cubicBezTo>
                  <a:pt x="0" y="55063"/>
                  <a:pt x="3653" y="58717"/>
                  <a:pt x="8155" y="58717"/>
                </a:cubicBezTo>
                <a:lnTo>
                  <a:pt x="180845" y="58717"/>
                </a:lnTo>
                <a:lnTo>
                  <a:pt x="152237" y="87194"/>
                </a:lnTo>
                <a:cubicBezTo>
                  <a:pt x="149073" y="90358"/>
                  <a:pt x="149040" y="95512"/>
                  <a:pt x="152237" y="98708"/>
                </a:cubicBezTo>
                <a:cubicBezTo>
                  <a:pt x="153827" y="100315"/>
                  <a:pt x="155920" y="101122"/>
                  <a:pt x="158014" y="101122"/>
                </a:cubicBezTo>
                <a:cubicBezTo>
                  <a:pt x="160087" y="101122"/>
                  <a:pt x="162162" y="100331"/>
                  <a:pt x="163752" y="98741"/>
                </a:cubicBezTo>
                <a:lnTo>
                  <a:pt x="206353" y="56335"/>
                </a:lnTo>
                <a:lnTo>
                  <a:pt x="206386" y="56335"/>
                </a:lnTo>
                <a:cubicBezTo>
                  <a:pt x="209583" y="53139"/>
                  <a:pt x="209550" y="47952"/>
                  <a:pt x="206386" y="44788"/>
                </a:cubicBezTo>
                <a:lnTo>
                  <a:pt x="206353" y="44788"/>
                </a:lnTo>
                <a:lnTo>
                  <a:pt x="163752" y="2382"/>
                </a:lnTo>
                <a:cubicBezTo>
                  <a:pt x="162162" y="792"/>
                  <a:pt x="160087" y="1"/>
                  <a:pt x="15801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1209;p42">
            <a:extLst>
              <a:ext uri="{FF2B5EF4-FFF2-40B4-BE49-F238E27FC236}">
                <a16:creationId xmlns:a16="http://schemas.microsoft.com/office/drawing/2014/main" id="{9B55FDA0-FEA9-44BD-9640-1F5FBC2BB401}"/>
              </a:ext>
            </a:extLst>
          </p:cNvPr>
          <p:cNvSpPr txBox="1">
            <a:spLocks/>
          </p:cNvSpPr>
          <p:nvPr/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28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pPr algn="ctr"/>
            <a:r>
              <a:rPr lang="en-US" dirty="0"/>
              <a:t>Teknik Sampling Data</a:t>
            </a:r>
          </a:p>
        </p:txBody>
      </p:sp>
      <p:sp>
        <p:nvSpPr>
          <p:cNvPr id="60" name="Google Shape;771;p34">
            <a:hlinkClick r:id="rId5" action="ppaction://hlinksldjump"/>
            <a:extLst>
              <a:ext uri="{FF2B5EF4-FFF2-40B4-BE49-F238E27FC236}">
                <a16:creationId xmlns:a16="http://schemas.microsoft.com/office/drawing/2014/main" id="{DAE0B40F-F01A-45BF-AFAE-B10D1C6F3929}"/>
              </a:ext>
            </a:extLst>
          </p:cNvPr>
          <p:cNvSpPr txBox="1"/>
          <p:nvPr/>
        </p:nvSpPr>
        <p:spPr>
          <a:xfrm>
            <a:off x="5715564" y="4498986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Rencana</a:t>
            </a:r>
            <a:r>
              <a:rPr lang="en-US" b="1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Kegiatan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526D4810-1C76-4174-B928-B7ABE9851D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60709" y="4317839"/>
            <a:ext cx="2081568" cy="701119"/>
          </a:xfrm>
          <a:prstGeom prst="rect">
            <a:avLst/>
          </a:prstGeom>
        </p:spPr>
      </p:pic>
      <p:sp>
        <p:nvSpPr>
          <p:cNvPr id="62" name="Google Shape;769;p34">
            <a:hlinkClick r:id="rId7" action="ppaction://hlinksldjump"/>
            <a:extLst>
              <a:ext uri="{FF2B5EF4-FFF2-40B4-BE49-F238E27FC236}">
                <a16:creationId xmlns:a16="http://schemas.microsoft.com/office/drawing/2014/main" id="{398691A2-03D1-4D02-900B-1D38393961D9}"/>
              </a:ext>
            </a:extLst>
          </p:cNvPr>
          <p:cNvSpPr txBox="1"/>
          <p:nvPr/>
        </p:nvSpPr>
        <p:spPr>
          <a:xfrm>
            <a:off x="1040144" y="4498158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Pendahuluan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2A432F4D-E5D2-41DE-A41B-D2E3A51C69D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8477" y="4194469"/>
            <a:ext cx="746342" cy="1008012"/>
          </a:xfrm>
          <a:prstGeom prst="rect">
            <a:avLst/>
          </a:prstGeom>
        </p:spPr>
      </p:pic>
      <p:sp>
        <p:nvSpPr>
          <p:cNvPr id="64" name="Google Shape;768;p34">
            <a:hlinkClick r:id="rId9" action="ppaction://hlinksldjump"/>
            <a:extLst>
              <a:ext uri="{FF2B5EF4-FFF2-40B4-BE49-F238E27FC236}">
                <a16:creationId xmlns:a16="http://schemas.microsoft.com/office/drawing/2014/main" id="{57AD4EDF-471D-4C70-9CDF-D8EF05736072}"/>
              </a:ext>
            </a:extLst>
          </p:cNvPr>
          <p:cNvSpPr txBox="1"/>
          <p:nvPr/>
        </p:nvSpPr>
        <p:spPr>
          <a:xfrm>
            <a:off x="2236101" y="4498986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Tin</a:t>
            </a: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jauan</a:t>
            </a:r>
            <a:r>
              <a:rPr lang="en-US" b="1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Teori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5" name="Google Shape;769;p34">
            <a:hlinkClick r:id="rId7" action="ppaction://hlinksldjump"/>
            <a:extLst>
              <a:ext uri="{FF2B5EF4-FFF2-40B4-BE49-F238E27FC236}">
                <a16:creationId xmlns:a16="http://schemas.microsoft.com/office/drawing/2014/main" id="{4C5D126B-C330-4A65-B824-E092E7437737}"/>
              </a:ext>
            </a:extLst>
          </p:cNvPr>
          <p:cNvSpPr txBox="1"/>
          <p:nvPr/>
        </p:nvSpPr>
        <p:spPr>
          <a:xfrm>
            <a:off x="3395922" y="4498986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Gambaran Umum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11160888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0" name="Google Shape;1440;p46"/>
          <p:cNvGrpSpPr/>
          <p:nvPr/>
        </p:nvGrpSpPr>
        <p:grpSpPr>
          <a:xfrm>
            <a:off x="3281538" y="470975"/>
            <a:ext cx="4587960" cy="3712375"/>
            <a:chOff x="3281538" y="470975"/>
            <a:chExt cx="4587960" cy="3712375"/>
          </a:xfrm>
        </p:grpSpPr>
        <p:sp>
          <p:nvSpPr>
            <p:cNvPr id="1441" name="Google Shape;1441;p46"/>
            <p:cNvSpPr/>
            <p:nvPr/>
          </p:nvSpPr>
          <p:spPr>
            <a:xfrm>
              <a:off x="6871698" y="3185550"/>
              <a:ext cx="997800" cy="997800"/>
            </a:xfrm>
            <a:prstGeom prst="donut">
              <a:avLst>
                <a:gd name="adj" fmla="val 1594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46"/>
            <p:cNvSpPr/>
            <p:nvPr/>
          </p:nvSpPr>
          <p:spPr>
            <a:xfrm>
              <a:off x="3281538" y="470975"/>
              <a:ext cx="520200" cy="520800"/>
            </a:xfrm>
            <a:prstGeom prst="donut">
              <a:avLst>
                <a:gd name="adj" fmla="val 1594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46"/>
            <p:cNvSpPr/>
            <p:nvPr/>
          </p:nvSpPr>
          <p:spPr>
            <a:xfrm>
              <a:off x="5501788" y="1677663"/>
              <a:ext cx="520200" cy="520800"/>
            </a:xfrm>
            <a:prstGeom prst="donut">
              <a:avLst>
                <a:gd name="adj" fmla="val 1594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44" name="Google Shape;1444;p46">
            <a:hlinkClick r:id="" action="ppaction://hlinkshowjump?jump=nextslide"/>
          </p:cNvPr>
          <p:cNvSpPr/>
          <p:nvPr/>
        </p:nvSpPr>
        <p:spPr>
          <a:xfrm>
            <a:off x="7977175" y="627091"/>
            <a:ext cx="432265" cy="208566"/>
          </a:xfrm>
          <a:custGeom>
            <a:avLst/>
            <a:gdLst/>
            <a:ahLst/>
            <a:cxnLst/>
            <a:rect l="l" t="t" r="r" b="b"/>
            <a:pathLst>
              <a:path w="209583" h="101123" extrusionOk="0">
                <a:moveTo>
                  <a:pt x="158014" y="1"/>
                </a:moveTo>
                <a:cubicBezTo>
                  <a:pt x="155920" y="1"/>
                  <a:pt x="153827" y="808"/>
                  <a:pt x="152237" y="2415"/>
                </a:cubicBezTo>
                <a:cubicBezTo>
                  <a:pt x="149040" y="5611"/>
                  <a:pt x="149073" y="10765"/>
                  <a:pt x="152237" y="13929"/>
                </a:cubicBezTo>
                <a:lnTo>
                  <a:pt x="180845" y="42407"/>
                </a:lnTo>
                <a:lnTo>
                  <a:pt x="8155" y="42407"/>
                </a:lnTo>
                <a:cubicBezTo>
                  <a:pt x="3653" y="42407"/>
                  <a:pt x="0" y="46060"/>
                  <a:pt x="0" y="50562"/>
                </a:cubicBezTo>
                <a:cubicBezTo>
                  <a:pt x="0" y="55063"/>
                  <a:pt x="3653" y="58717"/>
                  <a:pt x="8155" y="58717"/>
                </a:cubicBezTo>
                <a:lnTo>
                  <a:pt x="180845" y="58717"/>
                </a:lnTo>
                <a:lnTo>
                  <a:pt x="152237" y="87194"/>
                </a:lnTo>
                <a:cubicBezTo>
                  <a:pt x="149073" y="90358"/>
                  <a:pt x="149040" y="95512"/>
                  <a:pt x="152237" y="98708"/>
                </a:cubicBezTo>
                <a:cubicBezTo>
                  <a:pt x="153827" y="100315"/>
                  <a:pt x="155920" y="101122"/>
                  <a:pt x="158014" y="101122"/>
                </a:cubicBezTo>
                <a:cubicBezTo>
                  <a:pt x="160087" y="101122"/>
                  <a:pt x="162162" y="100331"/>
                  <a:pt x="163752" y="98741"/>
                </a:cubicBezTo>
                <a:lnTo>
                  <a:pt x="206353" y="56335"/>
                </a:lnTo>
                <a:lnTo>
                  <a:pt x="206386" y="56335"/>
                </a:lnTo>
                <a:cubicBezTo>
                  <a:pt x="209583" y="53139"/>
                  <a:pt x="209550" y="47952"/>
                  <a:pt x="206386" y="44788"/>
                </a:cubicBezTo>
                <a:lnTo>
                  <a:pt x="206353" y="44788"/>
                </a:lnTo>
                <a:lnTo>
                  <a:pt x="163752" y="2382"/>
                </a:lnTo>
                <a:cubicBezTo>
                  <a:pt x="162162" y="792"/>
                  <a:pt x="160087" y="1"/>
                  <a:pt x="15801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5" name="Google Shape;1445;p46"/>
          <p:cNvSpPr/>
          <p:nvPr/>
        </p:nvSpPr>
        <p:spPr>
          <a:xfrm flipH="1">
            <a:off x="7358100" y="627091"/>
            <a:ext cx="432265" cy="208566"/>
          </a:xfrm>
          <a:custGeom>
            <a:avLst/>
            <a:gdLst/>
            <a:ahLst/>
            <a:cxnLst/>
            <a:rect l="l" t="t" r="r" b="b"/>
            <a:pathLst>
              <a:path w="209583" h="101123" extrusionOk="0">
                <a:moveTo>
                  <a:pt x="158014" y="1"/>
                </a:moveTo>
                <a:cubicBezTo>
                  <a:pt x="155920" y="1"/>
                  <a:pt x="153827" y="808"/>
                  <a:pt x="152237" y="2415"/>
                </a:cubicBezTo>
                <a:cubicBezTo>
                  <a:pt x="149040" y="5611"/>
                  <a:pt x="149073" y="10765"/>
                  <a:pt x="152237" y="13929"/>
                </a:cubicBezTo>
                <a:lnTo>
                  <a:pt x="180845" y="42407"/>
                </a:lnTo>
                <a:lnTo>
                  <a:pt x="8155" y="42407"/>
                </a:lnTo>
                <a:cubicBezTo>
                  <a:pt x="3653" y="42407"/>
                  <a:pt x="0" y="46060"/>
                  <a:pt x="0" y="50562"/>
                </a:cubicBezTo>
                <a:cubicBezTo>
                  <a:pt x="0" y="55063"/>
                  <a:pt x="3653" y="58717"/>
                  <a:pt x="8155" y="58717"/>
                </a:cubicBezTo>
                <a:lnTo>
                  <a:pt x="180845" y="58717"/>
                </a:lnTo>
                <a:lnTo>
                  <a:pt x="152237" y="87194"/>
                </a:lnTo>
                <a:cubicBezTo>
                  <a:pt x="149073" y="90358"/>
                  <a:pt x="149040" y="95512"/>
                  <a:pt x="152237" y="98708"/>
                </a:cubicBezTo>
                <a:cubicBezTo>
                  <a:pt x="153827" y="100315"/>
                  <a:pt x="155920" y="101122"/>
                  <a:pt x="158014" y="101122"/>
                </a:cubicBezTo>
                <a:cubicBezTo>
                  <a:pt x="160087" y="101122"/>
                  <a:pt x="162162" y="100331"/>
                  <a:pt x="163752" y="98741"/>
                </a:cubicBezTo>
                <a:lnTo>
                  <a:pt x="206353" y="56335"/>
                </a:lnTo>
                <a:lnTo>
                  <a:pt x="206386" y="56335"/>
                </a:lnTo>
                <a:cubicBezTo>
                  <a:pt x="209583" y="53139"/>
                  <a:pt x="209550" y="47952"/>
                  <a:pt x="206386" y="44788"/>
                </a:cubicBezTo>
                <a:lnTo>
                  <a:pt x="206353" y="44788"/>
                </a:lnTo>
                <a:lnTo>
                  <a:pt x="163752" y="2382"/>
                </a:lnTo>
                <a:cubicBezTo>
                  <a:pt x="162162" y="792"/>
                  <a:pt x="160087" y="1"/>
                  <a:pt x="15801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6" name="Google Shape;1446;p46"/>
          <p:cNvSpPr txBox="1">
            <a:spLocks noGrp="1"/>
          </p:cNvSpPr>
          <p:nvPr>
            <p:ph type="body" idx="1"/>
          </p:nvPr>
        </p:nvSpPr>
        <p:spPr>
          <a:xfrm flipH="1">
            <a:off x="931888" y="845601"/>
            <a:ext cx="7477552" cy="362660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39700" indent="0" algn="just">
              <a:buNone/>
            </a:pPr>
            <a:r>
              <a:rPr lang="en-US" sz="1300" dirty="0" err="1"/>
              <a:t>Dalam</a:t>
            </a:r>
            <a:r>
              <a:rPr lang="en-US" sz="1300" dirty="0"/>
              <a:t> </a:t>
            </a:r>
            <a:r>
              <a:rPr lang="en-US" sz="1300" dirty="0" err="1"/>
              <a:t>penelitian</a:t>
            </a:r>
            <a:r>
              <a:rPr lang="en-US" sz="1300" dirty="0"/>
              <a:t> </a:t>
            </a:r>
            <a:r>
              <a:rPr lang="en-US" sz="1300" dirty="0" err="1"/>
              <a:t>tentang</a:t>
            </a:r>
            <a:r>
              <a:rPr lang="en-US" sz="1300" dirty="0"/>
              <a:t> </a:t>
            </a:r>
            <a:r>
              <a:rPr lang="en-US" sz="1300" dirty="0" err="1"/>
              <a:t>kajian</a:t>
            </a:r>
            <a:r>
              <a:rPr lang="en-US" sz="1300" dirty="0"/>
              <a:t> </a:t>
            </a:r>
            <a:r>
              <a:rPr lang="en-US" sz="1300" dirty="0" err="1"/>
              <a:t>penerapan</a:t>
            </a:r>
            <a:r>
              <a:rPr lang="en-US" sz="1300" dirty="0"/>
              <a:t> </a:t>
            </a:r>
            <a:r>
              <a:rPr lang="en-US" sz="1300" dirty="0" err="1"/>
              <a:t>konsep</a:t>
            </a:r>
            <a:r>
              <a:rPr lang="en-US" sz="1300" dirty="0"/>
              <a:t> </a:t>
            </a:r>
            <a:r>
              <a:rPr lang="en-US" sz="1300" i="1" dirty="0"/>
              <a:t>smart infrastructure</a:t>
            </a:r>
            <a:r>
              <a:rPr lang="en-US" sz="1300" dirty="0"/>
              <a:t> pada </a:t>
            </a:r>
            <a:r>
              <a:rPr lang="en-US" sz="1300" dirty="0" err="1"/>
              <a:t>aspek</a:t>
            </a:r>
            <a:r>
              <a:rPr lang="en-US" sz="1300" dirty="0"/>
              <a:t> </a:t>
            </a:r>
            <a:r>
              <a:rPr lang="en-US" sz="1300" dirty="0" err="1"/>
              <a:t>sarana</a:t>
            </a:r>
            <a:r>
              <a:rPr lang="en-US" sz="1300" dirty="0"/>
              <a:t> di Kota Bandar Lampung </a:t>
            </a:r>
            <a:r>
              <a:rPr lang="en-US" sz="1300" dirty="0" err="1"/>
              <a:t>terdapat</a:t>
            </a:r>
            <a:r>
              <a:rPr lang="en-US" sz="1300" dirty="0"/>
              <a:t> </a:t>
            </a:r>
            <a:r>
              <a:rPr lang="en-US" sz="1300" dirty="0" err="1"/>
              <a:t>dua</a:t>
            </a:r>
            <a:r>
              <a:rPr lang="en-US" sz="1300" dirty="0"/>
              <a:t> </a:t>
            </a:r>
            <a:r>
              <a:rPr lang="en-US" sz="1300" dirty="0" err="1"/>
              <a:t>teknik</a:t>
            </a:r>
            <a:r>
              <a:rPr lang="en-US" sz="1300" dirty="0"/>
              <a:t> </a:t>
            </a:r>
            <a:r>
              <a:rPr lang="en-US" sz="1300" dirty="0" err="1"/>
              <a:t>dalam</a:t>
            </a:r>
            <a:r>
              <a:rPr lang="en-US" sz="1300" dirty="0"/>
              <a:t> </a:t>
            </a:r>
            <a:r>
              <a:rPr lang="en-US" sz="1300" dirty="0" err="1"/>
              <a:t>menganalisis</a:t>
            </a:r>
            <a:r>
              <a:rPr lang="en-US" sz="1300" dirty="0"/>
              <a:t> data </a:t>
            </a:r>
            <a:r>
              <a:rPr lang="en-US" sz="1300" dirty="0" err="1"/>
              <a:t>yaitu</a:t>
            </a:r>
            <a:r>
              <a:rPr lang="en-US" sz="1300" dirty="0"/>
              <a:t> </a:t>
            </a:r>
            <a:r>
              <a:rPr lang="en-US" sz="1300" b="1" dirty="0" err="1"/>
              <a:t>analisis</a:t>
            </a:r>
            <a:r>
              <a:rPr lang="en-US" sz="1300" b="1" dirty="0"/>
              <a:t> </a:t>
            </a:r>
            <a:r>
              <a:rPr lang="en-US" sz="1300" b="1" dirty="0" err="1"/>
              <a:t>konten</a:t>
            </a:r>
            <a:r>
              <a:rPr lang="en-US" sz="1300" b="1" dirty="0"/>
              <a:t> </a:t>
            </a:r>
            <a:r>
              <a:rPr lang="en-US" sz="1300" dirty="0"/>
              <a:t>dan </a:t>
            </a:r>
            <a:r>
              <a:rPr lang="en-US" sz="1300" b="1" dirty="0" err="1"/>
              <a:t>analisis</a:t>
            </a:r>
            <a:r>
              <a:rPr lang="en-US" sz="1300" b="1" dirty="0"/>
              <a:t> </a:t>
            </a:r>
            <a:r>
              <a:rPr lang="en-US" sz="1300" b="1" dirty="0" err="1"/>
              <a:t>deskriptif</a:t>
            </a:r>
            <a:r>
              <a:rPr lang="en-US" sz="1300" b="1" dirty="0"/>
              <a:t> </a:t>
            </a:r>
            <a:r>
              <a:rPr lang="en-US" sz="1300" b="1" dirty="0" err="1"/>
              <a:t>kualitatif</a:t>
            </a:r>
            <a:r>
              <a:rPr lang="en-US" sz="1300" b="1" dirty="0"/>
              <a:t> </a:t>
            </a:r>
            <a:r>
              <a:rPr lang="en-US" sz="1300" dirty="0"/>
              <a:t>yang </a:t>
            </a:r>
            <a:r>
              <a:rPr lang="en-US" sz="1300" dirty="0" err="1"/>
              <a:t>menjadi</a:t>
            </a:r>
            <a:r>
              <a:rPr lang="en-US" sz="1300" dirty="0"/>
              <a:t> </a:t>
            </a:r>
            <a:r>
              <a:rPr lang="en-US" sz="1300" dirty="0" err="1"/>
              <a:t>dasar</a:t>
            </a:r>
            <a:r>
              <a:rPr lang="en-US" sz="1300" dirty="0"/>
              <a:t> </a:t>
            </a:r>
            <a:r>
              <a:rPr lang="en-US" sz="1300" dirty="0" err="1"/>
              <a:t>untuk</a:t>
            </a:r>
            <a:r>
              <a:rPr lang="en-US" sz="1300" dirty="0"/>
              <a:t> </a:t>
            </a:r>
            <a:r>
              <a:rPr lang="en-US" sz="1300" dirty="0" err="1"/>
              <a:t>menyimpulkan</a:t>
            </a:r>
            <a:r>
              <a:rPr lang="en-US" sz="1300" dirty="0"/>
              <a:t> </a:t>
            </a:r>
            <a:r>
              <a:rPr lang="en-US" sz="1300" dirty="0" err="1"/>
              <a:t>hasil</a:t>
            </a:r>
            <a:r>
              <a:rPr lang="en-US" sz="1300" dirty="0"/>
              <a:t> </a:t>
            </a:r>
            <a:r>
              <a:rPr lang="en-US" sz="1300" dirty="0" err="1"/>
              <a:t>penelitian</a:t>
            </a:r>
            <a:r>
              <a:rPr lang="en-US" sz="1300" dirty="0"/>
              <a:t>.</a:t>
            </a:r>
          </a:p>
          <a:p>
            <a:pPr marL="139700" indent="0" algn="just">
              <a:buNone/>
            </a:pPr>
            <a:endParaRPr lang="en-US" sz="1300" dirty="0"/>
          </a:p>
          <a:p>
            <a:pPr marL="139700" lvl="0" indent="0" algn="just">
              <a:buNone/>
            </a:pPr>
            <a:r>
              <a:rPr lang="en-US" sz="1300" b="1" dirty="0"/>
              <a:t>1. </a:t>
            </a:r>
            <a:r>
              <a:rPr lang="en-US" sz="1300" b="1" dirty="0" err="1"/>
              <a:t>Analisis</a:t>
            </a:r>
            <a:r>
              <a:rPr lang="en-US" sz="1300" b="1" dirty="0"/>
              <a:t> </a:t>
            </a:r>
            <a:r>
              <a:rPr lang="en-US" sz="1300" b="1" dirty="0" err="1"/>
              <a:t>Konten</a:t>
            </a:r>
            <a:endParaRPr lang="en-US" sz="1300" dirty="0"/>
          </a:p>
          <a:p>
            <a:pPr algn="just"/>
            <a:r>
              <a:rPr lang="en-US" sz="1300" dirty="0" err="1"/>
              <a:t>Riffe</a:t>
            </a:r>
            <a:r>
              <a:rPr lang="en-US" sz="1300" dirty="0"/>
              <a:t>, Lacy dan Fico (1998) </a:t>
            </a:r>
            <a:r>
              <a:rPr lang="en-US" sz="1300" dirty="0" err="1"/>
              <a:t>menyatakan</a:t>
            </a:r>
            <a:r>
              <a:rPr lang="en-US" sz="1300" dirty="0"/>
              <a:t> </a:t>
            </a:r>
            <a:r>
              <a:rPr lang="en-US" sz="1300" dirty="0" err="1"/>
              <a:t>bahwa</a:t>
            </a:r>
            <a:r>
              <a:rPr lang="en-US" sz="1300" dirty="0"/>
              <a:t> </a:t>
            </a:r>
            <a:r>
              <a:rPr lang="en-US" sz="1300" dirty="0" err="1"/>
              <a:t>analisis</a:t>
            </a:r>
            <a:r>
              <a:rPr lang="en-US" sz="1300" dirty="0"/>
              <a:t> </a:t>
            </a:r>
            <a:r>
              <a:rPr lang="en-US" sz="1300" dirty="0" err="1"/>
              <a:t>konten</a:t>
            </a:r>
            <a:r>
              <a:rPr lang="en-US" sz="1300" dirty="0"/>
              <a:t> </a:t>
            </a:r>
            <a:r>
              <a:rPr lang="en-US" sz="1300" dirty="0" err="1"/>
              <a:t>atau</a:t>
            </a:r>
            <a:r>
              <a:rPr lang="en-US" sz="1300" dirty="0"/>
              <a:t> </a:t>
            </a:r>
            <a:r>
              <a:rPr lang="en-US" sz="1300" dirty="0" err="1"/>
              <a:t>analisis</a:t>
            </a:r>
            <a:r>
              <a:rPr lang="en-US" sz="1300" dirty="0"/>
              <a:t> </a:t>
            </a:r>
            <a:r>
              <a:rPr lang="en-US" sz="1300" dirty="0" err="1"/>
              <a:t>isi</a:t>
            </a:r>
            <a:r>
              <a:rPr lang="en-US" sz="1300" dirty="0"/>
              <a:t> </a:t>
            </a:r>
            <a:r>
              <a:rPr lang="en-US" sz="1300" dirty="0" err="1"/>
              <a:t>merupakan</a:t>
            </a:r>
            <a:r>
              <a:rPr lang="en-US" sz="1300" dirty="0"/>
              <a:t> </a:t>
            </a:r>
            <a:r>
              <a:rPr lang="en-US" sz="1300" dirty="0" err="1"/>
              <a:t>pengujian</a:t>
            </a:r>
            <a:r>
              <a:rPr lang="en-US" sz="1300" dirty="0"/>
              <a:t> </a:t>
            </a:r>
            <a:r>
              <a:rPr lang="en-US" sz="1300" dirty="0" err="1"/>
              <a:t>simbol</a:t>
            </a:r>
            <a:r>
              <a:rPr lang="en-US" sz="1300" dirty="0"/>
              <a:t> </a:t>
            </a:r>
            <a:r>
              <a:rPr lang="en-US" sz="1300" dirty="0" err="1"/>
              <a:t>komunikasi</a:t>
            </a:r>
            <a:r>
              <a:rPr lang="en-US" sz="1300" dirty="0"/>
              <a:t> yang </a:t>
            </a:r>
            <a:r>
              <a:rPr lang="en-US" sz="1300" dirty="0" err="1"/>
              <a:t>menggunakan</a:t>
            </a:r>
            <a:r>
              <a:rPr lang="en-US" sz="1300" dirty="0"/>
              <a:t> </a:t>
            </a:r>
            <a:r>
              <a:rPr lang="en-US" sz="1300" dirty="0" err="1"/>
              <a:t>metode</a:t>
            </a:r>
            <a:r>
              <a:rPr lang="en-US" sz="1300" dirty="0"/>
              <a:t> statistic </a:t>
            </a:r>
            <a:r>
              <a:rPr lang="en-US" sz="1300" dirty="0" err="1"/>
              <a:t>berbentuk</a:t>
            </a:r>
            <a:r>
              <a:rPr lang="en-US" sz="1300" dirty="0"/>
              <a:t> </a:t>
            </a:r>
            <a:r>
              <a:rPr lang="en-US" sz="1300" dirty="0" err="1"/>
              <a:t>penggambaran</a:t>
            </a:r>
            <a:r>
              <a:rPr lang="en-US" sz="1300" dirty="0"/>
              <a:t> </a:t>
            </a:r>
            <a:r>
              <a:rPr lang="en-US" sz="1300" dirty="0" err="1"/>
              <a:t>komunikasi</a:t>
            </a:r>
            <a:r>
              <a:rPr lang="en-US" sz="1300" dirty="0"/>
              <a:t> </a:t>
            </a:r>
            <a:r>
              <a:rPr lang="en-US" sz="1300" dirty="0" err="1"/>
              <a:t>untuk</a:t>
            </a:r>
            <a:r>
              <a:rPr lang="en-US" sz="1300" dirty="0"/>
              <a:t> </a:t>
            </a:r>
            <a:r>
              <a:rPr lang="en-US" sz="1300" dirty="0" err="1"/>
              <a:t>menerik</a:t>
            </a:r>
            <a:r>
              <a:rPr lang="en-US" sz="1300" dirty="0"/>
              <a:t> </a:t>
            </a:r>
            <a:r>
              <a:rPr lang="en-US" sz="1300" dirty="0" err="1"/>
              <a:t>kesimpulan</a:t>
            </a:r>
            <a:r>
              <a:rPr lang="en-US" sz="1300" dirty="0"/>
              <a:t> </a:t>
            </a:r>
            <a:r>
              <a:rPr lang="en-US" sz="1300" dirty="0" err="1"/>
              <a:t>dari</a:t>
            </a:r>
            <a:r>
              <a:rPr lang="en-US" sz="1300" dirty="0"/>
              <a:t> </a:t>
            </a:r>
            <a:r>
              <a:rPr lang="en-US" sz="1300" dirty="0" err="1"/>
              <a:t>suatu</a:t>
            </a:r>
            <a:r>
              <a:rPr lang="en-US" sz="1300" dirty="0"/>
              <a:t> </a:t>
            </a:r>
            <a:r>
              <a:rPr lang="en-US" sz="1300" dirty="0" err="1"/>
              <a:t>konteks</a:t>
            </a:r>
            <a:r>
              <a:rPr lang="en-US" sz="1300" dirty="0"/>
              <a:t> </a:t>
            </a:r>
            <a:r>
              <a:rPr lang="en-US" sz="1300" dirty="0" err="1"/>
              <a:t>pembahasan</a:t>
            </a:r>
            <a:r>
              <a:rPr lang="en-US" sz="1300" dirty="0"/>
              <a:t> </a:t>
            </a:r>
            <a:r>
              <a:rPr lang="en-US" sz="1300" dirty="0" err="1"/>
              <a:t>dengan</a:t>
            </a:r>
            <a:r>
              <a:rPr lang="en-US" sz="1300" dirty="0"/>
              <a:t> </a:t>
            </a:r>
            <a:r>
              <a:rPr lang="en-US" sz="1300" dirty="0" err="1"/>
              <a:t>bentuk</a:t>
            </a:r>
            <a:r>
              <a:rPr lang="en-US" sz="1300" dirty="0"/>
              <a:t> </a:t>
            </a:r>
            <a:r>
              <a:rPr lang="en-US" sz="1300" dirty="0" err="1"/>
              <a:t>numerik</a:t>
            </a:r>
            <a:r>
              <a:rPr lang="en-US" sz="1300" dirty="0"/>
              <a:t> yang </a:t>
            </a:r>
            <a:r>
              <a:rPr lang="en-US" sz="1300" dirty="0" err="1"/>
              <a:t>dilakukan</a:t>
            </a:r>
            <a:r>
              <a:rPr lang="en-US" sz="1300" dirty="0"/>
              <a:t> </a:t>
            </a:r>
            <a:r>
              <a:rPr lang="en-US" sz="1300" dirty="0" err="1"/>
              <a:t>secara</a:t>
            </a:r>
            <a:r>
              <a:rPr lang="en-US" sz="1300" dirty="0"/>
              <a:t> </a:t>
            </a:r>
            <a:r>
              <a:rPr lang="en-US" sz="1300" dirty="0" err="1"/>
              <a:t>sistematis</a:t>
            </a:r>
            <a:r>
              <a:rPr lang="en-US" sz="1300" dirty="0"/>
              <a:t> </a:t>
            </a:r>
            <a:r>
              <a:rPr lang="en-US" sz="1300" dirty="0" err="1"/>
              <a:t>guna</a:t>
            </a:r>
            <a:r>
              <a:rPr lang="en-US" sz="1300" dirty="0"/>
              <a:t> </a:t>
            </a:r>
            <a:r>
              <a:rPr lang="en-US" sz="1300" dirty="0" err="1"/>
              <a:t>menciptakan</a:t>
            </a:r>
            <a:r>
              <a:rPr lang="en-US" sz="1300" dirty="0"/>
              <a:t> </a:t>
            </a:r>
            <a:r>
              <a:rPr lang="en-US" sz="1300" dirty="0" err="1"/>
              <a:t>pengukuran</a:t>
            </a:r>
            <a:r>
              <a:rPr lang="en-US" sz="1300" dirty="0"/>
              <a:t> valid. </a:t>
            </a:r>
          </a:p>
          <a:p>
            <a:pPr marL="139700" indent="0" algn="just">
              <a:buNone/>
            </a:pPr>
            <a:endParaRPr lang="en-US" sz="1300" dirty="0"/>
          </a:p>
          <a:p>
            <a:pPr marL="139700" lvl="0" indent="0" algn="just">
              <a:buNone/>
            </a:pPr>
            <a:r>
              <a:rPr lang="en-US" sz="1300" b="1" dirty="0"/>
              <a:t>2. </a:t>
            </a:r>
            <a:r>
              <a:rPr lang="en-US" sz="1300" b="1" dirty="0" err="1"/>
              <a:t>Analisis</a:t>
            </a:r>
            <a:r>
              <a:rPr lang="en-US" sz="1300" b="1" dirty="0"/>
              <a:t> </a:t>
            </a:r>
            <a:r>
              <a:rPr lang="en-US" sz="1300" b="1" dirty="0" err="1"/>
              <a:t>Deskriptif</a:t>
            </a:r>
            <a:r>
              <a:rPr lang="en-US" sz="1300" b="1" dirty="0"/>
              <a:t> </a:t>
            </a:r>
            <a:r>
              <a:rPr lang="en-US" sz="1300" b="1" dirty="0" err="1"/>
              <a:t>Kualitatif</a:t>
            </a:r>
            <a:endParaRPr lang="en-US" sz="1300" dirty="0"/>
          </a:p>
          <a:p>
            <a:pPr algn="just"/>
            <a:r>
              <a:rPr lang="en-US" sz="1300" dirty="0" err="1"/>
              <a:t>Analisis</a:t>
            </a:r>
            <a:r>
              <a:rPr lang="en-US" sz="1300" dirty="0"/>
              <a:t> </a:t>
            </a:r>
            <a:r>
              <a:rPr lang="en-US" sz="1300" dirty="0" err="1"/>
              <a:t>deskriptif</a:t>
            </a:r>
            <a:r>
              <a:rPr lang="en-US" sz="1300" dirty="0"/>
              <a:t> </a:t>
            </a:r>
            <a:r>
              <a:rPr lang="en-US" sz="1300" dirty="0" err="1"/>
              <a:t>kualitatif</a:t>
            </a:r>
            <a:r>
              <a:rPr lang="en-US" sz="1300" dirty="0"/>
              <a:t> </a:t>
            </a:r>
            <a:r>
              <a:rPr lang="en-US" sz="1300" dirty="0" err="1"/>
              <a:t>merupakan</a:t>
            </a:r>
            <a:r>
              <a:rPr lang="en-US" sz="1300" dirty="0"/>
              <a:t> proses </a:t>
            </a:r>
            <a:r>
              <a:rPr lang="en-US" sz="1300" dirty="0" err="1"/>
              <a:t>dalam</a:t>
            </a:r>
            <a:r>
              <a:rPr lang="en-US" sz="1300" dirty="0"/>
              <a:t> yang </a:t>
            </a:r>
            <a:r>
              <a:rPr lang="en-US" sz="1300" dirty="0" err="1"/>
              <a:t>dilakukan</a:t>
            </a:r>
            <a:r>
              <a:rPr lang="en-US" sz="1300" dirty="0"/>
              <a:t> </a:t>
            </a:r>
            <a:r>
              <a:rPr lang="en-US" sz="1300" dirty="0" err="1"/>
              <a:t>dalam</a:t>
            </a:r>
            <a:r>
              <a:rPr lang="en-US" sz="1300" dirty="0"/>
              <a:t> </a:t>
            </a:r>
            <a:r>
              <a:rPr lang="en-US" sz="1300" dirty="0" err="1"/>
              <a:t>penelitian</a:t>
            </a:r>
            <a:r>
              <a:rPr lang="en-US" sz="1300" dirty="0"/>
              <a:t> </a:t>
            </a:r>
            <a:r>
              <a:rPr lang="en-US" sz="1300" dirty="0" err="1"/>
              <a:t>guna</a:t>
            </a:r>
            <a:r>
              <a:rPr lang="en-US" sz="1300" dirty="0"/>
              <a:t> </a:t>
            </a:r>
            <a:r>
              <a:rPr lang="en-US" sz="1300" dirty="0" err="1"/>
              <a:t>memperoleh</a:t>
            </a:r>
            <a:r>
              <a:rPr lang="en-US" sz="1300" dirty="0"/>
              <a:t> data </a:t>
            </a:r>
            <a:r>
              <a:rPr lang="en-US" sz="1300" dirty="0" err="1"/>
              <a:t>untuk</a:t>
            </a:r>
            <a:r>
              <a:rPr lang="en-US" sz="1300" dirty="0"/>
              <a:t> </a:t>
            </a:r>
            <a:r>
              <a:rPr lang="en-US" sz="1300" dirty="0" err="1"/>
              <a:t>menjadi</a:t>
            </a:r>
            <a:r>
              <a:rPr lang="en-US" sz="1300" dirty="0"/>
              <a:t> </a:t>
            </a:r>
            <a:r>
              <a:rPr lang="en-US" sz="1300" dirty="0" err="1"/>
              <a:t>laporan</a:t>
            </a:r>
            <a:r>
              <a:rPr lang="en-US" sz="1300" dirty="0"/>
              <a:t> </a:t>
            </a:r>
            <a:r>
              <a:rPr lang="en-US" sz="1300" dirty="0" err="1"/>
              <a:t>penemuan</a:t>
            </a:r>
            <a:r>
              <a:rPr lang="en-US" sz="1300" dirty="0"/>
              <a:t> </a:t>
            </a:r>
            <a:r>
              <a:rPr lang="en-US" sz="1300" dirty="0" err="1"/>
              <a:t>dari</a:t>
            </a:r>
            <a:r>
              <a:rPr lang="en-US" sz="1300" dirty="0"/>
              <a:t> </a:t>
            </a:r>
            <a:r>
              <a:rPr lang="en-US" sz="1300" dirty="0" err="1"/>
              <a:t>dilakukannya</a:t>
            </a:r>
            <a:r>
              <a:rPr lang="en-US" sz="1300" dirty="0"/>
              <a:t> </a:t>
            </a:r>
            <a:r>
              <a:rPr lang="en-US" sz="1300" dirty="0" err="1"/>
              <a:t>suatu</a:t>
            </a:r>
            <a:r>
              <a:rPr lang="en-US" sz="1300" dirty="0"/>
              <a:t> </a:t>
            </a:r>
            <a:r>
              <a:rPr lang="en-US" sz="1300" dirty="0" err="1"/>
              <a:t>penelitian</a:t>
            </a:r>
            <a:r>
              <a:rPr lang="en-US" sz="1300" dirty="0"/>
              <a:t> yang </a:t>
            </a:r>
            <a:r>
              <a:rPr lang="en-US" sz="1300" dirty="0" err="1"/>
              <a:t>bersumber</a:t>
            </a:r>
            <a:r>
              <a:rPr lang="en-US" sz="1300" dirty="0"/>
              <a:t> </a:t>
            </a:r>
            <a:r>
              <a:rPr lang="en-US" sz="1300" dirty="0" err="1"/>
              <a:t>dari</a:t>
            </a:r>
            <a:r>
              <a:rPr lang="en-US" sz="1300" dirty="0"/>
              <a:t> </a:t>
            </a:r>
            <a:r>
              <a:rPr lang="en-US" sz="1300" dirty="0" err="1"/>
              <a:t>hasil</a:t>
            </a:r>
            <a:r>
              <a:rPr lang="en-US" sz="1300" dirty="0"/>
              <a:t> </a:t>
            </a:r>
            <a:r>
              <a:rPr lang="en-US" sz="1300" dirty="0" err="1"/>
              <a:t>dilakukannya</a:t>
            </a:r>
            <a:r>
              <a:rPr lang="en-US" sz="1300" dirty="0"/>
              <a:t> </a:t>
            </a:r>
            <a:r>
              <a:rPr lang="en-US" sz="1300" dirty="0" err="1"/>
              <a:t>wawancara</a:t>
            </a:r>
            <a:r>
              <a:rPr lang="en-US" sz="1300" dirty="0"/>
              <a:t> </a:t>
            </a:r>
            <a:r>
              <a:rPr lang="en-US" sz="1300" dirty="0" err="1"/>
              <a:t>kepada</a:t>
            </a:r>
            <a:r>
              <a:rPr lang="en-US" sz="1300" dirty="0"/>
              <a:t> </a:t>
            </a:r>
            <a:r>
              <a:rPr lang="en-US" sz="1300" dirty="0" err="1"/>
              <a:t>objek</a:t>
            </a:r>
            <a:r>
              <a:rPr lang="en-US" sz="1300" dirty="0"/>
              <a:t> </a:t>
            </a:r>
            <a:r>
              <a:rPr lang="en-US" sz="1300" dirty="0" err="1"/>
              <a:t>penelitian</a:t>
            </a:r>
            <a:r>
              <a:rPr lang="en-US" sz="1300" dirty="0"/>
              <a:t>, </a:t>
            </a:r>
            <a:r>
              <a:rPr lang="en-US" sz="1300" dirty="0" err="1"/>
              <a:t>pengamatan</a:t>
            </a:r>
            <a:r>
              <a:rPr lang="en-US" sz="1300" dirty="0"/>
              <a:t> </a:t>
            </a:r>
            <a:r>
              <a:rPr lang="en-US" sz="1300" dirty="0" err="1"/>
              <a:t>langsung</a:t>
            </a:r>
            <a:r>
              <a:rPr lang="en-US" sz="1300" dirty="0"/>
              <a:t> yang </a:t>
            </a:r>
            <a:r>
              <a:rPr lang="en-US" sz="1300" dirty="0" err="1"/>
              <a:t>dilakukan</a:t>
            </a:r>
            <a:r>
              <a:rPr lang="en-US" sz="1300" dirty="0"/>
              <a:t> oleh </a:t>
            </a:r>
            <a:r>
              <a:rPr lang="en-US" sz="1300" dirty="0" err="1"/>
              <a:t>peneliti</a:t>
            </a:r>
            <a:r>
              <a:rPr lang="en-US" sz="1300" dirty="0"/>
              <a:t> </a:t>
            </a:r>
            <a:r>
              <a:rPr lang="en-US" sz="1300" dirty="0" err="1"/>
              <a:t>serta</a:t>
            </a:r>
            <a:r>
              <a:rPr lang="en-US" sz="1300" dirty="0"/>
              <a:t> </a:t>
            </a:r>
            <a:r>
              <a:rPr lang="en-US" sz="1300" dirty="0" err="1"/>
              <a:t>kajian</a:t>
            </a:r>
            <a:r>
              <a:rPr lang="en-US" sz="1300" dirty="0"/>
              <a:t> </a:t>
            </a:r>
            <a:r>
              <a:rPr lang="en-US" sz="1300" dirty="0" err="1"/>
              <a:t>dokumen</a:t>
            </a:r>
            <a:r>
              <a:rPr lang="en-US" sz="1300" dirty="0"/>
              <a:t> yang </a:t>
            </a:r>
            <a:r>
              <a:rPr lang="en-US" sz="1300" dirty="0" err="1"/>
              <a:t>berkaitan</a:t>
            </a:r>
            <a:r>
              <a:rPr lang="en-US" sz="1300" dirty="0"/>
              <a:t> </a:t>
            </a:r>
            <a:r>
              <a:rPr lang="en-US" sz="1300" dirty="0" err="1"/>
              <a:t>dengan</a:t>
            </a:r>
            <a:r>
              <a:rPr lang="en-US" sz="1300" dirty="0"/>
              <a:t> </a:t>
            </a:r>
            <a:r>
              <a:rPr lang="en-US" sz="1300" dirty="0" err="1"/>
              <a:t>tujuan</a:t>
            </a:r>
            <a:r>
              <a:rPr lang="en-US" sz="1300" dirty="0"/>
              <a:t> </a:t>
            </a:r>
            <a:r>
              <a:rPr lang="en-US" sz="1300" dirty="0" err="1"/>
              <a:t>dari</a:t>
            </a:r>
            <a:r>
              <a:rPr lang="en-US" sz="1300" dirty="0"/>
              <a:t> </a:t>
            </a:r>
            <a:r>
              <a:rPr lang="en-US" sz="1300" dirty="0" err="1"/>
              <a:t>penelitian</a:t>
            </a:r>
            <a:r>
              <a:rPr lang="en-US" sz="1300" dirty="0"/>
              <a:t> </a:t>
            </a:r>
            <a:r>
              <a:rPr lang="en-US" sz="1300" dirty="0" err="1"/>
              <a:t>sehingga</a:t>
            </a:r>
            <a:r>
              <a:rPr lang="en-US" sz="1300" dirty="0"/>
              <a:t> </a:t>
            </a:r>
            <a:r>
              <a:rPr lang="en-US" sz="1300" dirty="0" err="1"/>
              <a:t>peneliti</a:t>
            </a:r>
            <a:r>
              <a:rPr lang="en-US" sz="1300" dirty="0"/>
              <a:t> </a:t>
            </a:r>
            <a:r>
              <a:rPr lang="en-US" sz="1300" dirty="0" err="1"/>
              <a:t>dapat</a:t>
            </a:r>
            <a:r>
              <a:rPr lang="en-US" sz="1300" dirty="0"/>
              <a:t> </a:t>
            </a:r>
            <a:r>
              <a:rPr lang="en-US" sz="1300" dirty="0" err="1"/>
              <a:t>menguraikan</a:t>
            </a:r>
            <a:r>
              <a:rPr lang="en-US" sz="1300" dirty="0"/>
              <a:t> </a:t>
            </a:r>
            <a:r>
              <a:rPr lang="en-US" sz="1300" dirty="0" err="1"/>
              <a:t>serta</a:t>
            </a:r>
            <a:r>
              <a:rPr lang="en-US" sz="1300" dirty="0"/>
              <a:t> </a:t>
            </a:r>
            <a:r>
              <a:rPr lang="en-US" sz="1300" dirty="0" err="1"/>
              <a:t>menafsirkan</a:t>
            </a:r>
            <a:r>
              <a:rPr lang="en-US" sz="1300" dirty="0"/>
              <a:t>  </a:t>
            </a:r>
            <a:r>
              <a:rPr lang="en-US" sz="1300" dirty="0" err="1"/>
              <a:t>semua</a:t>
            </a:r>
            <a:r>
              <a:rPr lang="en-US" sz="1300" dirty="0"/>
              <a:t> data yang </a:t>
            </a:r>
            <a:r>
              <a:rPr lang="en-US" sz="1300" dirty="0" err="1"/>
              <a:t>diperoleh</a:t>
            </a:r>
            <a:r>
              <a:rPr lang="en-US" sz="1300" dirty="0"/>
              <a:t> </a:t>
            </a:r>
            <a:r>
              <a:rPr lang="en-US" sz="1300" dirty="0" err="1"/>
              <a:t>sebelumnya</a:t>
            </a:r>
            <a:r>
              <a:rPr lang="en-US" sz="1300" dirty="0"/>
              <a:t> dan </a:t>
            </a:r>
            <a:r>
              <a:rPr lang="en-US" sz="1300" dirty="0" err="1"/>
              <a:t>tersusun</a:t>
            </a:r>
            <a:r>
              <a:rPr lang="en-US" sz="1300" dirty="0"/>
              <a:t> </a:t>
            </a:r>
            <a:r>
              <a:rPr lang="en-US" sz="1300" dirty="0" err="1"/>
              <a:t>kedalam</a:t>
            </a:r>
            <a:r>
              <a:rPr lang="en-US" sz="1300" dirty="0"/>
              <a:t> </a:t>
            </a:r>
            <a:r>
              <a:rPr lang="en-US" sz="1300" dirty="0" err="1"/>
              <a:t>kategori</a:t>
            </a:r>
            <a:r>
              <a:rPr lang="en-US" sz="1300" dirty="0"/>
              <a:t> yang </a:t>
            </a:r>
            <a:r>
              <a:rPr lang="en-US" sz="1300" dirty="0" err="1"/>
              <a:t>teroganisir</a:t>
            </a:r>
            <a:r>
              <a:rPr lang="en-US" sz="1300" dirty="0"/>
              <a:t> </a:t>
            </a:r>
            <a:r>
              <a:rPr lang="en-US" sz="1300" dirty="0" err="1"/>
              <a:t>menjadi</a:t>
            </a:r>
            <a:r>
              <a:rPr lang="en-US" sz="1300" dirty="0"/>
              <a:t> </a:t>
            </a:r>
            <a:r>
              <a:rPr lang="en-US" sz="1300" dirty="0" err="1"/>
              <a:t>pola</a:t>
            </a:r>
            <a:r>
              <a:rPr lang="en-US" sz="1300" dirty="0"/>
              <a:t> </a:t>
            </a:r>
            <a:r>
              <a:rPr lang="en-US" sz="1300" dirty="0" err="1"/>
              <a:t>tertentu</a:t>
            </a:r>
            <a:r>
              <a:rPr lang="en-US" sz="1300" dirty="0"/>
              <a:t> yang </a:t>
            </a:r>
            <a:r>
              <a:rPr lang="en-US" sz="1300" dirty="0" err="1"/>
              <a:t>mudah</a:t>
            </a:r>
            <a:r>
              <a:rPr lang="en-US" sz="1300" dirty="0"/>
              <a:t> </a:t>
            </a:r>
            <a:r>
              <a:rPr lang="en-US" sz="1300" dirty="0" err="1"/>
              <a:t>dipahami</a:t>
            </a:r>
            <a:r>
              <a:rPr lang="en-US" sz="1300" dirty="0"/>
              <a:t> (</a:t>
            </a:r>
            <a:r>
              <a:rPr lang="en-US" sz="1300" dirty="0" err="1"/>
              <a:t>Mc.Milla</a:t>
            </a:r>
            <a:r>
              <a:rPr lang="en-US" sz="1300" dirty="0"/>
              <a:t> dan Schumacher, 2001). </a:t>
            </a:r>
            <a:endParaRPr lang="en-US" sz="1300" b="1" dirty="0"/>
          </a:p>
        </p:txBody>
      </p:sp>
      <p:sp>
        <p:nvSpPr>
          <p:cNvPr id="1461" name="Google Shape;1461;p46"/>
          <p:cNvSpPr txBox="1"/>
          <p:nvPr/>
        </p:nvSpPr>
        <p:spPr>
          <a:xfrm>
            <a:off x="3777211" y="4498986"/>
            <a:ext cx="795600" cy="520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76" name="Google Shape;1476;p46"/>
          <p:cNvSpPr txBox="1"/>
          <p:nvPr/>
        </p:nvSpPr>
        <p:spPr>
          <a:xfrm>
            <a:off x="4555479" y="4498986"/>
            <a:ext cx="1159821" cy="520800"/>
          </a:xfrm>
          <a:prstGeom prst="rect">
            <a:avLst/>
          </a:prstGeom>
          <a:gradFill>
            <a:gsLst>
              <a:gs pos="0">
                <a:srgbClr val="AA9EEE">
                  <a:alpha val="12549"/>
                </a:srgbClr>
              </a:gs>
              <a:gs pos="100000">
                <a:srgbClr val="FFFFFF"/>
              </a:gs>
            </a:gsLst>
            <a:lin ang="1619866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1800" b="1" dirty="0" err="1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Metode</a:t>
            </a:r>
            <a:r>
              <a:rPr lang="en-US" sz="1800" b="1" dirty="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800" b="1" dirty="0" err="1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Penelitian</a:t>
            </a:r>
            <a:endParaRPr lang="en-US" sz="1800" b="1" dirty="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77" name="Google Shape;1477;p46"/>
          <p:cNvSpPr/>
          <p:nvPr/>
        </p:nvSpPr>
        <p:spPr>
          <a:xfrm>
            <a:off x="4555215" y="4973320"/>
            <a:ext cx="1159821" cy="485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78" name="Google Shape;1478;p46">
            <a:hlinkClick r:id="rId3" action="ppaction://hlinksldjump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3224" y="585350"/>
            <a:ext cx="360887" cy="260251"/>
          </a:xfrm>
          <a:prstGeom prst="rect">
            <a:avLst/>
          </a:prstGeom>
          <a:noFill/>
          <a:ln>
            <a:noFill/>
          </a:ln>
        </p:spPr>
      </p:pic>
      <p:sp>
        <p:nvSpPr>
          <p:cNvPr id="1479" name="Google Shape;1479;p46">
            <a:hlinkClick r:id="" action="ppaction://hlinkshowjump?jump=nextslide"/>
          </p:cNvPr>
          <p:cNvSpPr/>
          <p:nvPr/>
        </p:nvSpPr>
        <p:spPr>
          <a:xfrm>
            <a:off x="7977175" y="627091"/>
            <a:ext cx="432265" cy="208566"/>
          </a:xfrm>
          <a:custGeom>
            <a:avLst/>
            <a:gdLst/>
            <a:ahLst/>
            <a:cxnLst/>
            <a:rect l="l" t="t" r="r" b="b"/>
            <a:pathLst>
              <a:path w="209583" h="101123" extrusionOk="0">
                <a:moveTo>
                  <a:pt x="158014" y="1"/>
                </a:moveTo>
                <a:cubicBezTo>
                  <a:pt x="155920" y="1"/>
                  <a:pt x="153827" y="808"/>
                  <a:pt x="152237" y="2415"/>
                </a:cubicBezTo>
                <a:cubicBezTo>
                  <a:pt x="149040" y="5611"/>
                  <a:pt x="149073" y="10765"/>
                  <a:pt x="152237" y="13929"/>
                </a:cubicBezTo>
                <a:lnTo>
                  <a:pt x="180845" y="42407"/>
                </a:lnTo>
                <a:lnTo>
                  <a:pt x="8155" y="42407"/>
                </a:lnTo>
                <a:cubicBezTo>
                  <a:pt x="3653" y="42407"/>
                  <a:pt x="0" y="46060"/>
                  <a:pt x="0" y="50562"/>
                </a:cubicBezTo>
                <a:cubicBezTo>
                  <a:pt x="0" y="55063"/>
                  <a:pt x="3653" y="58717"/>
                  <a:pt x="8155" y="58717"/>
                </a:cubicBezTo>
                <a:lnTo>
                  <a:pt x="180845" y="58717"/>
                </a:lnTo>
                <a:lnTo>
                  <a:pt x="152237" y="87194"/>
                </a:lnTo>
                <a:cubicBezTo>
                  <a:pt x="149073" y="90358"/>
                  <a:pt x="149040" y="95512"/>
                  <a:pt x="152237" y="98708"/>
                </a:cubicBezTo>
                <a:cubicBezTo>
                  <a:pt x="153827" y="100315"/>
                  <a:pt x="155920" y="101122"/>
                  <a:pt x="158014" y="101122"/>
                </a:cubicBezTo>
                <a:cubicBezTo>
                  <a:pt x="160087" y="101122"/>
                  <a:pt x="162162" y="100331"/>
                  <a:pt x="163752" y="98741"/>
                </a:cubicBezTo>
                <a:lnTo>
                  <a:pt x="206353" y="56335"/>
                </a:lnTo>
                <a:lnTo>
                  <a:pt x="206386" y="56335"/>
                </a:lnTo>
                <a:cubicBezTo>
                  <a:pt x="209583" y="53139"/>
                  <a:pt x="209550" y="47952"/>
                  <a:pt x="206386" y="44788"/>
                </a:cubicBezTo>
                <a:lnTo>
                  <a:pt x="206353" y="44788"/>
                </a:lnTo>
                <a:lnTo>
                  <a:pt x="163752" y="2382"/>
                </a:lnTo>
                <a:cubicBezTo>
                  <a:pt x="162162" y="792"/>
                  <a:pt x="160087" y="1"/>
                  <a:pt x="15801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0" name="Google Shape;1480;p46">
            <a:hlinkClick r:id="" action="ppaction://hlinkshowjump?jump=previousslide"/>
          </p:cNvPr>
          <p:cNvSpPr/>
          <p:nvPr/>
        </p:nvSpPr>
        <p:spPr>
          <a:xfrm flipH="1">
            <a:off x="7358100" y="627091"/>
            <a:ext cx="432265" cy="208566"/>
          </a:xfrm>
          <a:custGeom>
            <a:avLst/>
            <a:gdLst/>
            <a:ahLst/>
            <a:cxnLst/>
            <a:rect l="l" t="t" r="r" b="b"/>
            <a:pathLst>
              <a:path w="209583" h="101123" extrusionOk="0">
                <a:moveTo>
                  <a:pt x="158014" y="1"/>
                </a:moveTo>
                <a:cubicBezTo>
                  <a:pt x="155920" y="1"/>
                  <a:pt x="153827" y="808"/>
                  <a:pt x="152237" y="2415"/>
                </a:cubicBezTo>
                <a:cubicBezTo>
                  <a:pt x="149040" y="5611"/>
                  <a:pt x="149073" y="10765"/>
                  <a:pt x="152237" y="13929"/>
                </a:cubicBezTo>
                <a:lnTo>
                  <a:pt x="180845" y="42407"/>
                </a:lnTo>
                <a:lnTo>
                  <a:pt x="8155" y="42407"/>
                </a:lnTo>
                <a:cubicBezTo>
                  <a:pt x="3653" y="42407"/>
                  <a:pt x="0" y="46060"/>
                  <a:pt x="0" y="50562"/>
                </a:cubicBezTo>
                <a:cubicBezTo>
                  <a:pt x="0" y="55063"/>
                  <a:pt x="3653" y="58717"/>
                  <a:pt x="8155" y="58717"/>
                </a:cubicBezTo>
                <a:lnTo>
                  <a:pt x="180845" y="58717"/>
                </a:lnTo>
                <a:lnTo>
                  <a:pt x="152237" y="87194"/>
                </a:lnTo>
                <a:cubicBezTo>
                  <a:pt x="149073" y="90358"/>
                  <a:pt x="149040" y="95512"/>
                  <a:pt x="152237" y="98708"/>
                </a:cubicBezTo>
                <a:cubicBezTo>
                  <a:pt x="153827" y="100315"/>
                  <a:pt x="155920" y="101122"/>
                  <a:pt x="158014" y="101122"/>
                </a:cubicBezTo>
                <a:cubicBezTo>
                  <a:pt x="160087" y="101122"/>
                  <a:pt x="162162" y="100331"/>
                  <a:pt x="163752" y="98741"/>
                </a:cubicBezTo>
                <a:lnTo>
                  <a:pt x="206353" y="56335"/>
                </a:lnTo>
                <a:lnTo>
                  <a:pt x="206386" y="56335"/>
                </a:lnTo>
                <a:cubicBezTo>
                  <a:pt x="209583" y="53139"/>
                  <a:pt x="209550" y="47952"/>
                  <a:pt x="206386" y="44788"/>
                </a:cubicBezTo>
                <a:lnTo>
                  <a:pt x="206353" y="44788"/>
                </a:lnTo>
                <a:lnTo>
                  <a:pt x="163752" y="2382"/>
                </a:lnTo>
                <a:cubicBezTo>
                  <a:pt x="162162" y="792"/>
                  <a:pt x="160087" y="1"/>
                  <a:pt x="15801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1209;p42">
            <a:extLst>
              <a:ext uri="{FF2B5EF4-FFF2-40B4-BE49-F238E27FC236}">
                <a16:creationId xmlns:a16="http://schemas.microsoft.com/office/drawing/2014/main" id="{9B55FDA0-FEA9-44BD-9640-1F5FBC2BB401}"/>
              </a:ext>
            </a:extLst>
          </p:cNvPr>
          <p:cNvSpPr txBox="1">
            <a:spLocks/>
          </p:cNvSpPr>
          <p:nvPr/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28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pPr algn="ctr"/>
            <a:r>
              <a:rPr lang="en-US" dirty="0"/>
              <a:t>Teknik </a:t>
            </a:r>
            <a:r>
              <a:rPr lang="en-US" dirty="0" err="1"/>
              <a:t>Analisis</a:t>
            </a:r>
            <a:r>
              <a:rPr lang="en-US" dirty="0"/>
              <a:t> Data</a:t>
            </a:r>
          </a:p>
        </p:txBody>
      </p:sp>
      <p:sp>
        <p:nvSpPr>
          <p:cNvPr id="60" name="Google Shape;771;p34">
            <a:hlinkClick r:id="rId5" action="ppaction://hlinksldjump"/>
            <a:extLst>
              <a:ext uri="{FF2B5EF4-FFF2-40B4-BE49-F238E27FC236}">
                <a16:creationId xmlns:a16="http://schemas.microsoft.com/office/drawing/2014/main" id="{DAE0B40F-F01A-45BF-AFAE-B10D1C6F3929}"/>
              </a:ext>
            </a:extLst>
          </p:cNvPr>
          <p:cNvSpPr txBox="1"/>
          <p:nvPr/>
        </p:nvSpPr>
        <p:spPr>
          <a:xfrm>
            <a:off x="5715564" y="4498986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Rencana</a:t>
            </a:r>
            <a:r>
              <a:rPr lang="en-US" b="1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Kegiatan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526D4810-1C76-4174-B928-B7ABE9851D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60709" y="4317839"/>
            <a:ext cx="2081568" cy="701119"/>
          </a:xfrm>
          <a:prstGeom prst="rect">
            <a:avLst/>
          </a:prstGeom>
        </p:spPr>
      </p:pic>
      <p:sp>
        <p:nvSpPr>
          <p:cNvPr id="62" name="Google Shape;769;p34">
            <a:hlinkClick r:id="rId7" action="ppaction://hlinksldjump"/>
            <a:extLst>
              <a:ext uri="{FF2B5EF4-FFF2-40B4-BE49-F238E27FC236}">
                <a16:creationId xmlns:a16="http://schemas.microsoft.com/office/drawing/2014/main" id="{398691A2-03D1-4D02-900B-1D38393961D9}"/>
              </a:ext>
            </a:extLst>
          </p:cNvPr>
          <p:cNvSpPr txBox="1"/>
          <p:nvPr/>
        </p:nvSpPr>
        <p:spPr>
          <a:xfrm>
            <a:off x="1040144" y="4498158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Pendahuluan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2A432F4D-E5D2-41DE-A41B-D2E3A51C69D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8477" y="4194469"/>
            <a:ext cx="746342" cy="1008012"/>
          </a:xfrm>
          <a:prstGeom prst="rect">
            <a:avLst/>
          </a:prstGeom>
        </p:spPr>
      </p:pic>
      <p:sp>
        <p:nvSpPr>
          <p:cNvPr id="64" name="Google Shape;768;p34">
            <a:hlinkClick r:id="rId9" action="ppaction://hlinksldjump"/>
            <a:extLst>
              <a:ext uri="{FF2B5EF4-FFF2-40B4-BE49-F238E27FC236}">
                <a16:creationId xmlns:a16="http://schemas.microsoft.com/office/drawing/2014/main" id="{57AD4EDF-471D-4C70-9CDF-D8EF05736072}"/>
              </a:ext>
            </a:extLst>
          </p:cNvPr>
          <p:cNvSpPr txBox="1"/>
          <p:nvPr/>
        </p:nvSpPr>
        <p:spPr>
          <a:xfrm>
            <a:off x="2236101" y="4498986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Tin</a:t>
            </a: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jauan</a:t>
            </a:r>
            <a:r>
              <a:rPr lang="en-US" b="1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Teori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5" name="Google Shape;769;p34">
            <a:hlinkClick r:id="rId7" action="ppaction://hlinksldjump"/>
            <a:extLst>
              <a:ext uri="{FF2B5EF4-FFF2-40B4-BE49-F238E27FC236}">
                <a16:creationId xmlns:a16="http://schemas.microsoft.com/office/drawing/2014/main" id="{4C5D126B-C330-4A65-B824-E092E7437737}"/>
              </a:ext>
            </a:extLst>
          </p:cNvPr>
          <p:cNvSpPr txBox="1"/>
          <p:nvPr/>
        </p:nvSpPr>
        <p:spPr>
          <a:xfrm>
            <a:off x="3395922" y="4498986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Gambaran Umum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12920680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0" name="Google Shape;1440;p46"/>
          <p:cNvGrpSpPr/>
          <p:nvPr/>
        </p:nvGrpSpPr>
        <p:grpSpPr>
          <a:xfrm>
            <a:off x="3281538" y="470975"/>
            <a:ext cx="4587960" cy="3712375"/>
            <a:chOff x="3281538" y="470975"/>
            <a:chExt cx="4587960" cy="3712375"/>
          </a:xfrm>
        </p:grpSpPr>
        <p:sp>
          <p:nvSpPr>
            <p:cNvPr id="1441" name="Google Shape;1441;p46"/>
            <p:cNvSpPr/>
            <p:nvPr/>
          </p:nvSpPr>
          <p:spPr>
            <a:xfrm>
              <a:off x="6871698" y="3185550"/>
              <a:ext cx="997800" cy="997800"/>
            </a:xfrm>
            <a:prstGeom prst="donut">
              <a:avLst>
                <a:gd name="adj" fmla="val 1594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46"/>
            <p:cNvSpPr/>
            <p:nvPr/>
          </p:nvSpPr>
          <p:spPr>
            <a:xfrm>
              <a:off x="3281538" y="470975"/>
              <a:ext cx="520200" cy="520800"/>
            </a:xfrm>
            <a:prstGeom prst="donut">
              <a:avLst>
                <a:gd name="adj" fmla="val 1594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46"/>
            <p:cNvSpPr/>
            <p:nvPr/>
          </p:nvSpPr>
          <p:spPr>
            <a:xfrm>
              <a:off x="5501788" y="1677663"/>
              <a:ext cx="520200" cy="520800"/>
            </a:xfrm>
            <a:prstGeom prst="donut">
              <a:avLst>
                <a:gd name="adj" fmla="val 1594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44" name="Google Shape;1444;p46">
            <a:hlinkClick r:id="" action="ppaction://hlinkshowjump?jump=nextslide"/>
          </p:cNvPr>
          <p:cNvSpPr/>
          <p:nvPr/>
        </p:nvSpPr>
        <p:spPr>
          <a:xfrm>
            <a:off x="7977175" y="627091"/>
            <a:ext cx="432265" cy="208566"/>
          </a:xfrm>
          <a:custGeom>
            <a:avLst/>
            <a:gdLst/>
            <a:ahLst/>
            <a:cxnLst/>
            <a:rect l="l" t="t" r="r" b="b"/>
            <a:pathLst>
              <a:path w="209583" h="101123" extrusionOk="0">
                <a:moveTo>
                  <a:pt x="158014" y="1"/>
                </a:moveTo>
                <a:cubicBezTo>
                  <a:pt x="155920" y="1"/>
                  <a:pt x="153827" y="808"/>
                  <a:pt x="152237" y="2415"/>
                </a:cubicBezTo>
                <a:cubicBezTo>
                  <a:pt x="149040" y="5611"/>
                  <a:pt x="149073" y="10765"/>
                  <a:pt x="152237" y="13929"/>
                </a:cubicBezTo>
                <a:lnTo>
                  <a:pt x="180845" y="42407"/>
                </a:lnTo>
                <a:lnTo>
                  <a:pt x="8155" y="42407"/>
                </a:lnTo>
                <a:cubicBezTo>
                  <a:pt x="3653" y="42407"/>
                  <a:pt x="0" y="46060"/>
                  <a:pt x="0" y="50562"/>
                </a:cubicBezTo>
                <a:cubicBezTo>
                  <a:pt x="0" y="55063"/>
                  <a:pt x="3653" y="58717"/>
                  <a:pt x="8155" y="58717"/>
                </a:cubicBezTo>
                <a:lnTo>
                  <a:pt x="180845" y="58717"/>
                </a:lnTo>
                <a:lnTo>
                  <a:pt x="152237" y="87194"/>
                </a:lnTo>
                <a:cubicBezTo>
                  <a:pt x="149073" y="90358"/>
                  <a:pt x="149040" y="95512"/>
                  <a:pt x="152237" y="98708"/>
                </a:cubicBezTo>
                <a:cubicBezTo>
                  <a:pt x="153827" y="100315"/>
                  <a:pt x="155920" y="101122"/>
                  <a:pt x="158014" y="101122"/>
                </a:cubicBezTo>
                <a:cubicBezTo>
                  <a:pt x="160087" y="101122"/>
                  <a:pt x="162162" y="100331"/>
                  <a:pt x="163752" y="98741"/>
                </a:cubicBezTo>
                <a:lnTo>
                  <a:pt x="206353" y="56335"/>
                </a:lnTo>
                <a:lnTo>
                  <a:pt x="206386" y="56335"/>
                </a:lnTo>
                <a:cubicBezTo>
                  <a:pt x="209583" y="53139"/>
                  <a:pt x="209550" y="47952"/>
                  <a:pt x="206386" y="44788"/>
                </a:cubicBezTo>
                <a:lnTo>
                  <a:pt x="206353" y="44788"/>
                </a:lnTo>
                <a:lnTo>
                  <a:pt x="163752" y="2382"/>
                </a:lnTo>
                <a:cubicBezTo>
                  <a:pt x="162162" y="792"/>
                  <a:pt x="160087" y="1"/>
                  <a:pt x="15801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5" name="Google Shape;1445;p46"/>
          <p:cNvSpPr/>
          <p:nvPr/>
        </p:nvSpPr>
        <p:spPr>
          <a:xfrm flipH="1">
            <a:off x="7358100" y="627091"/>
            <a:ext cx="432265" cy="208566"/>
          </a:xfrm>
          <a:custGeom>
            <a:avLst/>
            <a:gdLst/>
            <a:ahLst/>
            <a:cxnLst/>
            <a:rect l="l" t="t" r="r" b="b"/>
            <a:pathLst>
              <a:path w="209583" h="101123" extrusionOk="0">
                <a:moveTo>
                  <a:pt x="158014" y="1"/>
                </a:moveTo>
                <a:cubicBezTo>
                  <a:pt x="155920" y="1"/>
                  <a:pt x="153827" y="808"/>
                  <a:pt x="152237" y="2415"/>
                </a:cubicBezTo>
                <a:cubicBezTo>
                  <a:pt x="149040" y="5611"/>
                  <a:pt x="149073" y="10765"/>
                  <a:pt x="152237" y="13929"/>
                </a:cubicBezTo>
                <a:lnTo>
                  <a:pt x="180845" y="42407"/>
                </a:lnTo>
                <a:lnTo>
                  <a:pt x="8155" y="42407"/>
                </a:lnTo>
                <a:cubicBezTo>
                  <a:pt x="3653" y="42407"/>
                  <a:pt x="0" y="46060"/>
                  <a:pt x="0" y="50562"/>
                </a:cubicBezTo>
                <a:cubicBezTo>
                  <a:pt x="0" y="55063"/>
                  <a:pt x="3653" y="58717"/>
                  <a:pt x="8155" y="58717"/>
                </a:cubicBezTo>
                <a:lnTo>
                  <a:pt x="180845" y="58717"/>
                </a:lnTo>
                <a:lnTo>
                  <a:pt x="152237" y="87194"/>
                </a:lnTo>
                <a:cubicBezTo>
                  <a:pt x="149073" y="90358"/>
                  <a:pt x="149040" y="95512"/>
                  <a:pt x="152237" y="98708"/>
                </a:cubicBezTo>
                <a:cubicBezTo>
                  <a:pt x="153827" y="100315"/>
                  <a:pt x="155920" y="101122"/>
                  <a:pt x="158014" y="101122"/>
                </a:cubicBezTo>
                <a:cubicBezTo>
                  <a:pt x="160087" y="101122"/>
                  <a:pt x="162162" y="100331"/>
                  <a:pt x="163752" y="98741"/>
                </a:cubicBezTo>
                <a:lnTo>
                  <a:pt x="206353" y="56335"/>
                </a:lnTo>
                <a:lnTo>
                  <a:pt x="206386" y="56335"/>
                </a:lnTo>
                <a:cubicBezTo>
                  <a:pt x="209583" y="53139"/>
                  <a:pt x="209550" y="47952"/>
                  <a:pt x="206386" y="44788"/>
                </a:cubicBezTo>
                <a:lnTo>
                  <a:pt x="206353" y="44788"/>
                </a:lnTo>
                <a:lnTo>
                  <a:pt x="163752" y="2382"/>
                </a:lnTo>
                <a:cubicBezTo>
                  <a:pt x="162162" y="792"/>
                  <a:pt x="160087" y="1"/>
                  <a:pt x="15801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1" name="Google Shape;1461;p46"/>
          <p:cNvSpPr txBox="1"/>
          <p:nvPr/>
        </p:nvSpPr>
        <p:spPr>
          <a:xfrm>
            <a:off x="3777211" y="4498986"/>
            <a:ext cx="795600" cy="520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76" name="Google Shape;1476;p46"/>
          <p:cNvSpPr txBox="1"/>
          <p:nvPr/>
        </p:nvSpPr>
        <p:spPr>
          <a:xfrm>
            <a:off x="4555479" y="4498986"/>
            <a:ext cx="1159821" cy="520800"/>
          </a:xfrm>
          <a:prstGeom prst="rect">
            <a:avLst/>
          </a:prstGeom>
          <a:gradFill>
            <a:gsLst>
              <a:gs pos="0">
                <a:srgbClr val="AA9EEE">
                  <a:alpha val="12549"/>
                </a:srgbClr>
              </a:gs>
              <a:gs pos="100000">
                <a:srgbClr val="FFFFFF"/>
              </a:gs>
            </a:gsLst>
            <a:lin ang="1619866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1800" b="1" dirty="0" err="1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Metode</a:t>
            </a:r>
            <a:r>
              <a:rPr lang="en-US" sz="1800" b="1" dirty="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800" b="1" dirty="0" err="1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Penelitian</a:t>
            </a:r>
            <a:endParaRPr lang="en-US" sz="1800" b="1" dirty="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77" name="Google Shape;1477;p46"/>
          <p:cNvSpPr/>
          <p:nvPr/>
        </p:nvSpPr>
        <p:spPr>
          <a:xfrm>
            <a:off x="4555215" y="4973320"/>
            <a:ext cx="1159821" cy="485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78" name="Google Shape;1478;p46">
            <a:hlinkClick r:id="rId3" action="ppaction://hlinksldjump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3224" y="585350"/>
            <a:ext cx="360887" cy="260251"/>
          </a:xfrm>
          <a:prstGeom prst="rect">
            <a:avLst/>
          </a:prstGeom>
          <a:noFill/>
          <a:ln>
            <a:noFill/>
          </a:ln>
        </p:spPr>
      </p:pic>
      <p:sp>
        <p:nvSpPr>
          <p:cNvPr id="1479" name="Google Shape;1479;p46">
            <a:hlinkClick r:id="" action="ppaction://hlinkshowjump?jump=nextslide"/>
          </p:cNvPr>
          <p:cNvSpPr/>
          <p:nvPr/>
        </p:nvSpPr>
        <p:spPr>
          <a:xfrm>
            <a:off x="7977175" y="627091"/>
            <a:ext cx="432265" cy="208566"/>
          </a:xfrm>
          <a:custGeom>
            <a:avLst/>
            <a:gdLst/>
            <a:ahLst/>
            <a:cxnLst/>
            <a:rect l="l" t="t" r="r" b="b"/>
            <a:pathLst>
              <a:path w="209583" h="101123" extrusionOk="0">
                <a:moveTo>
                  <a:pt x="158014" y="1"/>
                </a:moveTo>
                <a:cubicBezTo>
                  <a:pt x="155920" y="1"/>
                  <a:pt x="153827" y="808"/>
                  <a:pt x="152237" y="2415"/>
                </a:cubicBezTo>
                <a:cubicBezTo>
                  <a:pt x="149040" y="5611"/>
                  <a:pt x="149073" y="10765"/>
                  <a:pt x="152237" y="13929"/>
                </a:cubicBezTo>
                <a:lnTo>
                  <a:pt x="180845" y="42407"/>
                </a:lnTo>
                <a:lnTo>
                  <a:pt x="8155" y="42407"/>
                </a:lnTo>
                <a:cubicBezTo>
                  <a:pt x="3653" y="42407"/>
                  <a:pt x="0" y="46060"/>
                  <a:pt x="0" y="50562"/>
                </a:cubicBezTo>
                <a:cubicBezTo>
                  <a:pt x="0" y="55063"/>
                  <a:pt x="3653" y="58717"/>
                  <a:pt x="8155" y="58717"/>
                </a:cubicBezTo>
                <a:lnTo>
                  <a:pt x="180845" y="58717"/>
                </a:lnTo>
                <a:lnTo>
                  <a:pt x="152237" y="87194"/>
                </a:lnTo>
                <a:cubicBezTo>
                  <a:pt x="149073" y="90358"/>
                  <a:pt x="149040" y="95512"/>
                  <a:pt x="152237" y="98708"/>
                </a:cubicBezTo>
                <a:cubicBezTo>
                  <a:pt x="153827" y="100315"/>
                  <a:pt x="155920" y="101122"/>
                  <a:pt x="158014" y="101122"/>
                </a:cubicBezTo>
                <a:cubicBezTo>
                  <a:pt x="160087" y="101122"/>
                  <a:pt x="162162" y="100331"/>
                  <a:pt x="163752" y="98741"/>
                </a:cubicBezTo>
                <a:lnTo>
                  <a:pt x="206353" y="56335"/>
                </a:lnTo>
                <a:lnTo>
                  <a:pt x="206386" y="56335"/>
                </a:lnTo>
                <a:cubicBezTo>
                  <a:pt x="209583" y="53139"/>
                  <a:pt x="209550" y="47952"/>
                  <a:pt x="206386" y="44788"/>
                </a:cubicBezTo>
                <a:lnTo>
                  <a:pt x="206353" y="44788"/>
                </a:lnTo>
                <a:lnTo>
                  <a:pt x="163752" y="2382"/>
                </a:lnTo>
                <a:cubicBezTo>
                  <a:pt x="162162" y="792"/>
                  <a:pt x="160087" y="1"/>
                  <a:pt x="15801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0" name="Google Shape;1480;p46">
            <a:hlinkClick r:id="" action="ppaction://hlinkshowjump?jump=previousslide"/>
          </p:cNvPr>
          <p:cNvSpPr/>
          <p:nvPr/>
        </p:nvSpPr>
        <p:spPr>
          <a:xfrm flipH="1">
            <a:off x="7358100" y="627091"/>
            <a:ext cx="432265" cy="208566"/>
          </a:xfrm>
          <a:custGeom>
            <a:avLst/>
            <a:gdLst/>
            <a:ahLst/>
            <a:cxnLst/>
            <a:rect l="l" t="t" r="r" b="b"/>
            <a:pathLst>
              <a:path w="209583" h="101123" extrusionOk="0">
                <a:moveTo>
                  <a:pt x="158014" y="1"/>
                </a:moveTo>
                <a:cubicBezTo>
                  <a:pt x="155920" y="1"/>
                  <a:pt x="153827" y="808"/>
                  <a:pt x="152237" y="2415"/>
                </a:cubicBezTo>
                <a:cubicBezTo>
                  <a:pt x="149040" y="5611"/>
                  <a:pt x="149073" y="10765"/>
                  <a:pt x="152237" y="13929"/>
                </a:cubicBezTo>
                <a:lnTo>
                  <a:pt x="180845" y="42407"/>
                </a:lnTo>
                <a:lnTo>
                  <a:pt x="8155" y="42407"/>
                </a:lnTo>
                <a:cubicBezTo>
                  <a:pt x="3653" y="42407"/>
                  <a:pt x="0" y="46060"/>
                  <a:pt x="0" y="50562"/>
                </a:cubicBezTo>
                <a:cubicBezTo>
                  <a:pt x="0" y="55063"/>
                  <a:pt x="3653" y="58717"/>
                  <a:pt x="8155" y="58717"/>
                </a:cubicBezTo>
                <a:lnTo>
                  <a:pt x="180845" y="58717"/>
                </a:lnTo>
                <a:lnTo>
                  <a:pt x="152237" y="87194"/>
                </a:lnTo>
                <a:cubicBezTo>
                  <a:pt x="149073" y="90358"/>
                  <a:pt x="149040" y="95512"/>
                  <a:pt x="152237" y="98708"/>
                </a:cubicBezTo>
                <a:cubicBezTo>
                  <a:pt x="153827" y="100315"/>
                  <a:pt x="155920" y="101122"/>
                  <a:pt x="158014" y="101122"/>
                </a:cubicBezTo>
                <a:cubicBezTo>
                  <a:pt x="160087" y="101122"/>
                  <a:pt x="162162" y="100331"/>
                  <a:pt x="163752" y="98741"/>
                </a:cubicBezTo>
                <a:lnTo>
                  <a:pt x="206353" y="56335"/>
                </a:lnTo>
                <a:lnTo>
                  <a:pt x="206386" y="56335"/>
                </a:lnTo>
                <a:cubicBezTo>
                  <a:pt x="209583" y="53139"/>
                  <a:pt x="209550" y="47952"/>
                  <a:pt x="206386" y="44788"/>
                </a:cubicBezTo>
                <a:lnTo>
                  <a:pt x="206353" y="44788"/>
                </a:lnTo>
                <a:lnTo>
                  <a:pt x="163752" y="2382"/>
                </a:lnTo>
                <a:cubicBezTo>
                  <a:pt x="162162" y="792"/>
                  <a:pt x="160087" y="1"/>
                  <a:pt x="15801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1209;p42">
            <a:extLst>
              <a:ext uri="{FF2B5EF4-FFF2-40B4-BE49-F238E27FC236}">
                <a16:creationId xmlns:a16="http://schemas.microsoft.com/office/drawing/2014/main" id="{9B55FDA0-FEA9-44BD-9640-1F5FBC2BB401}"/>
              </a:ext>
            </a:extLst>
          </p:cNvPr>
          <p:cNvSpPr txBox="1">
            <a:spLocks/>
          </p:cNvSpPr>
          <p:nvPr/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28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pPr algn="ctr"/>
            <a:r>
              <a:rPr lang="en-US" dirty="0" err="1"/>
              <a:t>Kerangka</a:t>
            </a:r>
            <a:r>
              <a:rPr lang="en-US" dirty="0"/>
              <a:t> </a:t>
            </a:r>
            <a:r>
              <a:rPr lang="en-US" dirty="0" err="1"/>
              <a:t>Analisis</a:t>
            </a:r>
            <a:endParaRPr lang="en-US" dirty="0"/>
          </a:p>
        </p:txBody>
      </p:sp>
      <p:sp>
        <p:nvSpPr>
          <p:cNvPr id="60" name="Google Shape;771;p34">
            <a:hlinkClick r:id="rId5" action="ppaction://hlinksldjump"/>
            <a:extLst>
              <a:ext uri="{FF2B5EF4-FFF2-40B4-BE49-F238E27FC236}">
                <a16:creationId xmlns:a16="http://schemas.microsoft.com/office/drawing/2014/main" id="{DAE0B40F-F01A-45BF-AFAE-B10D1C6F3929}"/>
              </a:ext>
            </a:extLst>
          </p:cNvPr>
          <p:cNvSpPr txBox="1"/>
          <p:nvPr/>
        </p:nvSpPr>
        <p:spPr>
          <a:xfrm>
            <a:off x="5715564" y="4498986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Rencana</a:t>
            </a:r>
            <a:r>
              <a:rPr lang="en-US" b="1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Kegiatan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526D4810-1C76-4174-B928-B7ABE9851D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60709" y="4317839"/>
            <a:ext cx="2081568" cy="701119"/>
          </a:xfrm>
          <a:prstGeom prst="rect">
            <a:avLst/>
          </a:prstGeom>
        </p:spPr>
      </p:pic>
      <p:sp>
        <p:nvSpPr>
          <p:cNvPr id="62" name="Google Shape;769;p34">
            <a:hlinkClick r:id="rId7" action="ppaction://hlinksldjump"/>
            <a:extLst>
              <a:ext uri="{FF2B5EF4-FFF2-40B4-BE49-F238E27FC236}">
                <a16:creationId xmlns:a16="http://schemas.microsoft.com/office/drawing/2014/main" id="{398691A2-03D1-4D02-900B-1D38393961D9}"/>
              </a:ext>
            </a:extLst>
          </p:cNvPr>
          <p:cNvSpPr txBox="1"/>
          <p:nvPr/>
        </p:nvSpPr>
        <p:spPr>
          <a:xfrm>
            <a:off x="1040144" y="4498158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Pendahuluan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2A432F4D-E5D2-41DE-A41B-D2E3A51C69D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8477" y="4194469"/>
            <a:ext cx="746342" cy="1008012"/>
          </a:xfrm>
          <a:prstGeom prst="rect">
            <a:avLst/>
          </a:prstGeom>
        </p:spPr>
      </p:pic>
      <p:sp>
        <p:nvSpPr>
          <p:cNvPr id="64" name="Google Shape;768;p34">
            <a:hlinkClick r:id="rId9" action="ppaction://hlinksldjump"/>
            <a:extLst>
              <a:ext uri="{FF2B5EF4-FFF2-40B4-BE49-F238E27FC236}">
                <a16:creationId xmlns:a16="http://schemas.microsoft.com/office/drawing/2014/main" id="{57AD4EDF-471D-4C70-9CDF-D8EF05736072}"/>
              </a:ext>
            </a:extLst>
          </p:cNvPr>
          <p:cNvSpPr txBox="1"/>
          <p:nvPr/>
        </p:nvSpPr>
        <p:spPr>
          <a:xfrm>
            <a:off x="2236101" y="4498986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Tin</a:t>
            </a: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jauan</a:t>
            </a:r>
            <a:r>
              <a:rPr lang="en-US" b="1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Teori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5" name="Google Shape;769;p34">
            <a:hlinkClick r:id="rId7" action="ppaction://hlinksldjump"/>
            <a:extLst>
              <a:ext uri="{FF2B5EF4-FFF2-40B4-BE49-F238E27FC236}">
                <a16:creationId xmlns:a16="http://schemas.microsoft.com/office/drawing/2014/main" id="{4C5D126B-C330-4A65-B824-E092E7437737}"/>
              </a:ext>
            </a:extLst>
          </p:cNvPr>
          <p:cNvSpPr txBox="1"/>
          <p:nvPr/>
        </p:nvSpPr>
        <p:spPr>
          <a:xfrm>
            <a:off x="3395922" y="4498986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Gambaran Umum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9FC24186-64D7-4F18-87F1-5CBD3E43A2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1223875"/>
              </p:ext>
            </p:extLst>
          </p:nvPr>
        </p:nvGraphicFramePr>
        <p:xfrm>
          <a:off x="713224" y="1152525"/>
          <a:ext cx="7696217" cy="3274125"/>
        </p:xfrm>
        <a:graphic>
          <a:graphicData uri="http://schemas.openxmlformats.org/drawingml/2006/table">
            <a:tbl>
              <a:tblPr firstRow="1" firstCol="1" bandRow="1"/>
              <a:tblGrid>
                <a:gridCol w="321296">
                  <a:extLst>
                    <a:ext uri="{9D8B030D-6E8A-4147-A177-3AD203B41FA5}">
                      <a16:colId xmlns:a16="http://schemas.microsoft.com/office/drawing/2014/main" val="1390783556"/>
                    </a:ext>
                  </a:extLst>
                </a:gridCol>
                <a:gridCol w="1134824">
                  <a:extLst>
                    <a:ext uri="{9D8B030D-6E8A-4147-A177-3AD203B41FA5}">
                      <a16:colId xmlns:a16="http://schemas.microsoft.com/office/drawing/2014/main" val="578789303"/>
                    </a:ext>
                  </a:extLst>
                </a:gridCol>
                <a:gridCol w="729488">
                  <a:extLst>
                    <a:ext uri="{9D8B030D-6E8A-4147-A177-3AD203B41FA5}">
                      <a16:colId xmlns:a16="http://schemas.microsoft.com/office/drawing/2014/main" val="3810897982"/>
                    </a:ext>
                  </a:extLst>
                </a:gridCol>
                <a:gridCol w="891280">
                  <a:extLst>
                    <a:ext uri="{9D8B030D-6E8A-4147-A177-3AD203B41FA5}">
                      <a16:colId xmlns:a16="http://schemas.microsoft.com/office/drawing/2014/main" val="1684911099"/>
                    </a:ext>
                  </a:extLst>
                </a:gridCol>
                <a:gridCol w="3403325">
                  <a:extLst>
                    <a:ext uri="{9D8B030D-6E8A-4147-A177-3AD203B41FA5}">
                      <a16:colId xmlns:a16="http://schemas.microsoft.com/office/drawing/2014/main" val="1073703416"/>
                    </a:ext>
                  </a:extLst>
                </a:gridCol>
                <a:gridCol w="1216004">
                  <a:extLst>
                    <a:ext uri="{9D8B030D-6E8A-4147-A177-3AD203B41FA5}">
                      <a16:colId xmlns:a16="http://schemas.microsoft.com/office/drawing/2014/main" val="3671349149"/>
                    </a:ext>
                  </a:extLst>
                </a:gridCol>
              </a:tblGrid>
              <a:tr h="11462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No</a:t>
                      </a:r>
                    </a:p>
                  </a:txBody>
                  <a:tcPr marL="45819" marR="4581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Sasaran</a:t>
                      </a:r>
                    </a:p>
                  </a:txBody>
                  <a:tcPr marL="45819" marR="4581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Analisis</a:t>
                      </a:r>
                    </a:p>
                  </a:txBody>
                  <a:tcPr marL="45819" marR="4581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Data</a:t>
                      </a:r>
                    </a:p>
                  </a:txBody>
                  <a:tcPr marL="45819" marR="4581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Variabel</a:t>
                      </a:r>
                    </a:p>
                  </a:txBody>
                  <a:tcPr marL="45819" marR="4581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Output</a:t>
                      </a:r>
                    </a:p>
                  </a:txBody>
                  <a:tcPr marL="45819" marR="4581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57621977"/>
                  </a:ext>
                </a:extLst>
              </a:tr>
              <a:tr h="50527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1</a:t>
                      </a:r>
                    </a:p>
                  </a:txBody>
                  <a:tcPr marL="45819" marR="4581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Mengidentifikasi konsep </a:t>
                      </a:r>
                      <a:r>
                        <a:rPr lang="en-US" sz="1050" i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smart infrastructure</a:t>
                      </a:r>
                      <a:r>
                        <a:rPr lang="en-US" sz="105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pada aspek sarana di Kota Bandar Lampung</a:t>
                      </a:r>
                    </a:p>
                  </a:txBody>
                  <a:tcPr marL="45819" marR="4581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Analisis Konten</a:t>
                      </a:r>
                    </a:p>
                  </a:txBody>
                  <a:tcPr marL="45819" marR="4581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Konsep </a:t>
                      </a:r>
                      <a:r>
                        <a:rPr lang="en-US" sz="1050" i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smart infrastructure </a:t>
                      </a:r>
                      <a:r>
                        <a:rPr lang="en-US" sz="105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pada aspek sarana</a:t>
                      </a:r>
                    </a:p>
                  </a:txBody>
                  <a:tcPr marL="45819" marR="4581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1. Sarana Pemerintahan dan Pelayanan umum</a:t>
                      </a:r>
                    </a:p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2. Sarana Pendidikan dan Pembelajaran</a:t>
                      </a:r>
                    </a:p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3. Sarana Kesehatan</a:t>
                      </a:r>
                    </a:p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4. Sarana Peribadatan</a:t>
                      </a:r>
                    </a:p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5. Sarana Perdagangan dan Jasa</a:t>
                      </a:r>
                    </a:p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6. Sarana Kebudayaan dan Rekreasi</a:t>
                      </a:r>
                    </a:p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7. Sarana Ruang Terbuka, Taman dan Lapangan Olah Raga</a:t>
                      </a:r>
                    </a:p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</a:p>
                  </a:txBody>
                  <a:tcPr marL="45819" marR="4581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Konsep </a:t>
                      </a:r>
                      <a:r>
                        <a:rPr lang="en-US" sz="1050" i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smart infrastructure </a:t>
                      </a:r>
                      <a:r>
                        <a:rPr lang="en-US" sz="105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pada aspek sarana di Kota Bandar Lampung</a:t>
                      </a:r>
                    </a:p>
                  </a:txBody>
                  <a:tcPr marL="45819" marR="4581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94276390"/>
                  </a:ext>
                </a:extLst>
              </a:tr>
              <a:tr h="63549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2</a:t>
                      </a:r>
                    </a:p>
                  </a:txBody>
                  <a:tcPr marL="45819" marR="4581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Mengidentifikasi penerapan konsep </a:t>
                      </a:r>
                      <a:r>
                        <a:rPr lang="en-US" sz="1050" i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smart infrastructure</a:t>
                      </a:r>
                      <a:r>
                        <a:rPr lang="en-US" sz="105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pada aspek sarana di Kota Bandar Lampung</a:t>
                      </a:r>
                    </a:p>
                  </a:txBody>
                  <a:tcPr marL="45819" marR="4581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Analisis Deskriptif</a:t>
                      </a:r>
                    </a:p>
                  </a:txBody>
                  <a:tcPr marL="45819" marR="4581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i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Indepth Interview</a:t>
                      </a:r>
                      <a:endParaRPr lang="en-US" sz="105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45819" marR="4581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Penerapan</a:t>
                      </a:r>
                      <a:r>
                        <a:rPr lang="en-US" sz="105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105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konsep</a:t>
                      </a:r>
                      <a:r>
                        <a:rPr lang="en-US" sz="105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1050" i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smart </a:t>
                      </a:r>
                      <a:r>
                        <a:rPr lang="en-US" sz="1050" i="1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infrastrucuture</a:t>
                      </a:r>
                      <a:r>
                        <a:rPr lang="en-US" sz="1050" i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105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pada </a:t>
                      </a:r>
                      <a:r>
                        <a:rPr lang="en-US" sz="105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aspek</a:t>
                      </a:r>
                      <a:r>
                        <a:rPr lang="en-US" sz="105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105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sarana</a:t>
                      </a:r>
                      <a:r>
                        <a:rPr lang="en-US" sz="105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di Kota Bandar Lampung</a:t>
                      </a:r>
                    </a:p>
                  </a:txBody>
                  <a:tcPr marL="45819" marR="4581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281068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15383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0" name="Google Shape;1440;p46"/>
          <p:cNvGrpSpPr/>
          <p:nvPr/>
        </p:nvGrpSpPr>
        <p:grpSpPr>
          <a:xfrm>
            <a:off x="3281538" y="470975"/>
            <a:ext cx="4587960" cy="3712375"/>
            <a:chOff x="3281538" y="470975"/>
            <a:chExt cx="4587960" cy="3712375"/>
          </a:xfrm>
        </p:grpSpPr>
        <p:sp>
          <p:nvSpPr>
            <p:cNvPr id="1441" name="Google Shape;1441;p46"/>
            <p:cNvSpPr/>
            <p:nvPr/>
          </p:nvSpPr>
          <p:spPr>
            <a:xfrm>
              <a:off x="6871698" y="3185550"/>
              <a:ext cx="997800" cy="997800"/>
            </a:xfrm>
            <a:prstGeom prst="donut">
              <a:avLst>
                <a:gd name="adj" fmla="val 1594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46"/>
            <p:cNvSpPr/>
            <p:nvPr/>
          </p:nvSpPr>
          <p:spPr>
            <a:xfrm>
              <a:off x="3281538" y="470975"/>
              <a:ext cx="520200" cy="520800"/>
            </a:xfrm>
            <a:prstGeom prst="donut">
              <a:avLst>
                <a:gd name="adj" fmla="val 1594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46"/>
            <p:cNvSpPr/>
            <p:nvPr/>
          </p:nvSpPr>
          <p:spPr>
            <a:xfrm>
              <a:off x="5501788" y="1677663"/>
              <a:ext cx="520200" cy="520800"/>
            </a:xfrm>
            <a:prstGeom prst="donut">
              <a:avLst>
                <a:gd name="adj" fmla="val 1594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44" name="Google Shape;1444;p46">
            <a:hlinkClick r:id="" action="ppaction://hlinkshowjump?jump=nextslide"/>
          </p:cNvPr>
          <p:cNvSpPr/>
          <p:nvPr/>
        </p:nvSpPr>
        <p:spPr>
          <a:xfrm>
            <a:off x="7977175" y="627091"/>
            <a:ext cx="432265" cy="208566"/>
          </a:xfrm>
          <a:custGeom>
            <a:avLst/>
            <a:gdLst/>
            <a:ahLst/>
            <a:cxnLst/>
            <a:rect l="l" t="t" r="r" b="b"/>
            <a:pathLst>
              <a:path w="209583" h="101123" extrusionOk="0">
                <a:moveTo>
                  <a:pt x="158014" y="1"/>
                </a:moveTo>
                <a:cubicBezTo>
                  <a:pt x="155920" y="1"/>
                  <a:pt x="153827" y="808"/>
                  <a:pt x="152237" y="2415"/>
                </a:cubicBezTo>
                <a:cubicBezTo>
                  <a:pt x="149040" y="5611"/>
                  <a:pt x="149073" y="10765"/>
                  <a:pt x="152237" y="13929"/>
                </a:cubicBezTo>
                <a:lnTo>
                  <a:pt x="180845" y="42407"/>
                </a:lnTo>
                <a:lnTo>
                  <a:pt x="8155" y="42407"/>
                </a:lnTo>
                <a:cubicBezTo>
                  <a:pt x="3653" y="42407"/>
                  <a:pt x="0" y="46060"/>
                  <a:pt x="0" y="50562"/>
                </a:cubicBezTo>
                <a:cubicBezTo>
                  <a:pt x="0" y="55063"/>
                  <a:pt x="3653" y="58717"/>
                  <a:pt x="8155" y="58717"/>
                </a:cubicBezTo>
                <a:lnTo>
                  <a:pt x="180845" y="58717"/>
                </a:lnTo>
                <a:lnTo>
                  <a:pt x="152237" y="87194"/>
                </a:lnTo>
                <a:cubicBezTo>
                  <a:pt x="149073" y="90358"/>
                  <a:pt x="149040" y="95512"/>
                  <a:pt x="152237" y="98708"/>
                </a:cubicBezTo>
                <a:cubicBezTo>
                  <a:pt x="153827" y="100315"/>
                  <a:pt x="155920" y="101122"/>
                  <a:pt x="158014" y="101122"/>
                </a:cubicBezTo>
                <a:cubicBezTo>
                  <a:pt x="160087" y="101122"/>
                  <a:pt x="162162" y="100331"/>
                  <a:pt x="163752" y="98741"/>
                </a:cubicBezTo>
                <a:lnTo>
                  <a:pt x="206353" y="56335"/>
                </a:lnTo>
                <a:lnTo>
                  <a:pt x="206386" y="56335"/>
                </a:lnTo>
                <a:cubicBezTo>
                  <a:pt x="209583" y="53139"/>
                  <a:pt x="209550" y="47952"/>
                  <a:pt x="206386" y="44788"/>
                </a:cubicBezTo>
                <a:lnTo>
                  <a:pt x="206353" y="44788"/>
                </a:lnTo>
                <a:lnTo>
                  <a:pt x="163752" y="2382"/>
                </a:lnTo>
                <a:cubicBezTo>
                  <a:pt x="162162" y="792"/>
                  <a:pt x="160087" y="1"/>
                  <a:pt x="15801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5" name="Google Shape;1445;p46"/>
          <p:cNvSpPr/>
          <p:nvPr/>
        </p:nvSpPr>
        <p:spPr>
          <a:xfrm flipH="1">
            <a:off x="7358100" y="627091"/>
            <a:ext cx="432265" cy="208566"/>
          </a:xfrm>
          <a:custGeom>
            <a:avLst/>
            <a:gdLst/>
            <a:ahLst/>
            <a:cxnLst/>
            <a:rect l="l" t="t" r="r" b="b"/>
            <a:pathLst>
              <a:path w="209583" h="101123" extrusionOk="0">
                <a:moveTo>
                  <a:pt x="158014" y="1"/>
                </a:moveTo>
                <a:cubicBezTo>
                  <a:pt x="155920" y="1"/>
                  <a:pt x="153827" y="808"/>
                  <a:pt x="152237" y="2415"/>
                </a:cubicBezTo>
                <a:cubicBezTo>
                  <a:pt x="149040" y="5611"/>
                  <a:pt x="149073" y="10765"/>
                  <a:pt x="152237" y="13929"/>
                </a:cubicBezTo>
                <a:lnTo>
                  <a:pt x="180845" y="42407"/>
                </a:lnTo>
                <a:lnTo>
                  <a:pt x="8155" y="42407"/>
                </a:lnTo>
                <a:cubicBezTo>
                  <a:pt x="3653" y="42407"/>
                  <a:pt x="0" y="46060"/>
                  <a:pt x="0" y="50562"/>
                </a:cubicBezTo>
                <a:cubicBezTo>
                  <a:pt x="0" y="55063"/>
                  <a:pt x="3653" y="58717"/>
                  <a:pt x="8155" y="58717"/>
                </a:cubicBezTo>
                <a:lnTo>
                  <a:pt x="180845" y="58717"/>
                </a:lnTo>
                <a:lnTo>
                  <a:pt x="152237" y="87194"/>
                </a:lnTo>
                <a:cubicBezTo>
                  <a:pt x="149073" y="90358"/>
                  <a:pt x="149040" y="95512"/>
                  <a:pt x="152237" y="98708"/>
                </a:cubicBezTo>
                <a:cubicBezTo>
                  <a:pt x="153827" y="100315"/>
                  <a:pt x="155920" y="101122"/>
                  <a:pt x="158014" y="101122"/>
                </a:cubicBezTo>
                <a:cubicBezTo>
                  <a:pt x="160087" y="101122"/>
                  <a:pt x="162162" y="100331"/>
                  <a:pt x="163752" y="98741"/>
                </a:cubicBezTo>
                <a:lnTo>
                  <a:pt x="206353" y="56335"/>
                </a:lnTo>
                <a:lnTo>
                  <a:pt x="206386" y="56335"/>
                </a:lnTo>
                <a:cubicBezTo>
                  <a:pt x="209583" y="53139"/>
                  <a:pt x="209550" y="47952"/>
                  <a:pt x="206386" y="44788"/>
                </a:cubicBezTo>
                <a:lnTo>
                  <a:pt x="206353" y="44788"/>
                </a:lnTo>
                <a:lnTo>
                  <a:pt x="163752" y="2382"/>
                </a:lnTo>
                <a:cubicBezTo>
                  <a:pt x="162162" y="792"/>
                  <a:pt x="160087" y="1"/>
                  <a:pt x="15801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1" name="Google Shape;1461;p46"/>
          <p:cNvSpPr txBox="1"/>
          <p:nvPr/>
        </p:nvSpPr>
        <p:spPr>
          <a:xfrm>
            <a:off x="3777211" y="4498986"/>
            <a:ext cx="795600" cy="520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76" name="Google Shape;1476;p46"/>
          <p:cNvSpPr txBox="1"/>
          <p:nvPr/>
        </p:nvSpPr>
        <p:spPr>
          <a:xfrm>
            <a:off x="4555479" y="4498986"/>
            <a:ext cx="1159821" cy="520800"/>
          </a:xfrm>
          <a:prstGeom prst="rect">
            <a:avLst/>
          </a:prstGeom>
          <a:gradFill>
            <a:gsLst>
              <a:gs pos="0">
                <a:srgbClr val="AA9EEE">
                  <a:alpha val="12549"/>
                </a:srgbClr>
              </a:gs>
              <a:gs pos="100000">
                <a:srgbClr val="FFFFFF"/>
              </a:gs>
            </a:gsLst>
            <a:lin ang="1619866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1800" b="1" dirty="0" err="1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Metode</a:t>
            </a:r>
            <a:r>
              <a:rPr lang="en-US" sz="1800" b="1" dirty="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800" b="1" dirty="0" err="1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Penelitian</a:t>
            </a:r>
            <a:endParaRPr lang="en-US" sz="1800" b="1" dirty="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77" name="Google Shape;1477;p46"/>
          <p:cNvSpPr/>
          <p:nvPr/>
        </p:nvSpPr>
        <p:spPr>
          <a:xfrm>
            <a:off x="4555215" y="4973320"/>
            <a:ext cx="1159821" cy="485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78" name="Google Shape;1478;p46">
            <a:hlinkClick r:id="rId3" action="ppaction://hlinksldjump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3224" y="585350"/>
            <a:ext cx="360887" cy="260251"/>
          </a:xfrm>
          <a:prstGeom prst="rect">
            <a:avLst/>
          </a:prstGeom>
          <a:noFill/>
          <a:ln>
            <a:noFill/>
          </a:ln>
        </p:spPr>
      </p:pic>
      <p:sp>
        <p:nvSpPr>
          <p:cNvPr id="1479" name="Google Shape;1479;p46">
            <a:hlinkClick r:id="" action="ppaction://hlinkshowjump?jump=nextslide"/>
          </p:cNvPr>
          <p:cNvSpPr/>
          <p:nvPr/>
        </p:nvSpPr>
        <p:spPr>
          <a:xfrm>
            <a:off x="7977175" y="627091"/>
            <a:ext cx="432265" cy="208566"/>
          </a:xfrm>
          <a:custGeom>
            <a:avLst/>
            <a:gdLst/>
            <a:ahLst/>
            <a:cxnLst/>
            <a:rect l="l" t="t" r="r" b="b"/>
            <a:pathLst>
              <a:path w="209583" h="101123" extrusionOk="0">
                <a:moveTo>
                  <a:pt x="158014" y="1"/>
                </a:moveTo>
                <a:cubicBezTo>
                  <a:pt x="155920" y="1"/>
                  <a:pt x="153827" y="808"/>
                  <a:pt x="152237" y="2415"/>
                </a:cubicBezTo>
                <a:cubicBezTo>
                  <a:pt x="149040" y="5611"/>
                  <a:pt x="149073" y="10765"/>
                  <a:pt x="152237" y="13929"/>
                </a:cubicBezTo>
                <a:lnTo>
                  <a:pt x="180845" y="42407"/>
                </a:lnTo>
                <a:lnTo>
                  <a:pt x="8155" y="42407"/>
                </a:lnTo>
                <a:cubicBezTo>
                  <a:pt x="3653" y="42407"/>
                  <a:pt x="0" y="46060"/>
                  <a:pt x="0" y="50562"/>
                </a:cubicBezTo>
                <a:cubicBezTo>
                  <a:pt x="0" y="55063"/>
                  <a:pt x="3653" y="58717"/>
                  <a:pt x="8155" y="58717"/>
                </a:cubicBezTo>
                <a:lnTo>
                  <a:pt x="180845" y="58717"/>
                </a:lnTo>
                <a:lnTo>
                  <a:pt x="152237" y="87194"/>
                </a:lnTo>
                <a:cubicBezTo>
                  <a:pt x="149073" y="90358"/>
                  <a:pt x="149040" y="95512"/>
                  <a:pt x="152237" y="98708"/>
                </a:cubicBezTo>
                <a:cubicBezTo>
                  <a:pt x="153827" y="100315"/>
                  <a:pt x="155920" y="101122"/>
                  <a:pt x="158014" y="101122"/>
                </a:cubicBezTo>
                <a:cubicBezTo>
                  <a:pt x="160087" y="101122"/>
                  <a:pt x="162162" y="100331"/>
                  <a:pt x="163752" y="98741"/>
                </a:cubicBezTo>
                <a:lnTo>
                  <a:pt x="206353" y="56335"/>
                </a:lnTo>
                <a:lnTo>
                  <a:pt x="206386" y="56335"/>
                </a:lnTo>
                <a:cubicBezTo>
                  <a:pt x="209583" y="53139"/>
                  <a:pt x="209550" y="47952"/>
                  <a:pt x="206386" y="44788"/>
                </a:cubicBezTo>
                <a:lnTo>
                  <a:pt x="206353" y="44788"/>
                </a:lnTo>
                <a:lnTo>
                  <a:pt x="163752" y="2382"/>
                </a:lnTo>
                <a:cubicBezTo>
                  <a:pt x="162162" y="792"/>
                  <a:pt x="160087" y="1"/>
                  <a:pt x="15801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0" name="Google Shape;1480;p46">
            <a:hlinkClick r:id="" action="ppaction://hlinkshowjump?jump=previousslide"/>
          </p:cNvPr>
          <p:cNvSpPr/>
          <p:nvPr/>
        </p:nvSpPr>
        <p:spPr>
          <a:xfrm flipH="1">
            <a:off x="7358100" y="627091"/>
            <a:ext cx="432265" cy="208566"/>
          </a:xfrm>
          <a:custGeom>
            <a:avLst/>
            <a:gdLst/>
            <a:ahLst/>
            <a:cxnLst/>
            <a:rect l="l" t="t" r="r" b="b"/>
            <a:pathLst>
              <a:path w="209583" h="101123" extrusionOk="0">
                <a:moveTo>
                  <a:pt x="158014" y="1"/>
                </a:moveTo>
                <a:cubicBezTo>
                  <a:pt x="155920" y="1"/>
                  <a:pt x="153827" y="808"/>
                  <a:pt x="152237" y="2415"/>
                </a:cubicBezTo>
                <a:cubicBezTo>
                  <a:pt x="149040" y="5611"/>
                  <a:pt x="149073" y="10765"/>
                  <a:pt x="152237" y="13929"/>
                </a:cubicBezTo>
                <a:lnTo>
                  <a:pt x="180845" y="42407"/>
                </a:lnTo>
                <a:lnTo>
                  <a:pt x="8155" y="42407"/>
                </a:lnTo>
                <a:cubicBezTo>
                  <a:pt x="3653" y="42407"/>
                  <a:pt x="0" y="46060"/>
                  <a:pt x="0" y="50562"/>
                </a:cubicBezTo>
                <a:cubicBezTo>
                  <a:pt x="0" y="55063"/>
                  <a:pt x="3653" y="58717"/>
                  <a:pt x="8155" y="58717"/>
                </a:cubicBezTo>
                <a:lnTo>
                  <a:pt x="180845" y="58717"/>
                </a:lnTo>
                <a:lnTo>
                  <a:pt x="152237" y="87194"/>
                </a:lnTo>
                <a:cubicBezTo>
                  <a:pt x="149073" y="90358"/>
                  <a:pt x="149040" y="95512"/>
                  <a:pt x="152237" y="98708"/>
                </a:cubicBezTo>
                <a:cubicBezTo>
                  <a:pt x="153827" y="100315"/>
                  <a:pt x="155920" y="101122"/>
                  <a:pt x="158014" y="101122"/>
                </a:cubicBezTo>
                <a:cubicBezTo>
                  <a:pt x="160087" y="101122"/>
                  <a:pt x="162162" y="100331"/>
                  <a:pt x="163752" y="98741"/>
                </a:cubicBezTo>
                <a:lnTo>
                  <a:pt x="206353" y="56335"/>
                </a:lnTo>
                <a:lnTo>
                  <a:pt x="206386" y="56335"/>
                </a:lnTo>
                <a:cubicBezTo>
                  <a:pt x="209583" y="53139"/>
                  <a:pt x="209550" y="47952"/>
                  <a:pt x="206386" y="44788"/>
                </a:cubicBezTo>
                <a:lnTo>
                  <a:pt x="206353" y="44788"/>
                </a:lnTo>
                <a:lnTo>
                  <a:pt x="163752" y="2382"/>
                </a:lnTo>
                <a:cubicBezTo>
                  <a:pt x="162162" y="792"/>
                  <a:pt x="160087" y="1"/>
                  <a:pt x="15801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1209;p42">
            <a:extLst>
              <a:ext uri="{FF2B5EF4-FFF2-40B4-BE49-F238E27FC236}">
                <a16:creationId xmlns:a16="http://schemas.microsoft.com/office/drawing/2014/main" id="{9B55FDA0-FEA9-44BD-9640-1F5FBC2BB401}"/>
              </a:ext>
            </a:extLst>
          </p:cNvPr>
          <p:cNvSpPr txBox="1">
            <a:spLocks/>
          </p:cNvSpPr>
          <p:nvPr/>
        </p:nvSpPr>
        <p:spPr>
          <a:xfrm>
            <a:off x="713224" y="5147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28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pPr algn="ctr"/>
            <a:r>
              <a:rPr lang="en-US" dirty="0" err="1"/>
              <a:t>Tahapan</a:t>
            </a:r>
            <a:r>
              <a:rPr lang="en-US" dirty="0"/>
              <a:t> </a:t>
            </a:r>
            <a:r>
              <a:rPr lang="en-US" dirty="0" err="1"/>
              <a:t>Analisis</a:t>
            </a:r>
            <a:endParaRPr lang="en-US" dirty="0"/>
          </a:p>
        </p:txBody>
      </p:sp>
      <p:sp>
        <p:nvSpPr>
          <p:cNvPr id="60" name="Google Shape;771;p34">
            <a:hlinkClick r:id="rId5" action="ppaction://hlinksldjump"/>
            <a:extLst>
              <a:ext uri="{FF2B5EF4-FFF2-40B4-BE49-F238E27FC236}">
                <a16:creationId xmlns:a16="http://schemas.microsoft.com/office/drawing/2014/main" id="{DAE0B40F-F01A-45BF-AFAE-B10D1C6F3929}"/>
              </a:ext>
            </a:extLst>
          </p:cNvPr>
          <p:cNvSpPr txBox="1"/>
          <p:nvPr/>
        </p:nvSpPr>
        <p:spPr>
          <a:xfrm>
            <a:off x="5715564" y="4498986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Rencana</a:t>
            </a:r>
            <a:r>
              <a:rPr lang="en-US" b="1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Kegiatan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526D4810-1C76-4174-B928-B7ABE9851D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60709" y="4317839"/>
            <a:ext cx="2081568" cy="701119"/>
          </a:xfrm>
          <a:prstGeom prst="rect">
            <a:avLst/>
          </a:prstGeom>
        </p:spPr>
      </p:pic>
      <p:sp>
        <p:nvSpPr>
          <p:cNvPr id="62" name="Google Shape;769;p34">
            <a:hlinkClick r:id="rId7" action="ppaction://hlinksldjump"/>
            <a:extLst>
              <a:ext uri="{FF2B5EF4-FFF2-40B4-BE49-F238E27FC236}">
                <a16:creationId xmlns:a16="http://schemas.microsoft.com/office/drawing/2014/main" id="{398691A2-03D1-4D02-900B-1D38393961D9}"/>
              </a:ext>
            </a:extLst>
          </p:cNvPr>
          <p:cNvSpPr txBox="1"/>
          <p:nvPr/>
        </p:nvSpPr>
        <p:spPr>
          <a:xfrm>
            <a:off x="1040144" y="4498158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Pendahuluan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2A432F4D-E5D2-41DE-A41B-D2E3A51C69D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8477" y="4194469"/>
            <a:ext cx="746342" cy="1008012"/>
          </a:xfrm>
          <a:prstGeom prst="rect">
            <a:avLst/>
          </a:prstGeom>
        </p:spPr>
      </p:pic>
      <p:sp>
        <p:nvSpPr>
          <p:cNvPr id="64" name="Google Shape;768;p34">
            <a:hlinkClick r:id="rId9" action="ppaction://hlinksldjump"/>
            <a:extLst>
              <a:ext uri="{FF2B5EF4-FFF2-40B4-BE49-F238E27FC236}">
                <a16:creationId xmlns:a16="http://schemas.microsoft.com/office/drawing/2014/main" id="{57AD4EDF-471D-4C70-9CDF-D8EF05736072}"/>
              </a:ext>
            </a:extLst>
          </p:cNvPr>
          <p:cNvSpPr txBox="1"/>
          <p:nvPr/>
        </p:nvSpPr>
        <p:spPr>
          <a:xfrm>
            <a:off x="2236101" y="4498986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Tin</a:t>
            </a: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jauan</a:t>
            </a:r>
            <a:r>
              <a:rPr lang="en-US" b="1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Teori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5" name="Google Shape;769;p34">
            <a:hlinkClick r:id="rId7" action="ppaction://hlinksldjump"/>
            <a:extLst>
              <a:ext uri="{FF2B5EF4-FFF2-40B4-BE49-F238E27FC236}">
                <a16:creationId xmlns:a16="http://schemas.microsoft.com/office/drawing/2014/main" id="{4C5D126B-C330-4A65-B824-E092E7437737}"/>
              </a:ext>
            </a:extLst>
          </p:cNvPr>
          <p:cNvSpPr txBox="1"/>
          <p:nvPr/>
        </p:nvSpPr>
        <p:spPr>
          <a:xfrm>
            <a:off x="3395922" y="4498986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Gambaran Umum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77C5FF1-A41E-4EAA-8799-476A53F9F7F0}"/>
              </a:ext>
            </a:extLst>
          </p:cNvPr>
          <p:cNvSpPr/>
          <p:nvPr/>
        </p:nvSpPr>
        <p:spPr>
          <a:xfrm>
            <a:off x="4199713" y="663851"/>
            <a:ext cx="2532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D50E7C8-9008-460B-B3FF-FB27C35714E8}"/>
              </a:ext>
            </a:extLst>
          </p:cNvPr>
          <p:cNvSpPr/>
          <p:nvPr/>
        </p:nvSpPr>
        <p:spPr>
          <a:xfrm>
            <a:off x="4220997" y="2391817"/>
            <a:ext cx="2532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BB7B2BB-ED93-4BB8-B4B3-2166D3E0CF90}"/>
              </a:ext>
            </a:extLst>
          </p:cNvPr>
          <p:cNvSpPr/>
          <p:nvPr/>
        </p:nvSpPr>
        <p:spPr>
          <a:xfrm>
            <a:off x="4571974" y="2425076"/>
            <a:ext cx="4024203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 algn="just">
              <a:buFont typeface="+mj-lt"/>
              <a:buAutoNum type="arabicPeriod"/>
            </a:pPr>
            <a:r>
              <a:rPr lang="en-US" sz="1050" dirty="0" err="1"/>
              <a:t>Melakukan</a:t>
            </a:r>
            <a:r>
              <a:rPr lang="en-US" sz="1050" dirty="0"/>
              <a:t> </a:t>
            </a:r>
            <a:r>
              <a:rPr lang="en-US" sz="1050" dirty="0" err="1"/>
              <a:t>wawancara</a:t>
            </a:r>
            <a:r>
              <a:rPr lang="en-US" sz="1050" dirty="0"/>
              <a:t> </a:t>
            </a:r>
            <a:r>
              <a:rPr lang="en-US" sz="1050" dirty="0" err="1"/>
              <a:t>dengan</a:t>
            </a:r>
            <a:r>
              <a:rPr lang="en-US" sz="1050" dirty="0"/>
              <a:t> </a:t>
            </a:r>
            <a:r>
              <a:rPr lang="en-US" sz="1050" dirty="0" err="1"/>
              <a:t>instansi</a:t>
            </a:r>
            <a:r>
              <a:rPr lang="en-US" sz="1050" dirty="0"/>
              <a:t> </a:t>
            </a:r>
            <a:r>
              <a:rPr lang="en-US" sz="1050" dirty="0" err="1"/>
              <a:t>pemerintah</a:t>
            </a:r>
            <a:endParaRPr lang="en-US" sz="1050" dirty="0"/>
          </a:p>
          <a:p>
            <a:pPr marL="228600" indent="-228600" algn="just">
              <a:buFont typeface="+mj-lt"/>
              <a:buAutoNum type="arabicPeriod"/>
            </a:pPr>
            <a:r>
              <a:rPr lang="en-US" sz="1050" dirty="0" err="1"/>
              <a:t>Mengidentifikasi</a:t>
            </a:r>
            <a:r>
              <a:rPr lang="en-US" sz="1050" dirty="0"/>
              <a:t> </a:t>
            </a:r>
            <a:r>
              <a:rPr lang="en-US" sz="1050" dirty="0" err="1"/>
              <a:t>penerapan</a:t>
            </a:r>
            <a:r>
              <a:rPr lang="en-US" sz="1050" i="1" dirty="0"/>
              <a:t> smart infrastructure </a:t>
            </a:r>
            <a:r>
              <a:rPr lang="en-US" sz="1050" dirty="0"/>
              <a:t>pada </a:t>
            </a:r>
            <a:r>
              <a:rPr lang="en-US" sz="1050" dirty="0" err="1"/>
              <a:t>sarana</a:t>
            </a:r>
            <a:r>
              <a:rPr lang="en-US" sz="1050" dirty="0"/>
              <a:t> </a:t>
            </a:r>
            <a:r>
              <a:rPr lang="en-US" sz="1050" dirty="0" err="1"/>
              <a:t>perkotaan</a:t>
            </a:r>
            <a:r>
              <a:rPr lang="en-US" sz="1050" dirty="0"/>
              <a:t> di Kota Bandar Lampung.</a:t>
            </a:r>
          </a:p>
          <a:p>
            <a:pPr algn="just"/>
            <a:r>
              <a:rPr lang="en-US" sz="1050" dirty="0"/>
              <a:t>Hal – </a:t>
            </a:r>
            <a:r>
              <a:rPr lang="en-US" sz="1050" dirty="0" err="1"/>
              <a:t>hal</a:t>
            </a:r>
            <a:r>
              <a:rPr lang="en-US" sz="1050" dirty="0"/>
              <a:t> yang </a:t>
            </a:r>
            <a:r>
              <a:rPr lang="en-US" sz="1050" dirty="0" err="1"/>
              <a:t>akan</a:t>
            </a:r>
            <a:r>
              <a:rPr lang="en-US" sz="1050" dirty="0"/>
              <a:t> </a:t>
            </a:r>
            <a:r>
              <a:rPr lang="en-US" sz="1050" dirty="0" err="1"/>
              <a:t>diindentifikasi</a:t>
            </a:r>
            <a:endParaRPr lang="en-US" sz="1050" dirty="0"/>
          </a:p>
          <a:p>
            <a:pPr algn="just"/>
            <a:r>
              <a:rPr lang="en-US" sz="1050" dirty="0"/>
              <a:t>3.   </a:t>
            </a:r>
            <a:r>
              <a:rPr lang="en-US" sz="1050" dirty="0" err="1"/>
              <a:t>Mengidentifikasi</a:t>
            </a:r>
            <a:r>
              <a:rPr lang="en-US" sz="1050" dirty="0"/>
              <a:t> </a:t>
            </a:r>
            <a:r>
              <a:rPr lang="en-US" sz="1050" dirty="0" err="1"/>
              <a:t>konsep</a:t>
            </a:r>
            <a:r>
              <a:rPr lang="en-US" sz="1050" dirty="0"/>
              <a:t> yang </a:t>
            </a:r>
            <a:r>
              <a:rPr lang="en-US" sz="1050" dirty="0" err="1"/>
              <a:t>sedang</a:t>
            </a:r>
            <a:r>
              <a:rPr lang="en-US" sz="1050" dirty="0"/>
              <a:t> </a:t>
            </a:r>
            <a:r>
              <a:rPr lang="en-US" sz="1050" dirty="0" err="1"/>
              <a:t>diterapkan</a:t>
            </a:r>
            <a:r>
              <a:rPr lang="en-US" sz="1050" dirty="0"/>
              <a:t> / </a:t>
            </a:r>
            <a:r>
              <a:rPr lang="en-US" sz="1050" dirty="0" err="1"/>
              <a:t>sedang</a:t>
            </a:r>
            <a:r>
              <a:rPr lang="en-US" sz="1050" dirty="0"/>
              <a:t>  </a:t>
            </a:r>
          </a:p>
          <a:p>
            <a:pPr algn="just"/>
            <a:r>
              <a:rPr lang="en-US" sz="1050" dirty="0"/>
              <a:t>      </a:t>
            </a:r>
            <a:r>
              <a:rPr lang="en-US" sz="1050" dirty="0" err="1"/>
              <a:t>dalam</a:t>
            </a:r>
            <a:r>
              <a:rPr lang="en-US" sz="1050" dirty="0"/>
              <a:t> proses </a:t>
            </a:r>
            <a:r>
              <a:rPr lang="en-US" sz="1050" dirty="0" err="1"/>
              <a:t>rencana</a:t>
            </a:r>
            <a:r>
              <a:rPr lang="en-US" sz="1050" dirty="0"/>
              <a:t> </a:t>
            </a:r>
            <a:r>
              <a:rPr lang="en-US" sz="1050" dirty="0" err="1"/>
              <a:t>pengembangan</a:t>
            </a:r>
            <a:r>
              <a:rPr lang="en-US" sz="1050" dirty="0"/>
              <a:t> </a:t>
            </a:r>
            <a:r>
              <a:rPr lang="en-US" sz="1050" i="1" dirty="0"/>
              <a:t>smart infrastructure </a:t>
            </a:r>
          </a:p>
          <a:p>
            <a:pPr algn="just"/>
            <a:r>
              <a:rPr lang="en-US" sz="1050" i="1" dirty="0"/>
              <a:t>      </a:t>
            </a:r>
            <a:r>
              <a:rPr lang="en-US" sz="1050" dirty="0"/>
              <a:t>pada </a:t>
            </a:r>
            <a:r>
              <a:rPr lang="en-US" sz="1050" dirty="0" err="1"/>
              <a:t>sarana</a:t>
            </a:r>
            <a:r>
              <a:rPr lang="en-US" sz="1050" dirty="0"/>
              <a:t> </a:t>
            </a:r>
            <a:r>
              <a:rPr lang="en-US" sz="1050" dirty="0" err="1"/>
              <a:t>perkotaan</a:t>
            </a:r>
            <a:endParaRPr lang="en-US" sz="1050" dirty="0"/>
          </a:p>
          <a:p>
            <a:pPr marL="228600" indent="-228600" algn="just">
              <a:buAutoNum type="arabicPeriod" startAt="4"/>
            </a:pPr>
            <a:r>
              <a:rPr lang="en-US" sz="1050" dirty="0" err="1"/>
              <a:t>Teriddentifikasinya</a:t>
            </a:r>
            <a:r>
              <a:rPr lang="en-US" sz="1050" dirty="0"/>
              <a:t> program yang </a:t>
            </a:r>
            <a:r>
              <a:rPr lang="en-US" sz="1050" dirty="0" err="1"/>
              <a:t>sedang</a:t>
            </a:r>
            <a:r>
              <a:rPr lang="en-US" sz="1050" dirty="0"/>
              <a:t> </a:t>
            </a:r>
            <a:r>
              <a:rPr lang="en-US" sz="1050" dirty="0" err="1"/>
              <a:t>berjalan</a:t>
            </a:r>
            <a:r>
              <a:rPr lang="en-US" sz="1050" dirty="0"/>
              <a:t> / </a:t>
            </a:r>
            <a:r>
              <a:rPr lang="en-US" sz="1050" dirty="0" err="1"/>
              <a:t>dalam</a:t>
            </a:r>
            <a:r>
              <a:rPr lang="en-US" sz="1050" dirty="0"/>
              <a:t> </a:t>
            </a:r>
          </a:p>
          <a:p>
            <a:pPr lvl="2" algn="just"/>
            <a:r>
              <a:rPr lang="en-US" sz="1050" dirty="0"/>
              <a:t>      proses </a:t>
            </a:r>
            <a:r>
              <a:rPr lang="en-US" sz="1050" dirty="0" err="1"/>
              <a:t>rencana</a:t>
            </a:r>
            <a:r>
              <a:rPr lang="en-US" sz="1050" dirty="0"/>
              <a:t> </a:t>
            </a:r>
            <a:r>
              <a:rPr lang="en-US" sz="1050" dirty="0" err="1"/>
              <a:t>pengembangan</a:t>
            </a:r>
            <a:r>
              <a:rPr lang="en-US" sz="1050" dirty="0"/>
              <a:t>  </a:t>
            </a:r>
            <a:r>
              <a:rPr lang="en-US" sz="1050" i="1" dirty="0"/>
              <a:t>smart infrastructure </a:t>
            </a:r>
            <a:r>
              <a:rPr lang="en-US" sz="1050" dirty="0"/>
              <a:t>pada  </a:t>
            </a:r>
          </a:p>
          <a:p>
            <a:pPr lvl="2" algn="just"/>
            <a:r>
              <a:rPr lang="en-US" sz="1050" dirty="0"/>
              <a:t>      </a:t>
            </a:r>
            <a:r>
              <a:rPr lang="en-US" sz="1050" dirty="0" err="1"/>
              <a:t>sarana</a:t>
            </a:r>
            <a:r>
              <a:rPr lang="en-US" sz="1050" dirty="0"/>
              <a:t> </a:t>
            </a:r>
            <a:r>
              <a:rPr lang="en-US" sz="1050" dirty="0" err="1"/>
              <a:t>perkotaan</a:t>
            </a:r>
            <a:endParaRPr lang="en-US" sz="105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8B4395E-2BA0-4EF1-80D3-4AF358602600}"/>
              </a:ext>
            </a:extLst>
          </p:cNvPr>
          <p:cNvSpPr/>
          <p:nvPr/>
        </p:nvSpPr>
        <p:spPr>
          <a:xfrm>
            <a:off x="757280" y="2720410"/>
            <a:ext cx="3372809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 algn="just">
              <a:buFont typeface="+mj-lt"/>
              <a:buAutoNum type="arabicPeriod"/>
            </a:pPr>
            <a:r>
              <a:rPr lang="en-US" sz="1050" dirty="0" err="1"/>
              <a:t>Adakah</a:t>
            </a:r>
            <a:r>
              <a:rPr lang="en-US" sz="1050" dirty="0"/>
              <a:t> program </a:t>
            </a:r>
            <a:r>
              <a:rPr lang="en-US" sz="1050" i="1" dirty="0"/>
              <a:t>smart infrastructure </a:t>
            </a:r>
            <a:r>
              <a:rPr lang="en-US" sz="1050" dirty="0"/>
              <a:t>pada </a:t>
            </a:r>
            <a:r>
              <a:rPr lang="en-US" sz="1050" dirty="0" err="1"/>
              <a:t>sarana</a:t>
            </a:r>
            <a:r>
              <a:rPr lang="en-US" sz="1050" dirty="0"/>
              <a:t> </a:t>
            </a:r>
            <a:r>
              <a:rPr lang="en-US" sz="1050" dirty="0" err="1"/>
              <a:t>perkotaan</a:t>
            </a:r>
            <a:r>
              <a:rPr lang="en-US" sz="1050" dirty="0"/>
              <a:t> </a:t>
            </a:r>
            <a:r>
              <a:rPr lang="en-US" sz="1050" dirty="0" err="1"/>
              <a:t>saat</a:t>
            </a:r>
            <a:r>
              <a:rPr lang="en-US" sz="1050" dirty="0"/>
              <a:t> </a:t>
            </a:r>
            <a:r>
              <a:rPr lang="en-US" sz="1050" dirty="0" err="1"/>
              <a:t>ini</a:t>
            </a:r>
            <a:r>
              <a:rPr lang="en-US" sz="1050" dirty="0"/>
              <a:t>?</a:t>
            </a:r>
          </a:p>
          <a:p>
            <a:pPr marL="228600" indent="-228600" algn="just">
              <a:buFont typeface="+mj-lt"/>
              <a:buAutoNum type="arabicPeriod"/>
            </a:pPr>
            <a:r>
              <a:rPr lang="en-US" sz="1050" dirty="0" err="1"/>
              <a:t>Kendala</a:t>
            </a:r>
            <a:r>
              <a:rPr lang="en-US" sz="1050" dirty="0"/>
              <a:t> </a:t>
            </a:r>
            <a:r>
              <a:rPr lang="en-US" sz="1050" dirty="0" err="1"/>
              <a:t>dalam</a:t>
            </a:r>
            <a:r>
              <a:rPr lang="en-US" sz="1050" dirty="0"/>
              <a:t> </a:t>
            </a:r>
            <a:r>
              <a:rPr lang="en-US" sz="1050" dirty="0" err="1"/>
              <a:t>pengembangan</a:t>
            </a:r>
            <a:r>
              <a:rPr lang="en-US" sz="1050" dirty="0"/>
              <a:t> program </a:t>
            </a:r>
            <a:r>
              <a:rPr lang="en-US" sz="1050" i="1" dirty="0"/>
              <a:t>smart infrastructure </a:t>
            </a:r>
            <a:r>
              <a:rPr lang="en-US" sz="1050" dirty="0"/>
              <a:t>pada </a:t>
            </a:r>
            <a:r>
              <a:rPr lang="en-US" sz="1050" dirty="0" err="1"/>
              <a:t>sarana</a:t>
            </a:r>
            <a:r>
              <a:rPr lang="en-US" sz="1050" dirty="0"/>
              <a:t> </a:t>
            </a:r>
            <a:r>
              <a:rPr lang="en-US" sz="1050" dirty="0" err="1"/>
              <a:t>perkotaan</a:t>
            </a:r>
            <a:r>
              <a:rPr lang="en-US" sz="1050" dirty="0"/>
              <a:t> </a:t>
            </a:r>
            <a:r>
              <a:rPr lang="en-US" sz="1050" dirty="0" err="1"/>
              <a:t>saat</a:t>
            </a:r>
            <a:r>
              <a:rPr lang="en-US" sz="1050" dirty="0"/>
              <a:t> </a:t>
            </a:r>
            <a:r>
              <a:rPr lang="en-US" sz="1050" dirty="0" err="1"/>
              <a:t>ini</a:t>
            </a:r>
            <a:endParaRPr lang="en-US" sz="1050" i="1" dirty="0"/>
          </a:p>
          <a:p>
            <a:pPr marL="228600" indent="-228600" algn="just">
              <a:buFont typeface="+mj-lt"/>
              <a:buAutoNum type="arabicPeriod"/>
            </a:pPr>
            <a:r>
              <a:rPr lang="en-US" sz="1050" dirty="0" err="1"/>
              <a:t>Rencana</a:t>
            </a:r>
            <a:r>
              <a:rPr lang="en-US" sz="1050" dirty="0"/>
              <a:t> </a:t>
            </a:r>
            <a:r>
              <a:rPr lang="en-US" sz="1050" dirty="0" err="1"/>
              <a:t>dalam</a:t>
            </a:r>
            <a:r>
              <a:rPr lang="en-US" sz="1050" dirty="0"/>
              <a:t> </a:t>
            </a:r>
            <a:r>
              <a:rPr lang="en-US" sz="1050" dirty="0" err="1"/>
              <a:t>pengembangan</a:t>
            </a:r>
            <a:r>
              <a:rPr lang="en-US" sz="1050" dirty="0"/>
              <a:t> program </a:t>
            </a:r>
            <a:r>
              <a:rPr lang="en-US" sz="1050" i="1" dirty="0"/>
              <a:t>smart infrastructure </a:t>
            </a:r>
            <a:r>
              <a:rPr lang="en-US" sz="1050" dirty="0"/>
              <a:t>pada </a:t>
            </a:r>
            <a:r>
              <a:rPr lang="en-US" sz="1050" dirty="0" err="1"/>
              <a:t>sarana</a:t>
            </a:r>
            <a:r>
              <a:rPr lang="en-US" sz="1050" dirty="0"/>
              <a:t> </a:t>
            </a:r>
            <a:r>
              <a:rPr lang="en-US" sz="1050" dirty="0" err="1"/>
              <a:t>perkotaan</a:t>
            </a:r>
            <a:r>
              <a:rPr lang="en-US" sz="1050" dirty="0"/>
              <a:t> </a:t>
            </a:r>
            <a:r>
              <a:rPr lang="en-US" sz="1050" dirty="0" err="1"/>
              <a:t>saat</a:t>
            </a:r>
            <a:r>
              <a:rPr lang="en-US" sz="1050" dirty="0"/>
              <a:t> </a:t>
            </a:r>
            <a:r>
              <a:rPr lang="en-US" sz="1050" dirty="0" err="1"/>
              <a:t>ini</a:t>
            </a:r>
            <a:endParaRPr lang="en-US" sz="105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3B966FC-D57B-4DEB-948B-CF8B7A1C7730}"/>
              </a:ext>
            </a:extLst>
          </p:cNvPr>
          <p:cNvSpPr/>
          <p:nvPr/>
        </p:nvSpPr>
        <p:spPr>
          <a:xfrm>
            <a:off x="6020118" y="1831807"/>
            <a:ext cx="1126249" cy="30622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2"/>
                </a:solidFill>
              </a:rPr>
              <a:t>Kajian </a:t>
            </a:r>
            <a:r>
              <a:rPr lang="en-US" sz="1000" dirty="0" err="1">
                <a:solidFill>
                  <a:schemeClr val="bg2"/>
                </a:solidFill>
              </a:rPr>
              <a:t>Literatur</a:t>
            </a:r>
            <a:endParaRPr lang="en-US" sz="1000" dirty="0">
              <a:solidFill>
                <a:schemeClr val="bg2"/>
              </a:solidFill>
            </a:endParaRPr>
          </a:p>
          <a:p>
            <a:pPr algn="ctr"/>
            <a:r>
              <a:rPr lang="en-US" sz="1000" dirty="0" err="1">
                <a:solidFill>
                  <a:schemeClr val="bg2"/>
                </a:solidFill>
              </a:rPr>
              <a:t>Analisis</a:t>
            </a:r>
            <a:r>
              <a:rPr lang="en-US" sz="1000" dirty="0">
                <a:solidFill>
                  <a:schemeClr val="bg2"/>
                </a:solidFill>
              </a:rPr>
              <a:t> </a:t>
            </a:r>
            <a:r>
              <a:rPr lang="en-US" sz="1000" dirty="0" err="1">
                <a:solidFill>
                  <a:schemeClr val="bg2"/>
                </a:solidFill>
              </a:rPr>
              <a:t>Konten</a:t>
            </a:r>
            <a:endParaRPr lang="en-US" sz="1000" dirty="0">
              <a:solidFill>
                <a:schemeClr val="bg2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2BEDA17-A8E2-42FC-BA58-B4A8B58BD4A7}"/>
              </a:ext>
            </a:extLst>
          </p:cNvPr>
          <p:cNvSpPr/>
          <p:nvPr/>
        </p:nvSpPr>
        <p:spPr>
          <a:xfrm>
            <a:off x="4571974" y="4153076"/>
            <a:ext cx="4470303" cy="30622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bg2"/>
                </a:solidFill>
              </a:rPr>
              <a:t>Kajian </a:t>
            </a:r>
            <a:r>
              <a:rPr lang="en-US" sz="900" dirty="0" err="1">
                <a:solidFill>
                  <a:schemeClr val="bg2"/>
                </a:solidFill>
              </a:rPr>
              <a:t>Konsep</a:t>
            </a:r>
            <a:r>
              <a:rPr lang="en-US" sz="900" dirty="0">
                <a:solidFill>
                  <a:schemeClr val="bg2"/>
                </a:solidFill>
              </a:rPr>
              <a:t> </a:t>
            </a:r>
            <a:r>
              <a:rPr lang="en-US" sz="900" i="1" dirty="0">
                <a:solidFill>
                  <a:schemeClr val="bg2"/>
                </a:solidFill>
              </a:rPr>
              <a:t>Smart Infrastructure (</a:t>
            </a:r>
            <a:r>
              <a:rPr lang="en-US" sz="900" i="1" dirty="0" err="1">
                <a:solidFill>
                  <a:schemeClr val="bg2"/>
                </a:solidFill>
              </a:rPr>
              <a:t>Sarana</a:t>
            </a:r>
            <a:r>
              <a:rPr lang="en-US" sz="900" i="1" dirty="0">
                <a:solidFill>
                  <a:schemeClr val="bg2"/>
                </a:solidFill>
              </a:rPr>
              <a:t> </a:t>
            </a:r>
            <a:r>
              <a:rPr lang="en-US" sz="900" i="1" dirty="0" err="1">
                <a:solidFill>
                  <a:schemeClr val="bg2"/>
                </a:solidFill>
              </a:rPr>
              <a:t>Perkotaan</a:t>
            </a:r>
            <a:r>
              <a:rPr lang="en-US" sz="900" i="1" dirty="0">
                <a:solidFill>
                  <a:schemeClr val="bg2"/>
                </a:solidFill>
              </a:rPr>
              <a:t>)</a:t>
            </a:r>
            <a:r>
              <a:rPr lang="en-US" sz="900" dirty="0">
                <a:solidFill>
                  <a:schemeClr val="bg2"/>
                </a:solidFill>
              </a:rPr>
              <a:t> </a:t>
            </a:r>
            <a:r>
              <a:rPr lang="en-US" sz="900" dirty="0" err="1">
                <a:solidFill>
                  <a:schemeClr val="bg2"/>
                </a:solidFill>
              </a:rPr>
              <a:t>Eksisting</a:t>
            </a:r>
            <a:r>
              <a:rPr lang="en-US" sz="900" dirty="0">
                <a:solidFill>
                  <a:schemeClr val="bg2"/>
                </a:solidFill>
              </a:rPr>
              <a:t> (</a:t>
            </a:r>
            <a:r>
              <a:rPr lang="en-US" sz="900" dirty="0" err="1">
                <a:solidFill>
                  <a:schemeClr val="bg2"/>
                </a:solidFill>
              </a:rPr>
              <a:t>Indept</a:t>
            </a:r>
            <a:r>
              <a:rPr lang="en-US" sz="900" dirty="0">
                <a:solidFill>
                  <a:schemeClr val="bg2"/>
                </a:solidFill>
              </a:rPr>
              <a:t> Interview)</a:t>
            </a:r>
          </a:p>
          <a:p>
            <a:pPr algn="ctr"/>
            <a:r>
              <a:rPr lang="en-US" sz="900" dirty="0" err="1">
                <a:solidFill>
                  <a:schemeClr val="bg2"/>
                </a:solidFill>
              </a:rPr>
              <a:t>Analisis</a:t>
            </a:r>
            <a:r>
              <a:rPr lang="en-US" sz="900" dirty="0">
                <a:solidFill>
                  <a:schemeClr val="bg2"/>
                </a:solidFill>
              </a:rPr>
              <a:t> </a:t>
            </a:r>
            <a:r>
              <a:rPr lang="en-US" sz="900" dirty="0" err="1">
                <a:solidFill>
                  <a:schemeClr val="bg2"/>
                </a:solidFill>
              </a:rPr>
              <a:t>Deskriptif</a:t>
            </a:r>
            <a:endParaRPr lang="en-US" sz="900" dirty="0">
              <a:solidFill>
                <a:schemeClr val="bg2"/>
              </a:solidFill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C1D4138-708B-4E1B-9189-ABD1BD27805E}"/>
              </a:ext>
            </a:extLst>
          </p:cNvPr>
          <p:cNvCxnSpPr>
            <a:stCxn id="31" idx="1"/>
            <a:endCxn id="31" idx="3"/>
          </p:cNvCxnSpPr>
          <p:nvPr/>
        </p:nvCxnSpPr>
        <p:spPr>
          <a:xfrm>
            <a:off x="4571974" y="4306191"/>
            <a:ext cx="4470303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1F0656A-85CA-4919-814B-A7E3DCCADD5E}"/>
              </a:ext>
            </a:extLst>
          </p:cNvPr>
          <p:cNvCxnSpPr>
            <a:stCxn id="3" idx="1"/>
            <a:endCxn id="3" idx="3"/>
          </p:cNvCxnSpPr>
          <p:nvPr/>
        </p:nvCxnSpPr>
        <p:spPr>
          <a:xfrm>
            <a:off x="6020118" y="1984922"/>
            <a:ext cx="1126249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26E8A57-6CC8-4F1B-A25A-3B3538D6B8FB}"/>
              </a:ext>
            </a:extLst>
          </p:cNvPr>
          <p:cNvCxnSpPr>
            <a:cxnSpLocks/>
            <a:stCxn id="3" idx="0"/>
          </p:cNvCxnSpPr>
          <p:nvPr/>
        </p:nvCxnSpPr>
        <p:spPr>
          <a:xfrm flipV="1">
            <a:off x="6583243" y="1676118"/>
            <a:ext cx="0" cy="1556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974F8CF-933D-4A76-BDF1-605BA07C7F87}"/>
              </a:ext>
            </a:extLst>
          </p:cNvPr>
          <p:cNvCxnSpPr>
            <a:stCxn id="31" idx="0"/>
          </p:cNvCxnSpPr>
          <p:nvPr/>
        </p:nvCxnSpPr>
        <p:spPr>
          <a:xfrm flipH="1" flipV="1">
            <a:off x="6807125" y="3981157"/>
            <a:ext cx="1" cy="1719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6DB2F7E-6475-4BBD-9EC4-A0E41782BA46}"/>
              </a:ext>
            </a:extLst>
          </p:cNvPr>
          <p:cNvCxnSpPr/>
          <p:nvPr/>
        </p:nvCxnSpPr>
        <p:spPr>
          <a:xfrm flipH="1">
            <a:off x="4130089" y="3032723"/>
            <a:ext cx="4841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05291704-9E70-436F-AB18-BB8381C3E4C1}"/>
              </a:ext>
            </a:extLst>
          </p:cNvPr>
          <p:cNvCxnSpPr>
            <a:cxnSpLocks/>
          </p:cNvCxnSpPr>
          <p:nvPr/>
        </p:nvCxnSpPr>
        <p:spPr>
          <a:xfrm rot="16200000" flipH="1">
            <a:off x="3615489" y="1535530"/>
            <a:ext cx="1887219" cy="19456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FB7504AE-3C29-444A-83A7-7394431EDDAE}"/>
              </a:ext>
            </a:extLst>
          </p:cNvPr>
          <p:cNvCxnSpPr>
            <a:cxnSpLocks/>
          </p:cNvCxnSpPr>
          <p:nvPr/>
        </p:nvCxnSpPr>
        <p:spPr>
          <a:xfrm>
            <a:off x="4474215" y="804992"/>
            <a:ext cx="216803" cy="39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F77B1130-B92A-4AAE-886C-3F3A4A0D3340}"/>
              </a:ext>
            </a:extLst>
          </p:cNvPr>
          <p:cNvSpPr/>
          <p:nvPr/>
        </p:nvSpPr>
        <p:spPr>
          <a:xfrm>
            <a:off x="436098" y="470975"/>
            <a:ext cx="689317" cy="67554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3A8B48DE-76F9-466A-A682-9BFDD3E18B65}"/>
              </a:ext>
            </a:extLst>
          </p:cNvPr>
          <p:cNvSpPr/>
          <p:nvPr/>
        </p:nvSpPr>
        <p:spPr>
          <a:xfrm>
            <a:off x="7358100" y="280547"/>
            <a:ext cx="1349750" cy="67554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A560792-62E1-477D-A474-E87EC945D717}"/>
              </a:ext>
            </a:extLst>
          </p:cNvPr>
          <p:cNvSpPr/>
          <p:nvPr/>
        </p:nvSpPr>
        <p:spPr>
          <a:xfrm>
            <a:off x="998958" y="455826"/>
            <a:ext cx="6839654" cy="276999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</a:rPr>
              <a:t>1. </a:t>
            </a:r>
            <a:r>
              <a:rPr lang="en-US" sz="1200" dirty="0" err="1">
                <a:latin typeface="Times New Roman" panose="02020603050405020304" pitchFamily="18" charset="0"/>
              </a:rPr>
              <a:t>Mengidentifikasi</a:t>
            </a:r>
            <a:r>
              <a:rPr lang="en-US" sz="1200" dirty="0">
                <a:latin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</a:rPr>
              <a:t>Konsep</a:t>
            </a:r>
            <a:r>
              <a:rPr lang="en-US" sz="1200" dirty="0">
                <a:latin typeface="Times New Roman" panose="02020603050405020304" pitchFamily="18" charset="0"/>
              </a:rPr>
              <a:t> Smart </a:t>
            </a:r>
            <a:r>
              <a:rPr lang="en-US" sz="1200" dirty="0" err="1">
                <a:latin typeface="Times New Roman" panose="02020603050405020304" pitchFamily="18" charset="0"/>
              </a:rPr>
              <a:t>Infrastruktur</a:t>
            </a:r>
            <a:r>
              <a:rPr lang="en-US" sz="1200" dirty="0">
                <a:latin typeface="Times New Roman" panose="02020603050405020304" pitchFamily="18" charset="0"/>
              </a:rPr>
              <a:t> Pada </a:t>
            </a:r>
            <a:r>
              <a:rPr lang="en-US" sz="1200" dirty="0" err="1">
                <a:latin typeface="Times New Roman" panose="02020603050405020304" pitchFamily="18" charset="0"/>
              </a:rPr>
              <a:t>Aspek</a:t>
            </a:r>
            <a:r>
              <a:rPr lang="en-US" sz="1200" dirty="0">
                <a:latin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</a:rPr>
              <a:t>Sarana</a:t>
            </a:r>
            <a:r>
              <a:rPr lang="en-US" sz="1200" dirty="0">
                <a:latin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</a:rPr>
              <a:t>Perkotaan</a:t>
            </a:r>
            <a:r>
              <a:rPr lang="en-US" sz="1200" dirty="0">
                <a:latin typeface="Times New Roman" panose="02020603050405020304" pitchFamily="18" charset="0"/>
              </a:rPr>
              <a:t> di Kota Bandar Lampung</a:t>
            </a:r>
            <a:endParaRPr lang="en-US" sz="1200" dirty="0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0DBCB3D9-39FB-4977-9D73-203C4222467F}"/>
              </a:ext>
            </a:extLst>
          </p:cNvPr>
          <p:cNvSpPr/>
          <p:nvPr/>
        </p:nvSpPr>
        <p:spPr>
          <a:xfrm>
            <a:off x="918976" y="2169693"/>
            <a:ext cx="737633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</a:rPr>
              <a:t>2. </a:t>
            </a:r>
            <a:r>
              <a:rPr lang="en-US" sz="1200" dirty="0" err="1">
                <a:latin typeface="Times New Roman" panose="02020603050405020304" pitchFamily="18" charset="0"/>
              </a:rPr>
              <a:t>Mengidentifikasi</a:t>
            </a:r>
            <a:r>
              <a:rPr lang="en-US" sz="1200" dirty="0">
                <a:latin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</a:rPr>
              <a:t>Penerapan</a:t>
            </a:r>
            <a:r>
              <a:rPr lang="en-US" sz="1200" dirty="0">
                <a:latin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</a:rPr>
              <a:t>Konsep</a:t>
            </a:r>
            <a:r>
              <a:rPr lang="en-US" sz="1200" dirty="0">
                <a:latin typeface="Times New Roman" panose="02020603050405020304" pitchFamily="18" charset="0"/>
              </a:rPr>
              <a:t> Smart </a:t>
            </a:r>
            <a:r>
              <a:rPr lang="en-US" sz="1200" dirty="0" err="1">
                <a:latin typeface="Times New Roman" panose="02020603050405020304" pitchFamily="18" charset="0"/>
              </a:rPr>
              <a:t>Infrastruktur</a:t>
            </a:r>
            <a:r>
              <a:rPr lang="en-US" sz="1200" dirty="0">
                <a:latin typeface="Times New Roman" panose="02020603050405020304" pitchFamily="18" charset="0"/>
              </a:rPr>
              <a:t> Pada </a:t>
            </a:r>
            <a:r>
              <a:rPr lang="en-US" sz="1200" dirty="0" err="1">
                <a:latin typeface="Times New Roman" panose="02020603050405020304" pitchFamily="18" charset="0"/>
              </a:rPr>
              <a:t>Aspek</a:t>
            </a:r>
            <a:r>
              <a:rPr lang="en-US" sz="1200" dirty="0">
                <a:latin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</a:rPr>
              <a:t>Sarana</a:t>
            </a:r>
            <a:r>
              <a:rPr lang="en-US" sz="1200" dirty="0">
                <a:latin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</a:rPr>
              <a:t>Perkotaan</a:t>
            </a:r>
            <a:r>
              <a:rPr lang="en-US" sz="1200" dirty="0">
                <a:latin typeface="Times New Roman" panose="02020603050405020304" pitchFamily="18" charset="0"/>
              </a:rPr>
              <a:t> di Kota Bandar Lampung</a:t>
            </a:r>
            <a:endParaRPr lang="en-US" sz="1200" dirty="0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7C723E8-00AF-4EFD-9DFF-9B3ADB6DC6A2}"/>
              </a:ext>
            </a:extLst>
          </p:cNvPr>
          <p:cNvSpPr/>
          <p:nvPr/>
        </p:nvSpPr>
        <p:spPr>
          <a:xfrm>
            <a:off x="893667" y="2209825"/>
            <a:ext cx="7406263" cy="2406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872A3A3F-B6CA-4C71-8884-CFEE8B9D86F1}"/>
              </a:ext>
            </a:extLst>
          </p:cNvPr>
          <p:cNvCxnSpPr>
            <a:cxnSpLocks/>
          </p:cNvCxnSpPr>
          <p:nvPr/>
        </p:nvCxnSpPr>
        <p:spPr>
          <a:xfrm flipV="1">
            <a:off x="527538" y="2166426"/>
            <a:ext cx="8103809" cy="3267"/>
          </a:xfrm>
          <a:prstGeom prst="line">
            <a:avLst/>
          </a:prstGeom>
          <a:ln w="9525" cap="flat" cmpd="sng" algn="ctr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F7E369DE-4947-468A-9EF9-F966865EEE08}"/>
              </a:ext>
            </a:extLst>
          </p:cNvPr>
          <p:cNvSpPr/>
          <p:nvPr/>
        </p:nvSpPr>
        <p:spPr>
          <a:xfrm>
            <a:off x="4607144" y="678377"/>
            <a:ext cx="4024203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 algn="just">
              <a:buFont typeface="+mj-lt"/>
              <a:buAutoNum type="arabicPeriod"/>
            </a:pPr>
            <a:r>
              <a:rPr lang="en-US" sz="1050" dirty="0" err="1"/>
              <a:t>Mengumpulkan</a:t>
            </a:r>
            <a:r>
              <a:rPr lang="en-US" sz="1050" dirty="0"/>
              <a:t> </a:t>
            </a:r>
            <a:r>
              <a:rPr lang="en-US" sz="1050" dirty="0" err="1"/>
              <a:t>literatur</a:t>
            </a:r>
            <a:r>
              <a:rPr lang="en-US" sz="1050" dirty="0"/>
              <a:t> </a:t>
            </a:r>
            <a:r>
              <a:rPr lang="en-US" sz="1050" dirty="0" err="1"/>
              <a:t>terkait</a:t>
            </a:r>
            <a:r>
              <a:rPr lang="en-US" sz="1050" dirty="0"/>
              <a:t> </a:t>
            </a:r>
            <a:r>
              <a:rPr lang="en-US" sz="1050" dirty="0" err="1"/>
              <a:t>konsep</a:t>
            </a:r>
            <a:r>
              <a:rPr lang="en-US" sz="1050" dirty="0"/>
              <a:t> </a:t>
            </a:r>
            <a:r>
              <a:rPr lang="en-US" sz="1050" i="1" dirty="0"/>
              <a:t>smart infrastructure </a:t>
            </a:r>
            <a:r>
              <a:rPr lang="en-US" sz="1050" dirty="0"/>
              <a:t>di </a:t>
            </a:r>
            <a:r>
              <a:rPr lang="en-US" sz="1050" dirty="0" err="1"/>
              <a:t>tiap</a:t>
            </a:r>
            <a:r>
              <a:rPr lang="en-US" sz="1050" dirty="0"/>
              <a:t> </a:t>
            </a:r>
            <a:r>
              <a:rPr lang="en-US" sz="1050" dirty="0" err="1"/>
              <a:t>kota</a:t>
            </a:r>
            <a:r>
              <a:rPr lang="en-US" sz="1050" dirty="0"/>
              <a:t> lain di </a:t>
            </a:r>
            <a:r>
              <a:rPr lang="en-US" sz="1050" dirty="0" err="1"/>
              <a:t>luar</a:t>
            </a:r>
            <a:r>
              <a:rPr lang="en-US" sz="1050" dirty="0"/>
              <a:t> </a:t>
            </a:r>
            <a:r>
              <a:rPr lang="en-US" sz="1050" dirty="0" err="1"/>
              <a:t>kota</a:t>
            </a:r>
            <a:r>
              <a:rPr lang="en-US" sz="1050" dirty="0"/>
              <a:t> Bandar Lampung.</a:t>
            </a:r>
          </a:p>
          <a:p>
            <a:pPr marL="228600" indent="-228600" algn="just">
              <a:buFont typeface="+mj-lt"/>
              <a:buAutoNum type="arabicPeriod"/>
            </a:pPr>
            <a:r>
              <a:rPr lang="en-US" sz="1050" dirty="0" err="1"/>
              <a:t>Mengidentifikasi</a:t>
            </a:r>
            <a:r>
              <a:rPr lang="en-US" sz="1050" dirty="0"/>
              <a:t> variable - </a:t>
            </a:r>
            <a:r>
              <a:rPr lang="en-US" sz="1050" dirty="0" err="1"/>
              <a:t>variabel</a:t>
            </a:r>
            <a:r>
              <a:rPr lang="en-US" sz="1050" dirty="0"/>
              <a:t> </a:t>
            </a:r>
            <a:r>
              <a:rPr lang="en-US" sz="1050" dirty="0" err="1"/>
              <a:t>sebagai</a:t>
            </a:r>
            <a:r>
              <a:rPr lang="en-US" sz="1050" dirty="0"/>
              <a:t> indicator </a:t>
            </a:r>
            <a:r>
              <a:rPr lang="en-US" sz="1050" dirty="0" err="1"/>
              <a:t>sarana</a:t>
            </a:r>
            <a:r>
              <a:rPr lang="en-US" sz="1050" dirty="0"/>
              <a:t> </a:t>
            </a:r>
            <a:r>
              <a:rPr lang="en-US" sz="1050" dirty="0" err="1"/>
              <a:t>perkotaan</a:t>
            </a:r>
            <a:r>
              <a:rPr lang="en-US" sz="1050" dirty="0"/>
              <a:t> </a:t>
            </a:r>
            <a:r>
              <a:rPr lang="en-US" sz="1050" dirty="0" err="1"/>
              <a:t>berbasi</a:t>
            </a:r>
            <a:r>
              <a:rPr lang="en-US" sz="1050" dirty="0"/>
              <a:t> </a:t>
            </a:r>
            <a:r>
              <a:rPr lang="en-US" sz="1050" i="1" dirty="0"/>
              <a:t>smart infrastructure.</a:t>
            </a:r>
          </a:p>
          <a:p>
            <a:pPr marL="228600" indent="-228600" algn="just">
              <a:buFont typeface="+mj-lt"/>
              <a:buAutoNum type="arabicPeriod"/>
            </a:pPr>
            <a:r>
              <a:rPr lang="en-US" sz="1050" dirty="0" err="1"/>
              <a:t>Mengidentifikasi</a:t>
            </a:r>
            <a:r>
              <a:rPr lang="en-US" sz="1050" dirty="0"/>
              <a:t> </a:t>
            </a:r>
            <a:r>
              <a:rPr lang="en-US" sz="1050" dirty="0" err="1"/>
              <a:t>konsep</a:t>
            </a:r>
            <a:r>
              <a:rPr lang="en-US" sz="1050" i="1" dirty="0"/>
              <a:t> smart infrastructure </a:t>
            </a:r>
            <a:r>
              <a:rPr lang="en-US" sz="1050" dirty="0"/>
              <a:t>yang </a:t>
            </a:r>
            <a:r>
              <a:rPr lang="en-US" sz="1050" dirty="0" err="1"/>
              <a:t>dapat</a:t>
            </a:r>
            <a:r>
              <a:rPr lang="en-US" sz="1050" dirty="0"/>
              <a:t> </a:t>
            </a:r>
            <a:r>
              <a:rPr lang="en-US" sz="1050" dirty="0" err="1"/>
              <a:t>diterapkan</a:t>
            </a:r>
            <a:r>
              <a:rPr lang="en-US" sz="1050" dirty="0"/>
              <a:t> pada </a:t>
            </a:r>
            <a:r>
              <a:rPr lang="en-US" sz="1050" dirty="0" err="1"/>
              <a:t>sarana</a:t>
            </a:r>
            <a:r>
              <a:rPr lang="en-US" sz="1050" dirty="0"/>
              <a:t> </a:t>
            </a:r>
            <a:r>
              <a:rPr lang="en-US" sz="1050" dirty="0" err="1"/>
              <a:t>perkotaan</a:t>
            </a:r>
            <a:r>
              <a:rPr lang="en-US" sz="1050" dirty="0"/>
              <a:t> di Kota Bandar Lampung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EADB47FD-13AF-4034-B958-3096450F4B0F}"/>
              </a:ext>
            </a:extLst>
          </p:cNvPr>
          <p:cNvSpPr/>
          <p:nvPr/>
        </p:nvSpPr>
        <p:spPr>
          <a:xfrm>
            <a:off x="686224" y="731011"/>
            <a:ext cx="3852728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050" dirty="0" err="1"/>
              <a:t>Sarana</a:t>
            </a:r>
            <a:r>
              <a:rPr lang="en-US" sz="1050" dirty="0"/>
              <a:t> </a:t>
            </a:r>
            <a:r>
              <a:rPr lang="en-US" sz="1050" dirty="0" err="1"/>
              <a:t>Perkotaan</a:t>
            </a:r>
            <a:endParaRPr lang="en-US" sz="1050" dirty="0"/>
          </a:p>
          <a:p>
            <a:pPr marL="228600" indent="-228600" algn="just">
              <a:buFont typeface="+mj-lt"/>
              <a:buAutoNum type="arabicPeriod"/>
            </a:pPr>
            <a:r>
              <a:rPr lang="en-US" sz="1050" dirty="0" err="1"/>
              <a:t>Sarana</a:t>
            </a:r>
            <a:r>
              <a:rPr lang="en-US" sz="1050" dirty="0"/>
              <a:t> </a:t>
            </a:r>
            <a:r>
              <a:rPr lang="en-US" sz="1050" dirty="0" err="1"/>
              <a:t>Pemerintahan</a:t>
            </a:r>
            <a:r>
              <a:rPr lang="en-US" sz="1050" dirty="0"/>
              <a:t> dan </a:t>
            </a:r>
            <a:r>
              <a:rPr lang="en-US" sz="1050" dirty="0" err="1"/>
              <a:t>Pelayanan</a:t>
            </a:r>
            <a:r>
              <a:rPr lang="en-US" sz="1050" dirty="0"/>
              <a:t> </a:t>
            </a:r>
            <a:r>
              <a:rPr lang="en-US" sz="1050" dirty="0" err="1"/>
              <a:t>Umum</a:t>
            </a:r>
            <a:endParaRPr lang="en-US" sz="1050" dirty="0"/>
          </a:p>
          <a:p>
            <a:pPr marL="228600" indent="-228600" algn="just">
              <a:buFont typeface="+mj-lt"/>
              <a:buAutoNum type="arabicPeriod"/>
            </a:pPr>
            <a:r>
              <a:rPr lang="en-US" sz="1050" dirty="0" err="1"/>
              <a:t>Sarana</a:t>
            </a:r>
            <a:r>
              <a:rPr lang="en-US" sz="1050" dirty="0"/>
              <a:t> Pendidikan dan </a:t>
            </a:r>
            <a:r>
              <a:rPr lang="en-US" sz="1050" dirty="0" err="1"/>
              <a:t>Pembelajaran</a:t>
            </a:r>
            <a:endParaRPr lang="en-US" sz="1050" dirty="0"/>
          </a:p>
          <a:p>
            <a:pPr marL="228600" indent="-228600" algn="just">
              <a:buFont typeface="+mj-lt"/>
              <a:buAutoNum type="arabicPeriod"/>
            </a:pPr>
            <a:r>
              <a:rPr lang="en-US" sz="1050" dirty="0" err="1"/>
              <a:t>Sarana</a:t>
            </a:r>
            <a:r>
              <a:rPr lang="en-US" sz="1050" dirty="0"/>
              <a:t> </a:t>
            </a:r>
            <a:r>
              <a:rPr lang="en-US" sz="1050" dirty="0" err="1"/>
              <a:t>Kesehatan</a:t>
            </a:r>
            <a:endParaRPr lang="en-US" sz="1050" dirty="0"/>
          </a:p>
          <a:p>
            <a:pPr marL="228600" indent="-228600" algn="just">
              <a:buFont typeface="+mj-lt"/>
              <a:buAutoNum type="arabicPeriod"/>
            </a:pPr>
            <a:r>
              <a:rPr lang="en-US" sz="1050" dirty="0" err="1"/>
              <a:t>Sarana</a:t>
            </a:r>
            <a:r>
              <a:rPr lang="en-US" sz="1050" dirty="0"/>
              <a:t> </a:t>
            </a:r>
            <a:r>
              <a:rPr lang="en-US" sz="1050" dirty="0" err="1"/>
              <a:t>Peribadatan</a:t>
            </a:r>
            <a:endParaRPr lang="en-US" sz="1050" dirty="0"/>
          </a:p>
          <a:p>
            <a:pPr marL="228600" indent="-228600" algn="just">
              <a:buFont typeface="+mj-lt"/>
              <a:buAutoNum type="arabicPeriod"/>
            </a:pPr>
            <a:r>
              <a:rPr lang="en-US" sz="1050" dirty="0" err="1"/>
              <a:t>Sarana</a:t>
            </a:r>
            <a:r>
              <a:rPr lang="en-US" sz="1050" dirty="0"/>
              <a:t> </a:t>
            </a:r>
            <a:r>
              <a:rPr lang="en-US" sz="1050" dirty="0" err="1"/>
              <a:t>Perdagangan</a:t>
            </a:r>
            <a:r>
              <a:rPr lang="en-US" sz="1050" dirty="0"/>
              <a:t> dan </a:t>
            </a:r>
            <a:r>
              <a:rPr lang="en-US" sz="1050" dirty="0" err="1"/>
              <a:t>Niaga</a:t>
            </a:r>
            <a:endParaRPr lang="en-US" sz="1050" dirty="0"/>
          </a:p>
          <a:p>
            <a:pPr marL="228600" indent="-228600" algn="just">
              <a:buFont typeface="+mj-lt"/>
              <a:buAutoNum type="arabicPeriod"/>
            </a:pPr>
            <a:r>
              <a:rPr lang="en-US" sz="1050" dirty="0" err="1"/>
              <a:t>Sarana</a:t>
            </a:r>
            <a:r>
              <a:rPr lang="en-US" sz="1050" dirty="0"/>
              <a:t> </a:t>
            </a:r>
            <a:r>
              <a:rPr lang="en-US" sz="1050" dirty="0" err="1"/>
              <a:t>Kebudayaan</a:t>
            </a:r>
            <a:r>
              <a:rPr lang="en-US" sz="1050" dirty="0"/>
              <a:t> dan </a:t>
            </a:r>
            <a:r>
              <a:rPr lang="en-US" sz="1050" dirty="0" err="1"/>
              <a:t>Rekreasi</a:t>
            </a:r>
            <a:endParaRPr lang="en-US" sz="1050" dirty="0"/>
          </a:p>
          <a:p>
            <a:pPr marL="228600" indent="-228600" algn="just">
              <a:buFont typeface="+mj-lt"/>
              <a:buAutoNum type="arabicPeriod"/>
            </a:pPr>
            <a:r>
              <a:rPr lang="en-US" sz="1050" dirty="0" err="1"/>
              <a:t>Sarana</a:t>
            </a:r>
            <a:r>
              <a:rPr lang="en-US" sz="1050" dirty="0"/>
              <a:t> </a:t>
            </a:r>
            <a:r>
              <a:rPr lang="en-US" sz="1050" dirty="0" err="1"/>
              <a:t>Ruang</a:t>
            </a:r>
            <a:r>
              <a:rPr lang="en-US" sz="1050" dirty="0"/>
              <a:t> Terbuka, Taman, dan </a:t>
            </a:r>
            <a:r>
              <a:rPr lang="en-US" sz="1050" dirty="0" err="1"/>
              <a:t>Lapangan</a:t>
            </a:r>
            <a:r>
              <a:rPr lang="en-US" sz="1050" dirty="0"/>
              <a:t> </a:t>
            </a:r>
            <a:r>
              <a:rPr lang="en-US" sz="1050" dirty="0" err="1"/>
              <a:t>Olahraga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319164964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5" name="Google Shape;1815;p50">
            <a:hlinkClick r:id="rId3" action="ppaction://hlinksldjump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3224" y="585350"/>
            <a:ext cx="360887" cy="260251"/>
          </a:xfrm>
          <a:prstGeom prst="rect">
            <a:avLst/>
          </a:prstGeom>
          <a:noFill/>
          <a:ln>
            <a:noFill/>
          </a:ln>
        </p:spPr>
      </p:pic>
      <p:sp>
        <p:nvSpPr>
          <p:cNvPr id="1816" name="Google Shape;1816;p50">
            <a:hlinkClick r:id="" action="ppaction://hlinkshowjump?jump=nextslide"/>
          </p:cNvPr>
          <p:cNvSpPr/>
          <p:nvPr/>
        </p:nvSpPr>
        <p:spPr>
          <a:xfrm>
            <a:off x="7977175" y="627091"/>
            <a:ext cx="432265" cy="208566"/>
          </a:xfrm>
          <a:custGeom>
            <a:avLst/>
            <a:gdLst/>
            <a:ahLst/>
            <a:cxnLst/>
            <a:rect l="l" t="t" r="r" b="b"/>
            <a:pathLst>
              <a:path w="209583" h="101123" extrusionOk="0">
                <a:moveTo>
                  <a:pt x="158014" y="1"/>
                </a:moveTo>
                <a:cubicBezTo>
                  <a:pt x="155920" y="1"/>
                  <a:pt x="153827" y="808"/>
                  <a:pt x="152237" y="2415"/>
                </a:cubicBezTo>
                <a:cubicBezTo>
                  <a:pt x="149040" y="5611"/>
                  <a:pt x="149073" y="10765"/>
                  <a:pt x="152237" y="13929"/>
                </a:cubicBezTo>
                <a:lnTo>
                  <a:pt x="180845" y="42407"/>
                </a:lnTo>
                <a:lnTo>
                  <a:pt x="8155" y="42407"/>
                </a:lnTo>
                <a:cubicBezTo>
                  <a:pt x="3653" y="42407"/>
                  <a:pt x="0" y="46060"/>
                  <a:pt x="0" y="50562"/>
                </a:cubicBezTo>
                <a:cubicBezTo>
                  <a:pt x="0" y="55063"/>
                  <a:pt x="3653" y="58717"/>
                  <a:pt x="8155" y="58717"/>
                </a:cubicBezTo>
                <a:lnTo>
                  <a:pt x="180845" y="58717"/>
                </a:lnTo>
                <a:lnTo>
                  <a:pt x="152237" y="87194"/>
                </a:lnTo>
                <a:cubicBezTo>
                  <a:pt x="149073" y="90358"/>
                  <a:pt x="149040" y="95512"/>
                  <a:pt x="152237" y="98708"/>
                </a:cubicBezTo>
                <a:cubicBezTo>
                  <a:pt x="153827" y="100315"/>
                  <a:pt x="155920" y="101122"/>
                  <a:pt x="158014" y="101122"/>
                </a:cubicBezTo>
                <a:cubicBezTo>
                  <a:pt x="160087" y="101122"/>
                  <a:pt x="162162" y="100331"/>
                  <a:pt x="163752" y="98741"/>
                </a:cubicBezTo>
                <a:lnTo>
                  <a:pt x="206353" y="56335"/>
                </a:lnTo>
                <a:lnTo>
                  <a:pt x="206386" y="56335"/>
                </a:lnTo>
                <a:cubicBezTo>
                  <a:pt x="209583" y="53139"/>
                  <a:pt x="209550" y="47952"/>
                  <a:pt x="206386" y="44788"/>
                </a:cubicBezTo>
                <a:lnTo>
                  <a:pt x="206353" y="44788"/>
                </a:lnTo>
                <a:lnTo>
                  <a:pt x="163752" y="2382"/>
                </a:lnTo>
                <a:cubicBezTo>
                  <a:pt x="162162" y="792"/>
                  <a:pt x="160087" y="1"/>
                  <a:pt x="15801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7" name="Google Shape;1817;p50"/>
          <p:cNvSpPr/>
          <p:nvPr/>
        </p:nvSpPr>
        <p:spPr>
          <a:xfrm flipH="1">
            <a:off x="7358100" y="627091"/>
            <a:ext cx="432265" cy="208566"/>
          </a:xfrm>
          <a:custGeom>
            <a:avLst/>
            <a:gdLst/>
            <a:ahLst/>
            <a:cxnLst/>
            <a:rect l="l" t="t" r="r" b="b"/>
            <a:pathLst>
              <a:path w="209583" h="101123" extrusionOk="0">
                <a:moveTo>
                  <a:pt x="158014" y="1"/>
                </a:moveTo>
                <a:cubicBezTo>
                  <a:pt x="155920" y="1"/>
                  <a:pt x="153827" y="808"/>
                  <a:pt x="152237" y="2415"/>
                </a:cubicBezTo>
                <a:cubicBezTo>
                  <a:pt x="149040" y="5611"/>
                  <a:pt x="149073" y="10765"/>
                  <a:pt x="152237" y="13929"/>
                </a:cubicBezTo>
                <a:lnTo>
                  <a:pt x="180845" y="42407"/>
                </a:lnTo>
                <a:lnTo>
                  <a:pt x="8155" y="42407"/>
                </a:lnTo>
                <a:cubicBezTo>
                  <a:pt x="3653" y="42407"/>
                  <a:pt x="0" y="46060"/>
                  <a:pt x="0" y="50562"/>
                </a:cubicBezTo>
                <a:cubicBezTo>
                  <a:pt x="0" y="55063"/>
                  <a:pt x="3653" y="58717"/>
                  <a:pt x="8155" y="58717"/>
                </a:cubicBezTo>
                <a:lnTo>
                  <a:pt x="180845" y="58717"/>
                </a:lnTo>
                <a:lnTo>
                  <a:pt x="152237" y="87194"/>
                </a:lnTo>
                <a:cubicBezTo>
                  <a:pt x="149073" y="90358"/>
                  <a:pt x="149040" y="95512"/>
                  <a:pt x="152237" y="98708"/>
                </a:cubicBezTo>
                <a:cubicBezTo>
                  <a:pt x="153827" y="100315"/>
                  <a:pt x="155920" y="101122"/>
                  <a:pt x="158014" y="101122"/>
                </a:cubicBezTo>
                <a:cubicBezTo>
                  <a:pt x="160087" y="101122"/>
                  <a:pt x="162162" y="100331"/>
                  <a:pt x="163752" y="98741"/>
                </a:cubicBezTo>
                <a:lnTo>
                  <a:pt x="206353" y="56335"/>
                </a:lnTo>
                <a:lnTo>
                  <a:pt x="206386" y="56335"/>
                </a:lnTo>
                <a:cubicBezTo>
                  <a:pt x="209583" y="53139"/>
                  <a:pt x="209550" y="47952"/>
                  <a:pt x="206386" y="44788"/>
                </a:cubicBezTo>
                <a:lnTo>
                  <a:pt x="206353" y="44788"/>
                </a:lnTo>
                <a:lnTo>
                  <a:pt x="163752" y="2382"/>
                </a:lnTo>
                <a:cubicBezTo>
                  <a:pt x="162162" y="792"/>
                  <a:pt x="160087" y="1"/>
                  <a:pt x="15801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8" name="Google Shape;1818;p50"/>
          <p:cNvSpPr txBox="1">
            <a:spLocks noGrp="1"/>
          </p:cNvSpPr>
          <p:nvPr>
            <p:ph type="title"/>
          </p:nvPr>
        </p:nvSpPr>
        <p:spPr>
          <a:xfrm rot="16200000">
            <a:off x="-3254262" y="2407468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Instrumen</a:t>
            </a:r>
            <a:r>
              <a:rPr lang="en-US" dirty="0"/>
              <a:t> </a:t>
            </a:r>
            <a:r>
              <a:rPr lang="en-US" dirty="0" err="1"/>
              <a:t>Penelitian</a:t>
            </a:r>
            <a:endParaRPr dirty="0"/>
          </a:p>
        </p:txBody>
      </p:sp>
      <p:sp>
        <p:nvSpPr>
          <p:cNvPr id="1872" name="Google Shape;1872;p50">
            <a:hlinkClick r:id="rId3" action="ppaction://hlinksldjump"/>
          </p:cNvPr>
          <p:cNvSpPr txBox="1"/>
          <p:nvPr/>
        </p:nvSpPr>
        <p:spPr>
          <a:xfrm>
            <a:off x="4564467" y="4498986"/>
            <a:ext cx="795600" cy="520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887" name="Google Shape;1887;p50"/>
          <p:cNvSpPr txBox="1"/>
          <p:nvPr/>
        </p:nvSpPr>
        <p:spPr>
          <a:xfrm>
            <a:off x="5707537" y="4498986"/>
            <a:ext cx="1167844" cy="520800"/>
          </a:xfrm>
          <a:prstGeom prst="rect">
            <a:avLst/>
          </a:prstGeom>
          <a:gradFill>
            <a:gsLst>
              <a:gs pos="0">
                <a:srgbClr val="AA9EEE">
                  <a:alpha val="12549"/>
                </a:srgbClr>
              </a:gs>
              <a:gs pos="100000">
                <a:srgbClr val="FFFFFF"/>
              </a:gs>
            </a:gsLst>
            <a:lin ang="1619866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1800" b="1" dirty="0" err="1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Rencana</a:t>
            </a:r>
            <a:r>
              <a:rPr lang="en-US" sz="1800" b="1" dirty="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800" b="1" dirty="0" err="1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Kegiatan</a:t>
            </a:r>
            <a:endParaRPr lang="en-US" sz="1800" b="1" dirty="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888" name="Google Shape;1888;p50"/>
          <p:cNvSpPr/>
          <p:nvPr/>
        </p:nvSpPr>
        <p:spPr>
          <a:xfrm>
            <a:off x="5715562" y="4976133"/>
            <a:ext cx="1159819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1461;p46">
            <a:extLst>
              <a:ext uri="{FF2B5EF4-FFF2-40B4-BE49-F238E27FC236}">
                <a16:creationId xmlns:a16="http://schemas.microsoft.com/office/drawing/2014/main" id="{13999F51-34BA-427E-9C6C-0905B66547C8}"/>
              </a:ext>
            </a:extLst>
          </p:cNvPr>
          <p:cNvSpPr txBox="1"/>
          <p:nvPr/>
        </p:nvSpPr>
        <p:spPr>
          <a:xfrm>
            <a:off x="3777211" y="4498986"/>
            <a:ext cx="795600" cy="520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7" name="Google Shape;769;p34">
            <a:hlinkClick r:id="rId5" action="ppaction://hlinksldjump"/>
            <a:extLst>
              <a:ext uri="{FF2B5EF4-FFF2-40B4-BE49-F238E27FC236}">
                <a16:creationId xmlns:a16="http://schemas.microsoft.com/office/drawing/2014/main" id="{355291E4-7176-4552-95D6-C1D68C1CD69C}"/>
              </a:ext>
            </a:extLst>
          </p:cNvPr>
          <p:cNvSpPr txBox="1"/>
          <p:nvPr/>
        </p:nvSpPr>
        <p:spPr>
          <a:xfrm>
            <a:off x="1040144" y="4498158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Pendahuluan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88" name="Picture 87">
            <a:extLst>
              <a:ext uri="{FF2B5EF4-FFF2-40B4-BE49-F238E27FC236}">
                <a16:creationId xmlns:a16="http://schemas.microsoft.com/office/drawing/2014/main" id="{BBD0482F-7550-4899-9A18-D7265ADD1D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8477" y="4194469"/>
            <a:ext cx="746342" cy="1008012"/>
          </a:xfrm>
          <a:prstGeom prst="rect">
            <a:avLst/>
          </a:prstGeom>
        </p:spPr>
      </p:pic>
      <p:sp>
        <p:nvSpPr>
          <p:cNvPr id="89" name="Google Shape;768;p34">
            <a:hlinkClick r:id="rId7" action="ppaction://hlinksldjump"/>
            <a:extLst>
              <a:ext uri="{FF2B5EF4-FFF2-40B4-BE49-F238E27FC236}">
                <a16:creationId xmlns:a16="http://schemas.microsoft.com/office/drawing/2014/main" id="{47250111-A5D0-42E1-B484-F2550AE58796}"/>
              </a:ext>
            </a:extLst>
          </p:cNvPr>
          <p:cNvSpPr txBox="1"/>
          <p:nvPr/>
        </p:nvSpPr>
        <p:spPr>
          <a:xfrm>
            <a:off x="2236101" y="4498986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Tin</a:t>
            </a: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jauan</a:t>
            </a:r>
            <a:r>
              <a:rPr lang="en-US" b="1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Teori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0" name="Google Shape;769;p34">
            <a:hlinkClick r:id="rId5" action="ppaction://hlinksldjump"/>
            <a:extLst>
              <a:ext uri="{FF2B5EF4-FFF2-40B4-BE49-F238E27FC236}">
                <a16:creationId xmlns:a16="http://schemas.microsoft.com/office/drawing/2014/main" id="{77E03818-2604-4299-A83A-D87D95D39084}"/>
              </a:ext>
            </a:extLst>
          </p:cNvPr>
          <p:cNvSpPr txBox="1"/>
          <p:nvPr/>
        </p:nvSpPr>
        <p:spPr>
          <a:xfrm>
            <a:off x="3395922" y="4498986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Gambaran Umum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5" name="Google Shape;770;p34">
            <a:hlinkClick r:id="rId8" action="ppaction://hlinksldjump"/>
            <a:extLst>
              <a:ext uri="{FF2B5EF4-FFF2-40B4-BE49-F238E27FC236}">
                <a16:creationId xmlns:a16="http://schemas.microsoft.com/office/drawing/2014/main" id="{10EDEC8C-8682-479E-B9E6-665C6E2C2D57}"/>
              </a:ext>
            </a:extLst>
          </p:cNvPr>
          <p:cNvSpPr txBox="1"/>
          <p:nvPr/>
        </p:nvSpPr>
        <p:spPr>
          <a:xfrm>
            <a:off x="4555743" y="4498986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Metode Penelitian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96" name="Picture 95">
            <a:extLst>
              <a:ext uri="{FF2B5EF4-FFF2-40B4-BE49-F238E27FC236}">
                <a16:creationId xmlns:a16="http://schemas.microsoft.com/office/drawing/2014/main" id="{4F8963C6-C289-4018-B04F-FBFDF432387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60709" y="4317839"/>
            <a:ext cx="2081568" cy="701119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20D5908A-7C6B-42EC-810A-18B0FE89DE91}"/>
              </a:ext>
            </a:extLst>
          </p:cNvPr>
          <p:cNvSpPr/>
          <p:nvPr/>
        </p:nvSpPr>
        <p:spPr>
          <a:xfrm>
            <a:off x="581648" y="196948"/>
            <a:ext cx="8126254" cy="88565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17" name="Table 116">
            <a:extLst>
              <a:ext uri="{FF2B5EF4-FFF2-40B4-BE49-F238E27FC236}">
                <a16:creationId xmlns:a16="http://schemas.microsoft.com/office/drawing/2014/main" id="{9CAC0826-F64E-4FFD-A881-9F62DAB0C2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8025198"/>
              </p:ext>
            </p:extLst>
          </p:nvPr>
        </p:nvGraphicFramePr>
        <p:xfrm>
          <a:off x="1040144" y="312107"/>
          <a:ext cx="7696216" cy="4119880"/>
        </p:xfrm>
        <a:graphic>
          <a:graphicData uri="http://schemas.openxmlformats.org/drawingml/2006/table">
            <a:tbl>
              <a:tblPr firstRow="1" firstCol="1" bandRow="1">
                <a:tableStyleId>{622570D0-A7FD-45C4-9C3A-187E027F667F}</a:tableStyleId>
              </a:tblPr>
              <a:tblGrid>
                <a:gridCol w="166007">
                  <a:extLst>
                    <a:ext uri="{9D8B030D-6E8A-4147-A177-3AD203B41FA5}">
                      <a16:colId xmlns:a16="http://schemas.microsoft.com/office/drawing/2014/main" val="3825657193"/>
                    </a:ext>
                  </a:extLst>
                </a:gridCol>
                <a:gridCol w="1420837">
                  <a:extLst>
                    <a:ext uri="{9D8B030D-6E8A-4147-A177-3AD203B41FA5}">
                      <a16:colId xmlns:a16="http://schemas.microsoft.com/office/drawing/2014/main" val="3582894129"/>
                    </a:ext>
                  </a:extLst>
                </a:gridCol>
                <a:gridCol w="1463040">
                  <a:extLst>
                    <a:ext uri="{9D8B030D-6E8A-4147-A177-3AD203B41FA5}">
                      <a16:colId xmlns:a16="http://schemas.microsoft.com/office/drawing/2014/main" val="652806824"/>
                    </a:ext>
                  </a:extLst>
                </a:gridCol>
                <a:gridCol w="4646332">
                  <a:extLst>
                    <a:ext uri="{9D8B030D-6E8A-4147-A177-3AD203B41FA5}">
                      <a16:colId xmlns:a16="http://schemas.microsoft.com/office/drawing/2014/main" val="490443587"/>
                    </a:ext>
                  </a:extLst>
                </a:gridCol>
              </a:tblGrid>
              <a:tr h="5369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No</a:t>
                      </a:r>
                      <a:endParaRPr lang="en-US" sz="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7905" marR="790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Variabel</a:t>
                      </a:r>
                      <a:endParaRPr lang="en-US" sz="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7905" marR="790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Instansi Terkait</a:t>
                      </a:r>
                      <a:endParaRPr lang="en-US" sz="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7905" marR="790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Pertanyaan</a:t>
                      </a:r>
                      <a:endParaRPr lang="en-US" sz="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7905" marR="7905" marT="0" marB="0" anchor="ctr"/>
                </a:tc>
                <a:extLst>
                  <a:ext uri="{0D108BD9-81ED-4DB2-BD59-A6C34878D82A}">
                    <a16:rowId xmlns:a16="http://schemas.microsoft.com/office/drawing/2014/main" val="1641996133"/>
                  </a:ext>
                </a:extLst>
              </a:tr>
              <a:tr h="23683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1</a:t>
                      </a:r>
                      <a:endParaRPr lang="en-US" sz="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7905" marR="790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dirty="0" err="1">
                          <a:effectLst/>
                        </a:rPr>
                        <a:t>Sarana</a:t>
                      </a:r>
                      <a:r>
                        <a:rPr lang="en-US" sz="600" dirty="0">
                          <a:effectLst/>
                        </a:rPr>
                        <a:t> </a:t>
                      </a:r>
                      <a:r>
                        <a:rPr lang="en-US" sz="600" dirty="0" err="1">
                          <a:effectLst/>
                        </a:rPr>
                        <a:t>Pemerintahan</a:t>
                      </a:r>
                      <a:r>
                        <a:rPr lang="en-US" sz="600" dirty="0">
                          <a:effectLst/>
                        </a:rPr>
                        <a:t> dan </a:t>
                      </a:r>
                      <a:r>
                        <a:rPr lang="en-US" sz="600" dirty="0" err="1">
                          <a:effectLst/>
                        </a:rPr>
                        <a:t>Pelayanan</a:t>
                      </a:r>
                      <a:r>
                        <a:rPr lang="en-US" sz="600" dirty="0">
                          <a:effectLst/>
                        </a:rPr>
                        <a:t> </a:t>
                      </a:r>
                      <a:r>
                        <a:rPr lang="en-US" sz="600" dirty="0" err="1">
                          <a:effectLst/>
                        </a:rPr>
                        <a:t>Umum</a:t>
                      </a:r>
                      <a:endParaRPr lang="en-US" sz="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7905" marR="790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Dinas cipta karya Dinas Pekerjaan Umum dan Perumahan Rakyat Kota Bandar Lampung</a:t>
                      </a:r>
                    </a:p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&amp;</a:t>
                      </a:r>
                    </a:p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Bappeda Kota Bandar Lampung</a:t>
                      </a:r>
                      <a:endParaRPr lang="en-US" sz="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7905" marR="7905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600">
                          <a:effectLst/>
                        </a:rPr>
                        <a:t>1. Adakah program smart infrastructure pada s</a:t>
                      </a:r>
                      <a:r>
                        <a:rPr lang="en-US" sz="600">
                          <a:effectLst/>
                        </a:rPr>
                        <a:t>arana pemerintahan dan pelayanan umum</a:t>
                      </a:r>
                      <a:r>
                        <a:rPr lang="id-ID" sz="600">
                          <a:effectLst/>
                        </a:rPr>
                        <a:t> yang sudah/akan dilaksanakan?</a:t>
                      </a:r>
                      <a:endParaRPr lang="en-US" sz="600">
                        <a:effectLst/>
                      </a:endParaRPr>
                    </a:p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600">
                          <a:effectLst/>
                        </a:rPr>
                        <a:t>2. Apakah kendala yang dihadapi saat/akan menjalankan program smart infrastructure </a:t>
                      </a:r>
                      <a:r>
                        <a:rPr lang="en-US" sz="600">
                          <a:effectLst/>
                        </a:rPr>
                        <a:t>pada sarana pemerintahan dan pelayanan umum </a:t>
                      </a:r>
                      <a:r>
                        <a:rPr lang="id-ID" sz="600">
                          <a:effectLst/>
                        </a:rPr>
                        <a:t>?</a:t>
                      </a:r>
                      <a:endParaRPr lang="en-US" sz="600">
                        <a:effectLst/>
                      </a:endParaRPr>
                    </a:p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600">
                          <a:effectLst/>
                        </a:rPr>
                        <a:t>3. Apakah program atau rencana kedepan untuk mewujudkan smart infrastructure pada </a:t>
                      </a:r>
                      <a:r>
                        <a:rPr lang="en-US" sz="600">
                          <a:effectLst/>
                        </a:rPr>
                        <a:t>sarana pemerintahan dan pelayanan umum</a:t>
                      </a:r>
                      <a:r>
                        <a:rPr lang="id-ID" sz="600">
                          <a:effectLst/>
                        </a:rPr>
                        <a:t> di Kota Bandar Lampung guna mendukung Bandar Lampung smart city?</a:t>
                      </a:r>
                      <a:endParaRPr lang="en-US" sz="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7905" marR="7905" marT="0" marB="0"/>
                </a:tc>
                <a:extLst>
                  <a:ext uri="{0D108BD9-81ED-4DB2-BD59-A6C34878D82A}">
                    <a16:rowId xmlns:a16="http://schemas.microsoft.com/office/drawing/2014/main" val="2274995148"/>
                  </a:ext>
                </a:extLst>
              </a:tr>
              <a:tr h="23683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2</a:t>
                      </a:r>
                      <a:endParaRPr lang="en-US" sz="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7905" marR="790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Sarana Pendidikan dan Pembelajaran</a:t>
                      </a:r>
                      <a:endParaRPr lang="en-US" sz="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7905" marR="790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Dinas Pendidikan dan Kebudayaan Kota Bandar Lampung</a:t>
                      </a:r>
                      <a:endParaRPr lang="en-US" sz="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7905" marR="7905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600">
                          <a:effectLst/>
                        </a:rPr>
                        <a:t>1. Adakah program smart infrastructure pada s</a:t>
                      </a:r>
                      <a:r>
                        <a:rPr lang="en-US" sz="600">
                          <a:effectLst/>
                        </a:rPr>
                        <a:t>arana pendidikan dan pembelajaran</a:t>
                      </a:r>
                      <a:r>
                        <a:rPr lang="id-ID" sz="600">
                          <a:effectLst/>
                        </a:rPr>
                        <a:t> yang sudah/akan dilaksanakan?</a:t>
                      </a:r>
                      <a:endParaRPr lang="en-US" sz="600">
                        <a:effectLst/>
                      </a:endParaRPr>
                    </a:p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600">
                          <a:effectLst/>
                        </a:rPr>
                        <a:t>2. Apakah kendala yang dihadapi saat/akan menjalankan program smart infrastructure pada s</a:t>
                      </a:r>
                      <a:r>
                        <a:rPr lang="en-US" sz="600">
                          <a:effectLst/>
                        </a:rPr>
                        <a:t>arana pendidikan dan pembelajaran</a:t>
                      </a:r>
                      <a:r>
                        <a:rPr lang="id-ID" sz="600">
                          <a:effectLst/>
                        </a:rPr>
                        <a:t>?</a:t>
                      </a:r>
                      <a:endParaRPr lang="en-US" sz="600">
                        <a:effectLst/>
                      </a:endParaRPr>
                    </a:p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600">
                          <a:effectLst/>
                        </a:rPr>
                        <a:t>3. Apakah program atau rencana kedepan untuk mewujudkan smart infrastructure pada s</a:t>
                      </a:r>
                      <a:r>
                        <a:rPr lang="en-US" sz="600">
                          <a:effectLst/>
                        </a:rPr>
                        <a:t>arana pendidikan dan pembelajaran</a:t>
                      </a:r>
                      <a:r>
                        <a:rPr lang="id-ID" sz="600">
                          <a:effectLst/>
                        </a:rPr>
                        <a:t> di Kota Bandar Lampung guna mendukung Bandar Lampung smart city?</a:t>
                      </a:r>
                      <a:endParaRPr lang="en-US" sz="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7905" marR="7905" marT="0" marB="0"/>
                </a:tc>
                <a:extLst>
                  <a:ext uri="{0D108BD9-81ED-4DB2-BD59-A6C34878D82A}">
                    <a16:rowId xmlns:a16="http://schemas.microsoft.com/office/drawing/2014/main" val="116066446"/>
                  </a:ext>
                </a:extLst>
              </a:tr>
              <a:tr h="23683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3</a:t>
                      </a:r>
                      <a:endParaRPr lang="en-US" sz="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7905" marR="790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Sarana Kesehatan</a:t>
                      </a:r>
                      <a:endParaRPr lang="en-US" sz="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7905" marR="790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Dinas Kesehatan Kota Bandar Lampung</a:t>
                      </a:r>
                      <a:endParaRPr lang="en-US" sz="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7905" marR="7905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600">
                          <a:effectLst/>
                        </a:rPr>
                        <a:t>1. Adakah program smart infrastructure pada s</a:t>
                      </a:r>
                      <a:r>
                        <a:rPr lang="en-US" sz="600">
                          <a:effectLst/>
                        </a:rPr>
                        <a:t>arana kesehatan</a:t>
                      </a:r>
                      <a:r>
                        <a:rPr lang="id-ID" sz="600">
                          <a:effectLst/>
                        </a:rPr>
                        <a:t> yang sudah/akan dilaksanakan?</a:t>
                      </a:r>
                      <a:endParaRPr lang="en-US" sz="600">
                        <a:effectLst/>
                      </a:endParaRPr>
                    </a:p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600">
                          <a:effectLst/>
                        </a:rPr>
                        <a:t>2. Apakah kendala yang dihadapi saat/akan menjalankan program smart infrastructure pada s</a:t>
                      </a:r>
                      <a:r>
                        <a:rPr lang="en-US" sz="600">
                          <a:effectLst/>
                        </a:rPr>
                        <a:t>arana kesehatan</a:t>
                      </a:r>
                      <a:r>
                        <a:rPr lang="id-ID" sz="600">
                          <a:effectLst/>
                        </a:rPr>
                        <a:t>?</a:t>
                      </a:r>
                      <a:endParaRPr lang="en-US" sz="600">
                        <a:effectLst/>
                      </a:endParaRPr>
                    </a:p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600">
                          <a:effectLst/>
                        </a:rPr>
                        <a:t>3. Apakah program atau rencana kedepan untuk mewujudkan smart infrastructure pada s</a:t>
                      </a:r>
                      <a:r>
                        <a:rPr lang="en-US" sz="600">
                          <a:effectLst/>
                        </a:rPr>
                        <a:t>arana kesehatan</a:t>
                      </a:r>
                      <a:r>
                        <a:rPr lang="id-ID" sz="600">
                          <a:effectLst/>
                        </a:rPr>
                        <a:t> di Kota Bandar Lampung guna mendukung Bandar Lampung smart city?</a:t>
                      </a:r>
                      <a:endParaRPr lang="en-US" sz="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7905" marR="7905" marT="0" marB="0"/>
                </a:tc>
                <a:extLst>
                  <a:ext uri="{0D108BD9-81ED-4DB2-BD59-A6C34878D82A}">
                    <a16:rowId xmlns:a16="http://schemas.microsoft.com/office/drawing/2014/main" val="1258811666"/>
                  </a:ext>
                </a:extLst>
              </a:tr>
              <a:tr h="23683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4</a:t>
                      </a:r>
                      <a:endParaRPr lang="en-US" sz="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7905" marR="790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Sarana Peribadatan</a:t>
                      </a:r>
                      <a:endParaRPr lang="en-US" sz="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7905" marR="790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Kementrian Agama Kota Bandar Lampung</a:t>
                      </a:r>
                      <a:endParaRPr lang="en-US" sz="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7905" marR="7905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600">
                          <a:effectLst/>
                        </a:rPr>
                        <a:t>1. Adakah program smart infrastructure pada s</a:t>
                      </a:r>
                      <a:r>
                        <a:rPr lang="en-US" sz="600">
                          <a:effectLst/>
                        </a:rPr>
                        <a:t>arana peribadatan</a:t>
                      </a:r>
                      <a:r>
                        <a:rPr lang="id-ID" sz="600">
                          <a:effectLst/>
                        </a:rPr>
                        <a:t> yang sudah/akan dilaksanakan?</a:t>
                      </a:r>
                      <a:endParaRPr lang="en-US" sz="600">
                        <a:effectLst/>
                      </a:endParaRPr>
                    </a:p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600">
                          <a:effectLst/>
                        </a:rPr>
                        <a:t>2. Apakah kendala yang dihadapi saat/akan menjalankan program smart infrastructure pada s</a:t>
                      </a:r>
                      <a:r>
                        <a:rPr lang="en-US" sz="600">
                          <a:effectLst/>
                        </a:rPr>
                        <a:t>arana peribadatan</a:t>
                      </a:r>
                      <a:r>
                        <a:rPr lang="id-ID" sz="600">
                          <a:effectLst/>
                        </a:rPr>
                        <a:t>?</a:t>
                      </a:r>
                      <a:endParaRPr lang="en-US" sz="600">
                        <a:effectLst/>
                      </a:endParaRPr>
                    </a:p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600">
                          <a:effectLst/>
                        </a:rPr>
                        <a:t>3. Apakah program atau rencana kedepan untuk mewujudkan smart infrastructure pada s</a:t>
                      </a:r>
                      <a:r>
                        <a:rPr lang="en-US" sz="600">
                          <a:effectLst/>
                        </a:rPr>
                        <a:t>arana peribadatan</a:t>
                      </a:r>
                      <a:r>
                        <a:rPr lang="id-ID" sz="600">
                          <a:effectLst/>
                        </a:rPr>
                        <a:t> di Kota Bandar Lampung guna mendukung Bandar Lampung smart city?</a:t>
                      </a:r>
                      <a:endParaRPr lang="en-US" sz="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7905" marR="7905" marT="0" marB="0"/>
                </a:tc>
                <a:extLst>
                  <a:ext uri="{0D108BD9-81ED-4DB2-BD59-A6C34878D82A}">
                    <a16:rowId xmlns:a16="http://schemas.microsoft.com/office/drawing/2014/main" val="3559723433"/>
                  </a:ext>
                </a:extLst>
              </a:tr>
              <a:tr h="23683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5</a:t>
                      </a:r>
                      <a:endParaRPr lang="en-US" sz="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7905" marR="790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Sarana Perdagangan dan Niaga</a:t>
                      </a:r>
                      <a:endParaRPr lang="en-US" sz="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7905" marR="790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Dinas Perdagangan Kota Bandar Lampung</a:t>
                      </a:r>
                      <a:endParaRPr lang="en-US" sz="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7905" marR="7905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600">
                          <a:effectLst/>
                        </a:rPr>
                        <a:t>1. Adakah program smart infrastructure pada s</a:t>
                      </a:r>
                      <a:r>
                        <a:rPr lang="en-US" sz="600">
                          <a:effectLst/>
                        </a:rPr>
                        <a:t>arana perdagangan dan niaga</a:t>
                      </a:r>
                      <a:r>
                        <a:rPr lang="id-ID" sz="600">
                          <a:effectLst/>
                        </a:rPr>
                        <a:t> yang sudah/akan dilaksanakan?</a:t>
                      </a:r>
                      <a:endParaRPr lang="en-US" sz="600">
                        <a:effectLst/>
                      </a:endParaRPr>
                    </a:p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600">
                          <a:effectLst/>
                        </a:rPr>
                        <a:t>2. Apakah kendala yang dihadapi saat/akan menjalankan program smart infrastructure pada s</a:t>
                      </a:r>
                      <a:r>
                        <a:rPr lang="en-US" sz="600">
                          <a:effectLst/>
                        </a:rPr>
                        <a:t>arana perdagangan dan niaga</a:t>
                      </a:r>
                      <a:r>
                        <a:rPr lang="id-ID" sz="600">
                          <a:effectLst/>
                        </a:rPr>
                        <a:t>?</a:t>
                      </a:r>
                      <a:endParaRPr lang="en-US" sz="600">
                        <a:effectLst/>
                      </a:endParaRPr>
                    </a:p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600">
                          <a:effectLst/>
                        </a:rPr>
                        <a:t>3. Apakah program atau rencana kedepan untuk mewujudkan smart infrastructure pada s</a:t>
                      </a:r>
                      <a:r>
                        <a:rPr lang="en-US" sz="600">
                          <a:effectLst/>
                        </a:rPr>
                        <a:t>arana perdagangan dan niaga</a:t>
                      </a:r>
                      <a:r>
                        <a:rPr lang="id-ID" sz="600">
                          <a:effectLst/>
                        </a:rPr>
                        <a:t> di Kota Bandar Lampung guna mendukung Bandar Lampung smart city?</a:t>
                      </a:r>
                      <a:endParaRPr lang="en-US" sz="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7905" marR="7905" marT="0" marB="0"/>
                </a:tc>
                <a:extLst>
                  <a:ext uri="{0D108BD9-81ED-4DB2-BD59-A6C34878D82A}">
                    <a16:rowId xmlns:a16="http://schemas.microsoft.com/office/drawing/2014/main" val="3807654622"/>
                  </a:ext>
                </a:extLst>
              </a:tr>
              <a:tr h="23683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6</a:t>
                      </a:r>
                      <a:endParaRPr lang="en-US" sz="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7905" marR="790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Sarana Kebudayaan dan Rekreasi</a:t>
                      </a:r>
                      <a:endParaRPr lang="en-US" sz="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7905" marR="790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Dinas Pariwisata Kota Bandar Lampung</a:t>
                      </a:r>
                      <a:endParaRPr lang="en-US" sz="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7905" marR="7905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600">
                          <a:effectLst/>
                        </a:rPr>
                        <a:t>1. Adakah program smart infrastructure pada s</a:t>
                      </a:r>
                      <a:r>
                        <a:rPr lang="en-US" sz="600">
                          <a:effectLst/>
                        </a:rPr>
                        <a:t>arana kebudayaan dan rekreasi</a:t>
                      </a:r>
                      <a:r>
                        <a:rPr lang="id-ID" sz="600">
                          <a:effectLst/>
                        </a:rPr>
                        <a:t> yang sudah/akan dilaksanakan?</a:t>
                      </a:r>
                      <a:endParaRPr lang="en-US" sz="600">
                        <a:effectLst/>
                      </a:endParaRPr>
                    </a:p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600">
                          <a:effectLst/>
                        </a:rPr>
                        <a:t>2. Apakah kendala yang dihadapi saat/akan menjalankan program smart infrastructure pada s</a:t>
                      </a:r>
                      <a:r>
                        <a:rPr lang="en-US" sz="600">
                          <a:effectLst/>
                        </a:rPr>
                        <a:t>arana kebudayaan dan rekreasi</a:t>
                      </a:r>
                      <a:r>
                        <a:rPr lang="id-ID" sz="600">
                          <a:effectLst/>
                        </a:rPr>
                        <a:t>?</a:t>
                      </a:r>
                      <a:endParaRPr lang="en-US" sz="600">
                        <a:effectLst/>
                      </a:endParaRPr>
                    </a:p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600">
                          <a:effectLst/>
                        </a:rPr>
                        <a:t>3. Apakah program atau rencana kedepan untuk mewujudkan smart infrastructure pada s</a:t>
                      </a:r>
                      <a:r>
                        <a:rPr lang="en-US" sz="600">
                          <a:effectLst/>
                        </a:rPr>
                        <a:t>arana kebudayaan dan rekreasi</a:t>
                      </a:r>
                      <a:r>
                        <a:rPr lang="id-ID" sz="600">
                          <a:effectLst/>
                        </a:rPr>
                        <a:t> di Kota Bandar Lampung guna mendukung Bandar Lampung smart city?</a:t>
                      </a:r>
                      <a:endParaRPr lang="en-US" sz="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7905" marR="7905" marT="0" marB="0"/>
                </a:tc>
                <a:extLst>
                  <a:ext uri="{0D108BD9-81ED-4DB2-BD59-A6C34878D82A}">
                    <a16:rowId xmlns:a16="http://schemas.microsoft.com/office/drawing/2014/main" val="3046553662"/>
                  </a:ext>
                </a:extLst>
              </a:tr>
              <a:tr h="23683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7</a:t>
                      </a:r>
                      <a:endParaRPr lang="en-US" sz="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7905" marR="790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Sarana Ruang Terbuka, Taman dan Lapangan Olah Raga</a:t>
                      </a:r>
                      <a:endParaRPr lang="en-US" sz="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7905" marR="790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dirty="0" err="1">
                          <a:effectLst/>
                        </a:rPr>
                        <a:t>Dinas</a:t>
                      </a:r>
                      <a:r>
                        <a:rPr lang="en-US" sz="600" dirty="0">
                          <a:effectLst/>
                        </a:rPr>
                        <a:t> </a:t>
                      </a:r>
                      <a:r>
                        <a:rPr lang="en-US" sz="600" dirty="0" err="1">
                          <a:effectLst/>
                        </a:rPr>
                        <a:t>Pemuda</a:t>
                      </a:r>
                      <a:r>
                        <a:rPr lang="en-US" sz="600" dirty="0">
                          <a:effectLst/>
                        </a:rPr>
                        <a:t> dan </a:t>
                      </a:r>
                      <a:r>
                        <a:rPr lang="en-US" sz="600" dirty="0" err="1">
                          <a:effectLst/>
                        </a:rPr>
                        <a:t>Olahraga</a:t>
                      </a:r>
                      <a:r>
                        <a:rPr lang="en-US" sz="600" dirty="0">
                          <a:effectLst/>
                        </a:rPr>
                        <a:t> Kota Bandar Lampung</a:t>
                      </a:r>
                      <a:endParaRPr lang="en-US" sz="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7905" marR="7905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600" dirty="0">
                          <a:effectLst/>
                        </a:rPr>
                        <a:t>1. Adakah program smart infrastructure pada sarana ruang terbuka, taman dan lapangan olah raga yang sudah/akan dilaksanakan?</a:t>
                      </a:r>
                      <a:endParaRPr lang="en-US" sz="600" dirty="0">
                        <a:effectLst/>
                      </a:endParaRPr>
                    </a:p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600" dirty="0">
                          <a:effectLst/>
                        </a:rPr>
                        <a:t>2. Apakah kendala yang dihadapi saat/akan menjalankan program smart infrastructure pada sarana ruang terbuka, taman dan lapangan olah raga?</a:t>
                      </a:r>
                      <a:endParaRPr lang="en-US" sz="600" dirty="0">
                        <a:effectLst/>
                      </a:endParaRPr>
                    </a:p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600" dirty="0">
                          <a:effectLst/>
                        </a:rPr>
                        <a:t>3. Apakah program atau rencana kedepan untuk mewujudkan smart infrastructure pada sarana ruang terbuka, taman dan lapangan olah raga di Kota Bandar Lampung guna mendukung Bandar Lampung smart city?</a:t>
                      </a:r>
                      <a:endParaRPr lang="en-US" sz="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7905" marR="7905" marT="0" marB="0"/>
                </a:tc>
                <a:extLst>
                  <a:ext uri="{0D108BD9-81ED-4DB2-BD59-A6C34878D82A}">
                    <a16:rowId xmlns:a16="http://schemas.microsoft.com/office/drawing/2014/main" val="342848211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5" name="Google Shape;1815;p50">
            <a:hlinkClick r:id="rId3" action="ppaction://hlinksldjump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3224" y="585350"/>
            <a:ext cx="360887" cy="260251"/>
          </a:xfrm>
          <a:prstGeom prst="rect">
            <a:avLst/>
          </a:prstGeom>
          <a:noFill/>
          <a:ln>
            <a:noFill/>
          </a:ln>
        </p:spPr>
      </p:pic>
      <p:sp>
        <p:nvSpPr>
          <p:cNvPr id="1816" name="Google Shape;1816;p50">
            <a:hlinkClick r:id="" action="ppaction://hlinkshowjump?jump=nextslide"/>
          </p:cNvPr>
          <p:cNvSpPr/>
          <p:nvPr/>
        </p:nvSpPr>
        <p:spPr>
          <a:xfrm>
            <a:off x="7977175" y="627091"/>
            <a:ext cx="432265" cy="208566"/>
          </a:xfrm>
          <a:custGeom>
            <a:avLst/>
            <a:gdLst/>
            <a:ahLst/>
            <a:cxnLst/>
            <a:rect l="l" t="t" r="r" b="b"/>
            <a:pathLst>
              <a:path w="209583" h="101123" extrusionOk="0">
                <a:moveTo>
                  <a:pt x="158014" y="1"/>
                </a:moveTo>
                <a:cubicBezTo>
                  <a:pt x="155920" y="1"/>
                  <a:pt x="153827" y="808"/>
                  <a:pt x="152237" y="2415"/>
                </a:cubicBezTo>
                <a:cubicBezTo>
                  <a:pt x="149040" y="5611"/>
                  <a:pt x="149073" y="10765"/>
                  <a:pt x="152237" y="13929"/>
                </a:cubicBezTo>
                <a:lnTo>
                  <a:pt x="180845" y="42407"/>
                </a:lnTo>
                <a:lnTo>
                  <a:pt x="8155" y="42407"/>
                </a:lnTo>
                <a:cubicBezTo>
                  <a:pt x="3653" y="42407"/>
                  <a:pt x="0" y="46060"/>
                  <a:pt x="0" y="50562"/>
                </a:cubicBezTo>
                <a:cubicBezTo>
                  <a:pt x="0" y="55063"/>
                  <a:pt x="3653" y="58717"/>
                  <a:pt x="8155" y="58717"/>
                </a:cubicBezTo>
                <a:lnTo>
                  <a:pt x="180845" y="58717"/>
                </a:lnTo>
                <a:lnTo>
                  <a:pt x="152237" y="87194"/>
                </a:lnTo>
                <a:cubicBezTo>
                  <a:pt x="149073" y="90358"/>
                  <a:pt x="149040" y="95512"/>
                  <a:pt x="152237" y="98708"/>
                </a:cubicBezTo>
                <a:cubicBezTo>
                  <a:pt x="153827" y="100315"/>
                  <a:pt x="155920" y="101122"/>
                  <a:pt x="158014" y="101122"/>
                </a:cubicBezTo>
                <a:cubicBezTo>
                  <a:pt x="160087" y="101122"/>
                  <a:pt x="162162" y="100331"/>
                  <a:pt x="163752" y="98741"/>
                </a:cubicBezTo>
                <a:lnTo>
                  <a:pt x="206353" y="56335"/>
                </a:lnTo>
                <a:lnTo>
                  <a:pt x="206386" y="56335"/>
                </a:lnTo>
                <a:cubicBezTo>
                  <a:pt x="209583" y="53139"/>
                  <a:pt x="209550" y="47952"/>
                  <a:pt x="206386" y="44788"/>
                </a:cubicBezTo>
                <a:lnTo>
                  <a:pt x="206353" y="44788"/>
                </a:lnTo>
                <a:lnTo>
                  <a:pt x="163752" y="2382"/>
                </a:lnTo>
                <a:cubicBezTo>
                  <a:pt x="162162" y="792"/>
                  <a:pt x="160087" y="1"/>
                  <a:pt x="15801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7" name="Google Shape;1817;p50"/>
          <p:cNvSpPr/>
          <p:nvPr/>
        </p:nvSpPr>
        <p:spPr>
          <a:xfrm flipH="1">
            <a:off x="7358100" y="627091"/>
            <a:ext cx="432265" cy="208566"/>
          </a:xfrm>
          <a:custGeom>
            <a:avLst/>
            <a:gdLst/>
            <a:ahLst/>
            <a:cxnLst/>
            <a:rect l="l" t="t" r="r" b="b"/>
            <a:pathLst>
              <a:path w="209583" h="101123" extrusionOk="0">
                <a:moveTo>
                  <a:pt x="158014" y="1"/>
                </a:moveTo>
                <a:cubicBezTo>
                  <a:pt x="155920" y="1"/>
                  <a:pt x="153827" y="808"/>
                  <a:pt x="152237" y="2415"/>
                </a:cubicBezTo>
                <a:cubicBezTo>
                  <a:pt x="149040" y="5611"/>
                  <a:pt x="149073" y="10765"/>
                  <a:pt x="152237" y="13929"/>
                </a:cubicBezTo>
                <a:lnTo>
                  <a:pt x="180845" y="42407"/>
                </a:lnTo>
                <a:lnTo>
                  <a:pt x="8155" y="42407"/>
                </a:lnTo>
                <a:cubicBezTo>
                  <a:pt x="3653" y="42407"/>
                  <a:pt x="0" y="46060"/>
                  <a:pt x="0" y="50562"/>
                </a:cubicBezTo>
                <a:cubicBezTo>
                  <a:pt x="0" y="55063"/>
                  <a:pt x="3653" y="58717"/>
                  <a:pt x="8155" y="58717"/>
                </a:cubicBezTo>
                <a:lnTo>
                  <a:pt x="180845" y="58717"/>
                </a:lnTo>
                <a:lnTo>
                  <a:pt x="152237" y="87194"/>
                </a:lnTo>
                <a:cubicBezTo>
                  <a:pt x="149073" y="90358"/>
                  <a:pt x="149040" y="95512"/>
                  <a:pt x="152237" y="98708"/>
                </a:cubicBezTo>
                <a:cubicBezTo>
                  <a:pt x="153827" y="100315"/>
                  <a:pt x="155920" y="101122"/>
                  <a:pt x="158014" y="101122"/>
                </a:cubicBezTo>
                <a:cubicBezTo>
                  <a:pt x="160087" y="101122"/>
                  <a:pt x="162162" y="100331"/>
                  <a:pt x="163752" y="98741"/>
                </a:cubicBezTo>
                <a:lnTo>
                  <a:pt x="206353" y="56335"/>
                </a:lnTo>
                <a:lnTo>
                  <a:pt x="206386" y="56335"/>
                </a:lnTo>
                <a:cubicBezTo>
                  <a:pt x="209583" y="53139"/>
                  <a:pt x="209550" y="47952"/>
                  <a:pt x="206386" y="44788"/>
                </a:cubicBezTo>
                <a:lnTo>
                  <a:pt x="206353" y="44788"/>
                </a:lnTo>
                <a:lnTo>
                  <a:pt x="163752" y="2382"/>
                </a:lnTo>
                <a:cubicBezTo>
                  <a:pt x="162162" y="792"/>
                  <a:pt x="160087" y="1"/>
                  <a:pt x="15801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8" name="Google Shape;1818;p50"/>
          <p:cNvSpPr txBox="1">
            <a:spLocks noGrp="1"/>
          </p:cNvSpPr>
          <p:nvPr>
            <p:ph type="title"/>
          </p:nvPr>
        </p:nvSpPr>
        <p:spPr>
          <a:xfrm>
            <a:off x="705717" y="4291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Jadwal</a:t>
            </a:r>
            <a:r>
              <a:rPr lang="en-US" dirty="0"/>
              <a:t> </a:t>
            </a:r>
            <a:r>
              <a:rPr lang="en-US" dirty="0" err="1"/>
              <a:t>Rencana</a:t>
            </a:r>
            <a:r>
              <a:rPr lang="en-US" dirty="0"/>
              <a:t> </a:t>
            </a:r>
            <a:r>
              <a:rPr lang="en-US" dirty="0" err="1"/>
              <a:t>Kegiatan</a:t>
            </a:r>
            <a:endParaRPr dirty="0"/>
          </a:p>
        </p:txBody>
      </p:sp>
      <p:sp>
        <p:nvSpPr>
          <p:cNvPr id="1872" name="Google Shape;1872;p50">
            <a:hlinkClick r:id="rId3" action="ppaction://hlinksldjump"/>
          </p:cNvPr>
          <p:cNvSpPr txBox="1"/>
          <p:nvPr/>
        </p:nvSpPr>
        <p:spPr>
          <a:xfrm>
            <a:off x="4564467" y="4498986"/>
            <a:ext cx="795600" cy="520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887" name="Google Shape;1887;p50"/>
          <p:cNvSpPr txBox="1"/>
          <p:nvPr/>
        </p:nvSpPr>
        <p:spPr>
          <a:xfrm>
            <a:off x="5707537" y="4498986"/>
            <a:ext cx="1167844" cy="520800"/>
          </a:xfrm>
          <a:prstGeom prst="rect">
            <a:avLst/>
          </a:prstGeom>
          <a:gradFill>
            <a:gsLst>
              <a:gs pos="0">
                <a:srgbClr val="AA9EEE">
                  <a:alpha val="12549"/>
                </a:srgbClr>
              </a:gs>
              <a:gs pos="100000">
                <a:srgbClr val="FFFFFF"/>
              </a:gs>
            </a:gsLst>
            <a:lin ang="1619866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1800" b="1" dirty="0" err="1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Rencana</a:t>
            </a:r>
            <a:r>
              <a:rPr lang="en-US" sz="1800" b="1" dirty="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800" b="1" dirty="0" err="1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Kegiatan</a:t>
            </a:r>
            <a:endParaRPr lang="en-US" sz="1800" b="1" dirty="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888" name="Google Shape;1888;p50"/>
          <p:cNvSpPr/>
          <p:nvPr/>
        </p:nvSpPr>
        <p:spPr>
          <a:xfrm>
            <a:off x="5715562" y="4976133"/>
            <a:ext cx="1159819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1461;p46">
            <a:extLst>
              <a:ext uri="{FF2B5EF4-FFF2-40B4-BE49-F238E27FC236}">
                <a16:creationId xmlns:a16="http://schemas.microsoft.com/office/drawing/2014/main" id="{13999F51-34BA-427E-9C6C-0905B66547C8}"/>
              </a:ext>
            </a:extLst>
          </p:cNvPr>
          <p:cNvSpPr txBox="1"/>
          <p:nvPr/>
        </p:nvSpPr>
        <p:spPr>
          <a:xfrm>
            <a:off x="3777211" y="4498986"/>
            <a:ext cx="795600" cy="520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7" name="Google Shape;769;p34">
            <a:hlinkClick r:id="rId5" action="ppaction://hlinksldjump"/>
            <a:extLst>
              <a:ext uri="{FF2B5EF4-FFF2-40B4-BE49-F238E27FC236}">
                <a16:creationId xmlns:a16="http://schemas.microsoft.com/office/drawing/2014/main" id="{355291E4-7176-4552-95D6-C1D68C1CD69C}"/>
              </a:ext>
            </a:extLst>
          </p:cNvPr>
          <p:cNvSpPr txBox="1"/>
          <p:nvPr/>
        </p:nvSpPr>
        <p:spPr>
          <a:xfrm>
            <a:off x="1040144" y="4498158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Pendahuluan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88" name="Picture 87">
            <a:extLst>
              <a:ext uri="{FF2B5EF4-FFF2-40B4-BE49-F238E27FC236}">
                <a16:creationId xmlns:a16="http://schemas.microsoft.com/office/drawing/2014/main" id="{BBD0482F-7550-4899-9A18-D7265ADD1D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8477" y="4194469"/>
            <a:ext cx="746342" cy="1008012"/>
          </a:xfrm>
          <a:prstGeom prst="rect">
            <a:avLst/>
          </a:prstGeom>
        </p:spPr>
      </p:pic>
      <p:sp>
        <p:nvSpPr>
          <p:cNvPr id="89" name="Google Shape;768;p34">
            <a:hlinkClick r:id="rId7" action="ppaction://hlinksldjump"/>
            <a:extLst>
              <a:ext uri="{FF2B5EF4-FFF2-40B4-BE49-F238E27FC236}">
                <a16:creationId xmlns:a16="http://schemas.microsoft.com/office/drawing/2014/main" id="{47250111-A5D0-42E1-B484-F2550AE58796}"/>
              </a:ext>
            </a:extLst>
          </p:cNvPr>
          <p:cNvSpPr txBox="1"/>
          <p:nvPr/>
        </p:nvSpPr>
        <p:spPr>
          <a:xfrm>
            <a:off x="2236101" y="4498986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Tin</a:t>
            </a: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jauan</a:t>
            </a:r>
            <a:r>
              <a:rPr lang="en-US" b="1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Teori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0" name="Google Shape;769;p34">
            <a:hlinkClick r:id="rId5" action="ppaction://hlinksldjump"/>
            <a:extLst>
              <a:ext uri="{FF2B5EF4-FFF2-40B4-BE49-F238E27FC236}">
                <a16:creationId xmlns:a16="http://schemas.microsoft.com/office/drawing/2014/main" id="{77E03818-2604-4299-A83A-D87D95D39084}"/>
              </a:ext>
            </a:extLst>
          </p:cNvPr>
          <p:cNvSpPr txBox="1"/>
          <p:nvPr/>
        </p:nvSpPr>
        <p:spPr>
          <a:xfrm>
            <a:off x="3395922" y="4498986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Gambaran Umum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5" name="Google Shape;770;p34">
            <a:hlinkClick r:id="rId8" action="ppaction://hlinksldjump"/>
            <a:extLst>
              <a:ext uri="{FF2B5EF4-FFF2-40B4-BE49-F238E27FC236}">
                <a16:creationId xmlns:a16="http://schemas.microsoft.com/office/drawing/2014/main" id="{10EDEC8C-8682-479E-B9E6-665C6E2C2D57}"/>
              </a:ext>
            </a:extLst>
          </p:cNvPr>
          <p:cNvSpPr txBox="1"/>
          <p:nvPr/>
        </p:nvSpPr>
        <p:spPr>
          <a:xfrm>
            <a:off x="4555743" y="4498986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Metode Penelitian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96" name="Picture 95">
            <a:extLst>
              <a:ext uri="{FF2B5EF4-FFF2-40B4-BE49-F238E27FC236}">
                <a16:creationId xmlns:a16="http://schemas.microsoft.com/office/drawing/2014/main" id="{4F8963C6-C289-4018-B04F-FBFDF432387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60709" y="4317839"/>
            <a:ext cx="2081568" cy="701119"/>
          </a:xfrm>
          <a:prstGeom prst="rect">
            <a:avLst/>
          </a:prstGeom>
        </p:spPr>
      </p:pic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F2603DE5-997D-48B8-B168-34E646CCA8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3156665"/>
              </p:ext>
            </p:extLst>
          </p:nvPr>
        </p:nvGraphicFramePr>
        <p:xfrm>
          <a:off x="705717" y="891321"/>
          <a:ext cx="7703705" cy="3578352"/>
        </p:xfrm>
        <a:graphic>
          <a:graphicData uri="http://schemas.openxmlformats.org/drawingml/2006/table">
            <a:tbl>
              <a:tblPr firstRow="1" firstCol="1" bandRow="1"/>
              <a:tblGrid>
                <a:gridCol w="243390">
                  <a:extLst>
                    <a:ext uri="{9D8B030D-6E8A-4147-A177-3AD203B41FA5}">
                      <a16:colId xmlns:a16="http://schemas.microsoft.com/office/drawing/2014/main" val="2723227967"/>
                    </a:ext>
                  </a:extLst>
                </a:gridCol>
                <a:gridCol w="694799">
                  <a:extLst>
                    <a:ext uri="{9D8B030D-6E8A-4147-A177-3AD203B41FA5}">
                      <a16:colId xmlns:a16="http://schemas.microsoft.com/office/drawing/2014/main" val="2897160544"/>
                    </a:ext>
                  </a:extLst>
                </a:gridCol>
                <a:gridCol w="167036">
                  <a:extLst>
                    <a:ext uri="{9D8B030D-6E8A-4147-A177-3AD203B41FA5}">
                      <a16:colId xmlns:a16="http://schemas.microsoft.com/office/drawing/2014/main" val="2894258295"/>
                    </a:ext>
                  </a:extLst>
                </a:gridCol>
                <a:gridCol w="167036">
                  <a:extLst>
                    <a:ext uri="{9D8B030D-6E8A-4147-A177-3AD203B41FA5}">
                      <a16:colId xmlns:a16="http://schemas.microsoft.com/office/drawing/2014/main" val="1527385801"/>
                    </a:ext>
                  </a:extLst>
                </a:gridCol>
                <a:gridCol w="167036">
                  <a:extLst>
                    <a:ext uri="{9D8B030D-6E8A-4147-A177-3AD203B41FA5}">
                      <a16:colId xmlns:a16="http://schemas.microsoft.com/office/drawing/2014/main" val="474251876"/>
                    </a:ext>
                  </a:extLst>
                </a:gridCol>
                <a:gridCol w="167036">
                  <a:extLst>
                    <a:ext uri="{9D8B030D-6E8A-4147-A177-3AD203B41FA5}">
                      <a16:colId xmlns:a16="http://schemas.microsoft.com/office/drawing/2014/main" val="1923346817"/>
                    </a:ext>
                  </a:extLst>
                </a:gridCol>
                <a:gridCol w="167036">
                  <a:extLst>
                    <a:ext uri="{9D8B030D-6E8A-4147-A177-3AD203B41FA5}">
                      <a16:colId xmlns:a16="http://schemas.microsoft.com/office/drawing/2014/main" val="2778325765"/>
                    </a:ext>
                  </a:extLst>
                </a:gridCol>
                <a:gridCol w="167036">
                  <a:extLst>
                    <a:ext uri="{9D8B030D-6E8A-4147-A177-3AD203B41FA5}">
                      <a16:colId xmlns:a16="http://schemas.microsoft.com/office/drawing/2014/main" val="2851994678"/>
                    </a:ext>
                  </a:extLst>
                </a:gridCol>
                <a:gridCol w="167036">
                  <a:extLst>
                    <a:ext uri="{9D8B030D-6E8A-4147-A177-3AD203B41FA5}">
                      <a16:colId xmlns:a16="http://schemas.microsoft.com/office/drawing/2014/main" val="1551739337"/>
                    </a:ext>
                  </a:extLst>
                </a:gridCol>
                <a:gridCol w="167036">
                  <a:extLst>
                    <a:ext uri="{9D8B030D-6E8A-4147-A177-3AD203B41FA5}">
                      <a16:colId xmlns:a16="http://schemas.microsoft.com/office/drawing/2014/main" val="725663447"/>
                    </a:ext>
                  </a:extLst>
                </a:gridCol>
                <a:gridCol w="167036">
                  <a:extLst>
                    <a:ext uri="{9D8B030D-6E8A-4147-A177-3AD203B41FA5}">
                      <a16:colId xmlns:a16="http://schemas.microsoft.com/office/drawing/2014/main" val="49130458"/>
                    </a:ext>
                  </a:extLst>
                </a:gridCol>
                <a:gridCol w="167036">
                  <a:extLst>
                    <a:ext uri="{9D8B030D-6E8A-4147-A177-3AD203B41FA5}">
                      <a16:colId xmlns:a16="http://schemas.microsoft.com/office/drawing/2014/main" val="3219182379"/>
                    </a:ext>
                  </a:extLst>
                </a:gridCol>
                <a:gridCol w="167036">
                  <a:extLst>
                    <a:ext uri="{9D8B030D-6E8A-4147-A177-3AD203B41FA5}">
                      <a16:colId xmlns:a16="http://schemas.microsoft.com/office/drawing/2014/main" val="1585086391"/>
                    </a:ext>
                  </a:extLst>
                </a:gridCol>
                <a:gridCol w="167036">
                  <a:extLst>
                    <a:ext uri="{9D8B030D-6E8A-4147-A177-3AD203B41FA5}">
                      <a16:colId xmlns:a16="http://schemas.microsoft.com/office/drawing/2014/main" val="413528755"/>
                    </a:ext>
                  </a:extLst>
                </a:gridCol>
                <a:gridCol w="167036">
                  <a:extLst>
                    <a:ext uri="{9D8B030D-6E8A-4147-A177-3AD203B41FA5}">
                      <a16:colId xmlns:a16="http://schemas.microsoft.com/office/drawing/2014/main" val="553449705"/>
                    </a:ext>
                  </a:extLst>
                </a:gridCol>
                <a:gridCol w="167036">
                  <a:extLst>
                    <a:ext uri="{9D8B030D-6E8A-4147-A177-3AD203B41FA5}">
                      <a16:colId xmlns:a16="http://schemas.microsoft.com/office/drawing/2014/main" val="2794222729"/>
                    </a:ext>
                  </a:extLst>
                </a:gridCol>
                <a:gridCol w="167036">
                  <a:extLst>
                    <a:ext uri="{9D8B030D-6E8A-4147-A177-3AD203B41FA5}">
                      <a16:colId xmlns:a16="http://schemas.microsoft.com/office/drawing/2014/main" val="2039905615"/>
                    </a:ext>
                  </a:extLst>
                </a:gridCol>
                <a:gridCol w="167036">
                  <a:extLst>
                    <a:ext uri="{9D8B030D-6E8A-4147-A177-3AD203B41FA5}">
                      <a16:colId xmlns:a16="http://schemas.microsoft.com/office/drawing/2014/main" val="1071693112"/>
                    </a:ext>
                  </a:extLst>
                </a:gridCol>
                <a:gridCol w="167036">
                  <a:extLst>
                    <a:ext uri="{9D8B030D-6E8A-4147-A177-3AD203B41FA5}">
                      <a16:colId xmlns:a16="http://schemas.microsoft.com/office/drawing/2014/main" val="4085189611"/>
                    </a:ext>
                  </a:extLst>
                </a:gridCol>
                <a:gridCol w="167036">
                  <a:extLst>
                    <a:ext uri="{9D8B030D-6E8A-4147-A177-3AD203B41FA5}">
                      <a16:colId xmlns:a16="http://schemas.microsoft.com/office/drawing/2014/main" val="2755615626"/>
                    </a:ext>
                  </a:extLst>
                </a:gridCol>
                <a:gridCol w="167036">
                  <a:extLst>
                    <a:ext uri="{9D8B030D-6E8A-4147-A177-3AD203B41FA5}">
                      <a16:colId xmlns:a16="http://schemas.microsoft.com/office/drawing/2014/main" val="2462357562"/>
                    </a:ext>
                  </a:extLst>
                </a:gridCol>
                <a:gridCol w="167036">
                  <a:extLst>
                    <a:ext uri="{9D8B030D-6E8A-4147-A177-3AD203B41FA5}">
                      <a16:colId xmlns:a16="http://schemas.microsoft.com/office/drawing/2014/main" val="3638111923"/>
                    </a:ext>
                  </a:extLst>
                </a:gridCol>
                <a:gridCol w="167036">
                  <a:extLst>
                    <a:ext uri="{9D8B030D-6E8A-4147-A177-3AD203B41FA5}">
                      <a16:colId xmlns:a16="http://schemas.microsoft.com/office/drawing/2014/main" val="488688819"/>
                    </a:ext>
                  </a:extLst>
                </a:gridCol>
                <a:gridCol w="167036">
                  <a:extLst>
                    <a:ext uri="{9D8B030D-6E8A-4147-A177-3AD203B41FA5}">
                      <a16:colId xmlns:a16="http://schemas.microsoft.com/office/drawing/2014/main" val="3105638538"/>
                    </a:ext>
                  </a:extLst>
                </a:gridCol>
                <a:gridCol w="167036">
                  <a:extLst>
                    <a:ext uri="{9D8B030D-6E8A-4147-A177-3AD203B41FA5}">
                      <a16:colId xmlns:a16="http://schemas.microsoft.com/office/drawing/2014/main" val="4241328239"/>
                    </a:ext>
                  </a:extLst>
                </a:gridCol>
                <a:gridCol w="167036">
                  <a:extLst>
                    <a:ext uri="{9D8B030D-6E8A-4147-A177-3AD203B41FA5}">
                      <a16:colId xmlns:a16="http://schemas.microsoft.com/office/drawing/2014/main" val="3030687845"/>
                    </a:ext>
                  </a:extLst>
                </a:gridCol>
                <a:gridCol w="167036">
                  <a:extLst>
                    <a:ext uri="{9D8B030D-6E8A-4147-A177-3AD203B41FA5}">
                      <a16:colId xmlns:a16="http://schemas.microsoft.com/office/drawing/2014/main" val="3974713204"/>
                    </a:ext>
                  </a:extLst>
                </a:gridCol>
                <a:gridCol w="167036">
                  <a:extLst>
                    <a:ext uri="{9D8B030D-6E8A-4147-A177-3AD203B41FA5}">
                      <a16:colId xmlns:a16="http://schemas.microsoft.com/office/drawing/2014/main" val="2102198032"/>
                    </a:ext>
                  </a:extLst>
                </a:gridCol>
                <a:gridCol w="167036">
                  <a:extLst>
                    <a:ext uri="{9D8B030D-6E8A-4147-A177-3AD203B41FA5}">
                      <a16:colId xmlns:a16="http://schemas.microsoft.com/office/drawing/2014/main" val="2593828503"/>
                    </a:ext>
                  </a:extLst>
                </a:gridCol>
                <a:gridCol w="167036">
                  <a:extLst>
                    <a:ext uri="{9D8B030D-6E8A-4147-A177-3AD203B41FA5}">
                      <a16:colId xmlns:a16="http://schemas.microsoft.com/office/drawing/2014/main" val="3982878138"/>
                    </a:ext>
                  </a:extLst>
                </a:gridCol>
                <a:gridCol w="209074">
                  <a:extLst>
                    <a:ext uri="{9D8B030D-6E8A-4147-A177-3AD203B41FA5}">
                      <a16:colId xmlns:a16="http://schemas.microsoft.com/office/drawing/2014/main" val="3121092375"/>
                    </a:ext>
                  </a:extLst>
                </a:gridCol>
                <a:gridCol w="209074">
                  <a:extLst>
                    <a:ext uri="{9D8B030D-6E8A-4147-A177-3AD203B41FA5}">
                      <a16:colId xmlns:a16="http://schemas.microsoft.com/office/drawing/2014/main" val="1868838628"/>
                    </a:ext>
                  </a:extLst>
                </a:gridCol>
                <a:gridCol w="167036">
                  <a:extLst>
                    <a:ext uri="{9D8B030D-6E8A-4147-A177-3AD203B41FA5}">
                      <a16:colId xmlns:a16="http://schemas.microsoft.com/office/drawing/2014/main" val="3340526522"/>
                    </a:ext>
                  </a:extLst>
                </a:gridCol>
                <a:gridCol w="167036">
                  <a:extLst>
                    <a:ext uri="{9D8B030D-6E8A-4147-A177-3AD203B41FA5}">
                      <a16:colId xmlns:a16="http://schemas.microsoft.com/office/drawing/2014/main" val="2637333953"/>
                    </a:ext>
                  </a:extLst>
                </a:gridCol>
                <a:gridCol w="167036">
                  <a:extLst>
                    <a:ext uri="{9D8B030D-6E8A-4147-A177-3AD203B41FA5}">
                      <a16:colId xmlns:a16="http://schemas.microsoft.com/office/drawing/2014/main" val="1021658633"/>
                    </a:ext>
                  </a:extLst>
                </a:gridCol>
                <a:gridCol w="167036">
                  <a:extLst>
                    <a:ext uri="{9D8B030D-6E8A-4147-A177-3AD203B41FA5}">
                      <a16:colId xmlns:a16="http://schemas.microsoft.com/office/drawing/2014/main" val="3856283336"/>
                    </a:ext>
                  </a:extLst>
                </a:gridCol>
                <a:gridCol w="167036">
                  <a:extLst>
                    <a:ext uri="{9D8B030D-6E8A-4147-A177-3AD203B41FA5}">
                      <a16:colId xmlns:a16="http://schemas.microsoft.com/office/drawing/2014/main" val="3200497202"/>
                    </a:ext>
                  </a:extLst>
                </a:gridCol>
                <a:gridCol w="167036">
                  <a:extLst>
                    <a:ext uri="{9D8B030D-6E8A-4147-A177-3AD203B41FA5}">
                      <a16:colId xmlns:a16="http://schemas.microsoft.com/office/drawing/2014/main" val="3386604649"/>
                    </a:ext>
                  </a:extLst>
                </a:gridCol>
                <a:gridCol w="167036">
                  <a:extLst>
                    <a:ext uri="{9D8B030D-6E8A-4147-A177-3AD203B41FA5}">
                      <a16:colId xmlns:a16="http://schemas.microsoft.com/office/drawing/2014/main" val="46322608"/>
                    </a:ext>
                  </a:extLst>
                </a:gridCol>
                <a:gridCol w="167036">
                  <a:extLst>
                    <a:ext uri="{9D8B030D-6E8A-4147-A177-3AD203B41FA5}">
                      <a16:colId xmlns:a16="http://schemas.microsoft.com/office/drawing/2014/main" val="3307395575"/>
                    </a:ext>
                  </a:extLst>
                </a:gridCol>
                <a:gridCol w="167036">
                  <a:extLst>
                    <a:ext uri="{9D8B030D-6E8A-4147-A177-3AD203B41FA5}">
                      <a16:colId xmlns:a16="http://schemas.microsoft.com/office/drawing/2014/main" val="2482243225"/>
                    </a:ext>
                  </a:extLst>
                </a:gridCol>
                <a:gridCol w="167036">
                  <a:extLst>
                    <a:ext uri="{9D8B030D-6E8A-4147-A177-3AD203B41FA5}">
                      <a16:colId xmlns:a16="http://schemas.microsoft.com/office/drawing/2014/main" val="2048098001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No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Kegiatan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Oktober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November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Desember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Januari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Februari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Maret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April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Mei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Juni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Juli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338466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1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2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3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4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1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2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3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4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1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2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3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4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1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2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3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4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1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2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3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4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1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2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3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4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1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2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3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4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1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2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3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4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1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2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3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4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1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2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3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4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606742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1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Pengusulan Topik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01571004"/>
                  </a:ext>
                </a:extLst>
              </a:tr>
              <a:tr h="3432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2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Penyusunan Proposal Penelitian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93802403"/>
                  </a:ext>
                </a:extLst>
              </a:tr>
              <a:tr h="3432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3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Seminar Proposal Penelitian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80641481"/>
                  </a:ext>
                </a:extLst>
              </a:tr>
              <a:tr h="4623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4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Perbaikan Hasil Seminar Proposal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434665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5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Perizinan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85817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6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Pengumpulan Data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517735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7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Analisis Data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6463347"/>
                  </a:ext>
                </a:extLst>
              </a:tr>
              <a:tr h="4623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8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Penyusunan Laporan Seminar Pembahasan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017778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9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Seminar Pembahasan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78669000"/>
                  </a:ext>
                </a:extLst>
              </a:tr>
              <a:tr h="4623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10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Perbaikan Hasil Seminar Pembahasan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37267814"/>
                  </a:ext>
                </a:extLst>
              </a:tr>
              <a:tr h="3432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11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Penyusunan Laporan Sidang Akhir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13479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12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Sidang Akhir 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3138909"/>
                  </a:ext>
                </a:extLst>
              </a:tr>
              <a:tr h="3432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13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Perbaikan Hasil Sidang Akhir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9410345"/>
                  </a:ext>
                </a:extLst>
              </a:tr>
              <a:tr h="3432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14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Pengumpulan Tugas Akhir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7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8309" marR="2830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726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457948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56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DAFTAR PUSTAKA</a:t>
            </a:r>
            <a:endParaRPr dirty="0"/>
          </a:p>
        </p:txBody>
      </p:sp>
      <p:pic>
        <p:nvPicPr>
          <p:cNvPr id="2378" name="Google Shape;2378;p56">
            <a:hlinkClick r:id="rId3" action="ppaction://hlinksldjump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3224" y="585350"/>
            <a:ext cx="360887" cy="260251"/>
          </a:xfrm>
          <a:prstGeom prst="rect">
            <a:avLst/>
          </a:prstGeom>
          <a:noFill/>
          <a:ln>
            <a:noFill/>
          </a:ln>
        </p:spPr>
      </p:pic>
      <p:sp>
        <p:nvSpPr>
          <p:cNvPr id="2379" name="Google Shape;2379;p56">
            <a:hlinkClick r:id="" action="ppaction://hlinkshowjump?jump=nextslide"/>
          </p:cNvPr>
          <p:cNvSpPr/>
          <p:nvPr/>
        </p:nvSpPr>
        <p:spPr>
          <a:xfrm>
            <a:off x="7977175" y="627091"/>
            <a:ext cx="432265" cy="208566"/>
          </a:xfrm>
          <a:custGeom>
            <a:avLst/>
            <a:gdLst/>
            <a:ahLst/>
            <a:cxnLst/>
            <a:rect l="l" t="t" r="r" b="b"/>
            <a:pathLst>
              <a:path w="209583" h="101123" extrusionOk="0">
                <a:moveTo>
                  <a:pt x="158014" y="1"/>
                </a:moveTo>
                <a:cubicBezTo>
                  <a:pt x="155920" y="1"/>
                  <a:pt x="153827" y="808"/>
                  <a:pt x="152237" y="2415"/>
                </a:cubicBezTo>
                <a:cubicBezTo>
                  <a:pt x="149040" y="5611"/>
                  <a:pt x="149073" y="10765"/>
                  <a:pt x="152237" y="13929"/>
                </a:cubicBezTo>
                <a:lnTo>
                  <a:pt x="180845" y="42407"/>
                </a:lnTo>
                <a:lnTo>
                  <a:pt x="8155" y="42407"/>
                </a:lnTo>
                <a:cubicBezTo>
                  <a:pt x="3653" y="42407"/>
                  <a:pt x="0" y="46060"/>
                  <a:pt x="0" y="50562"/>
                </a:cubicBezTo>
                <a:cubicBezTo>
                  <a:pt x="0" y="55063"/>
                  <a:pt x="3653" y="58717"/>
                  <a:pt x="8155" y="58717"/>
                </a:cubicBezTo>
                <a:lnTo>
                  <a:pt x="180845" y="58717"/>
                </a:lnTo>
                <a:lnTo>
                  <a:pt x="152237" y="87194"/>
                </a:lnTo>
                <a:cubicBezTo>
                  <a:pt x="149073" y="90358"/>
                  <a:pt x="149040" y="95512"/>
                  <a:pt x="152237" y="98708"/>
                </a:cubicBezTo>
                <a:cubicBezTo>
                  <a:pt x="153827" y="100315"/>
                  <a:pt x="155920" y="101122"/>
                  <a:pt x="158014" y="101122"/>
                </a:cubicBezTo>
                <a:cubicBezTo>
                  <a:pt x="160087" y="101122"/>
                  <a:pt x="162162" y="100331"/>
                  <a:pt x="163752" y="98741"/>
                </a:cubicBezTo>
                <a:lnTo>
                  <a:pt x="206353" y="56335"/>
                </a:lnTo>
                <a:lnTo>
                  <a:pt x="206386" y="56335"/>
                </a:lnTo>
                <a:cubicBezTo>
                  <a:pt x="209583" y="53139"/>
                  <a:pt x="209550" y="47952"/>
                  <a:pt x="206386" y="44788"/>
                </a:cubicBezTo>
                <a:lnTo>
                  <a:pt x="206353" y="44788"/>
                </a:lnTo>
                <a:lnTo>
                  <a:pt x="163752" y="2382"/>
                </a:lnTo>
                <a:cubicBezTo>
                  <a:pt x="162162" y="792"/>
                  <a:pt x="160087" y="1"/>
                  <a:pt x="15801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0" name="Google Shape;2380;p56">
            <a:hlinkClick r:id="" action="ppaction://hlinkshowjump?jump=previousslide"/>
          </p:cNvPr>
          <p:cNvSpPr/>
          <p:nvPr/>
        </p:nvSpPr>
        <p:spPr>
          <a:xfrm flipH="1">
            <a:off x="7358100" y="627091"/>
            <a:ext cx="432265" cy="208566"/>
          </a:xfrm>
          <a:custGeom>
            <a:avLst/>
            <a:gdLst/>
            <a:ahLst/>
            <a:cxnLst/>
            <a:rect l="l" t="t" r="r" b="b"/>
            <a:pathLst>
              <a:path w="209583" h="101123" extrusionOk="0">
                <a:moveTo>
                  <a:pt x="158014" y="1"/>
                </a:moveTo>
                <a:cubicBezTo>
                  <a:pt x="155920" y="1"/>
                  <a:pt x="153827" y="808"/>
                  <a:pt x="152237" y="2415"/>
                </a:cubicBezTo>
                <a:cubicBezTo>
                  <a:pt x="149040" y="5611"/>
                  <a:pt x="149073" y="10765"/>
                  <a:pt x="152237" y="13929"/>
                </a:cubicBezTo>
                <a:lnTo>
                  <a:pt x="180845" y="42407"/>
                </a:lnTo>
                <a:lnTo>
                  <a:pt x="8155" y="42407"/>
                </a:lnTo>
                <a:cubicBezTo>
                  <a:pt x="3653" y="42407"/>
                  <a:pt x="0" y="46060"/>
                  <a:pt x="0" y="50562"/>
                </a:cubicBezTo>
                <a:cubicBezTo>
                  <a:pt x="0" y="55063"/>
                  <a:pt x="3653" y="58717"/>
                  <a:pt x="8155" y="58717"/>
                </a:cubicBezTo>
                <a:lnTo>
                  <a:pt x="180845" y="58717"/>
                </a:lnTo>
                <a:lnTo>
                  <a:pt x="152237" y="87194"/>
                </a:lnTo>
                <a:cubicBezTo>
                  <a:pt x="149073" y="90358"/>
                  <a:pt x="149040" y="95512"/>
                  <a:pt x="152237" y="98708"/>
                </a:cubicBezTo>
                <a:cubicBezTo>
                  <a:pt x="153827" y="100315"/>
                  <a:pt x="155920" y="101122"/>
                  <a:pt x="158014" y="101122"/>
                </a:cubicBezTo>
                <a:cubicBezTo>
                  <a:pt x="160087" y="101122"/>
                  <a:pt x="162162" y="100331"/>
                  <a:pt x="163752" y="98741"/>
                </a:cubicBezTo>
                <a:lnTo>
                  <a:pt x="206353" y="56335"/>
                </a:lnTo>
                <a:lnTo>
                  <a:pt x="206386" y="56335"/>
                </a:lnTo>
                <a:cubicBezTo>
                  <a:pt x="209583" y="53139"/>
                  <a:pt x="209550" y="47952"/>
                  <a:pt x="206386" y="44788"/>
                </a:cubicBezTo>
                <a:lnTo>
                  <a:pt x="206353" y="44788"/>
                </a:lnTo>
                <a:lnTo>
                  <a:pt x="163752" y="2382"/>
                </a:lnTo>
                <a:cubicBezTo>
                  <a:pt x="162162" y="792"/>
                  <a:pt x="160087" y="1"/>
                  <a:pt x="15801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D5CAB38-6ACC-4BD1-800E-B93BE2DF011D}"/>
              </a:ext>
            </a:extLst>
          </p:cNvPr>
          <p:cNvSpPr/>
          <p:nvPr/>
        </p:nvSpPr>
        <p:spPr>
          <a:xfrm>
            <a:off x="711157" y="930136"/>
            <a:ext cx="4170277" cy="42334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5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Muliarto</a:t>
            </a:r>
            <a:r>
              <a:rPr lang="en-US" sz="500" dirty="0">
                <a:latin typeface="Times New Roman" panose="02020603050405020304" pitchFamily="18" charset="0"/>
                <a:ea typeface="Calibri" panose="020F0502020204030204" pitchFamily="34" charset="0"/>
              </a:rPr>
              <a:t>,  </a:t>
            </a:r>
            <a:r>
              <a:rPr lang="en-US" sz="5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Hendro</a:t>
            </a:r>
            <a:r>
              <a:rPr lang="en-US" sz="500" dirty="0">
                <a:latin typeface="Times New Roman" panose="02020603050405020304" pitchFamily="18" charset="0"/>
                <a:ea typeface="Calibri" panose="020F0502020204030204" pitchFamily="34" charset="0"/>
              </a:rPr>
              <a:t>  (2015)  </a:t>
            </a:r>
            <a:r>
              <a:rPr lang="en-US" sz="5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Konsep</a:t>
            </a:r>
            <a:r>
              <a:rPr lang="en-US" sz="500" dirty="0">
                <a:latin typeface="Times New Roman" panose="02020603050405020304" pitchFamily="18" charset="0"/>
                <a:ea typeface="Calibri" panose="020F0502020204030204" pitchFamily="34" charset="0"/>
              </a:rPr>
              <a:t>  Smart  City; Smart Mobility. SAPPK-MPWK </a:t>
            </a:r>
          </a:p>
          <a:p>
            <a:pPr marL="457200">
              <a:lnSpc>
                <a:spcPct val="150000"/>
              </a:lnSpc>
            </a:pPr>
            <a:r>
              <a:rPr lang="en-US" sz="500" dirty="0">
                <a:latin typeface="Times New Roman" panose="02020603050405020304" pitchFamily="18" charset="0"/>
                <a:ea typeface="Calibri" panose="020F0502020204030204" pitchFamily="34" charset="0"/>
              </a:rPr>
              <a:t>ITB,1-13Shah,  </a:t>
            </a:r>
            <a:r>
              <a:rPr lang="en-US" sz="5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Jagan</a:t>
            </a:r>
            <a:r>
              <a:rPr lang="en-US" sz="500" dirty="0">
                <a:latin typeface="Times New Roman" panose="02020603050405020304" pitchFamily="18" charset="0"/>
                <a:ea typeface="Calibri" panose="020F0502020204030204" pitchFamily="34" charset="0"/>
              </a:rPr>
              <a:t>  (2017),  Exploratory  Research  on Smart Cities. National Institute of </a:t>
            </a:r>
            <a:r>
              <a:rPr lang="en-US" sz="5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Irban</a:t>
            </a:r>
            <a:r>
              <a:rPr lang="en-US" sz="500" dirty="0">
                <a:latin typeface="Times New Roman" panose="02020603050405020304" pitchFamily="18" charset="0"/>
                <a:ea typeface="Calibri" panose="020F0502020204030204" pitchFamily="34" charset="0"/>
              </a:rPr>
              <a:t> Affairs: India</a:t>
            </a:r>
          </a:p>
          <a:p>
            <a:pPr marL="457200">
              <a:lnSpc>
                <a:spcPct val="150000"/>
              </a:lnSpc>
            </a:pPr>
            <a:endParaRPr lang="en-US" sz="500" dirty="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500" dirty="0">
                <a:latin typeface="Times New Roman" panose="02020603050405020304" pitchFamily="18" charset="0"/>
                <a:ea typeface="Calibri" panose="020F0502020204030204" pitchFamily="34" charset="0"/>
              </a:rPr>
              <a:t>Soyinka, Oluwole, </a:t>
            </a:r>
            <a:r>
              <a:rPr lang="en-US" sz="5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dkk</a:t>
            </a:r>
            <a:r>
              <a:rPr lang="en-US" sz="500" dirty="0">
                <a:latin typeface="Times New Roman" panose="02020603050405020304" pitchFamily="18" charset="0"/>
                <a:ea typeface="Calibri" panose="020F0502020204030204" pitchFamily="34" charset="0"/>
              </a:rPr>
              <a:t>. (2016). Assessing smart infrastructure for sustainable </a:t>
            </a:r>
          </a:p>
          <a:p>
            <a:pPr marL="457200">
              <a:lnSpc>
                <a:spcPct val="150000"/>
              </a:lnSpc>
            </a:pPr>
            <a:r>
              <a:rPr lang="en-US" sz="500" dirty="0">
                <a:latin typeface="Times New Roman" panose="02020603050405020304" pitchFamily="18" charset="0"/>
                <a:ea typeface="Calibri" panose="020F0502020204030204" pitchFamily="34" charset="0"/>
              </a:rPr>
              <a:t>urban development in the Lagos metropolis</a:t>
            </a:r>
            <a:r>
              <a:rPr lang="en-US" sz="500" i="1" dirty="0">
                <a:latin typeface="Times New Roman" panose="02020603050405020304" pitchFamily="18" charset="0"/>
                <a:ea typeface="Calibri" panose="020F0502020204030204" pitchFamily="34" charset="0"/>
              </a:rPr>
              <a:t>.</a:t>
            </a:r>
            <a:r>
              <a:rPr lang="en-US" sz="5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500" i="1" dirty="0">
                <a:latin typeface="Times New Roman" panose="02020603050405020304" pitchFamily="18" charset="0"/>
                <a:ea typeface="Calibri" panose="020F0502020204030204" pitchFamily="34" charset="0"/>
              </a:rPr>
              <a:t>Journal of Urban Management. </a:t>
            </a:r>
            <a:r>
              <a:rPr lang="en-US" sz="500" dirty="0">
                <a:latin typeface="Times New Roman" panose="02020603050405020304" pitchFamily="18" charset="0"/>
                <a:ea typeface="Calibri" panose="020F0502020204030204" pitchFamily="34" charset="0"/>
              </a:rPr>
              <a:t>5: 52-64.</a:t>
            </a:r>
          </a:p>
          <a:p>
            <a:pPr>
              <a:lnSpc>
                <a:spcPct val="150000"/>
              </a:lnSpc>
            </a:pPr>
            <a:endParaRPr lang="en-US" sz="500" dirty="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5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Abusharekh</a:t>
            </a:r>
            <a:r>
              <a:rPr lang="en-US" sz="500" dirty="0">
                <a:latin typeface="Times New Roman" panose="02020603050405020304" pitchFamily="18" charset="0"/>
                <a:ea typeface="Calibri" panose="020F0502020204030204" pitchFamily="34" charset="0"/>
              </a:rPr>
              <a:t>, NH. (2020). The Impact of Modern Strategic Planning on Smart </a:t>
            </a:r>
          </a:p>
          <a:p>
            <a:pPr marL="457200">
              <a:lnSpc>
                <a:spcPct val="150000"/>
              </a:lnSpc>
            </a:pPr>
            <a:r>
              <a:rPr lang="en-US" sz="500" dirty="0">
                <a:latin typeface="Times New Roman" panose="02020603050405020304" pitchFamily="18" charset="0"/>
                <a:ea typeface="Calibri" panose="020F0502020204030204" pitchFamily="34" charset="0"/>
              </a:rPr>
              <a:t>Infrastructure in Universities. </a:t>
            </a:r>
            <a:r>
              <a:rPr lang="en-US" sz="500" i="1" dirty="0">
                <a:latin typeface="Times New Roman" panose="02020603050405020304" pitchFamily="18" charset="0"/>
                <a:ea typeface="Calibri" panose="020F0502020204030204" pitchFamily="34" charset="0"/>
              </a:rPr>
              <a:t>International Journal of Academic Management Science Research. </a:t>
            </a:r>
            <a:r>
              <a:rPr lang="en-US" sz="500" dirty="0">
                <a:latin typeface="Times New Roman" panose="02020603050405020304" pitchFamily="18" charset="0"/>
                <a:ea typeface="Calibri" panose="020F0502020204030204" pitchFamily="34" charset="0"/>
              </a:rPr>
              <a:t>5(8):146-157.</a:t>
            </a:r>
          </a:p>
          <a:p>
            <a:pPr>
              <a:lnSpc>
                <a:spcPct val="150000"/>
              </a:lnSpc>
            </a:pPr>
            <a:endParaRPr lang="en-US" sz="500" dirty="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5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Caragliu</a:t>
            </a:r>
            <a:r>
              <a:rPr lang="en-US" sz="500" dirty="0">
                <a:latin typeface="Times New Roman" panose="02020603050405020304" pitchFamily="18" charset="0"/>
                <a:ea typeface="Calibri" panose="020F0502020204030204" pitchFamily="34" charset="0"/>
              </a:rPr>
              <a:t>, A., Del Bo, C., Nijkamp, P. (2009) </a:t>
            </a:r>
            <a:r>
              <a:rPr lang="en-US" sz="500" i="1" dirty="0">
                <a:latin typeface="Times New Roman" panose="02020603050405020304" pitchFamily="18" charset="0"/>
                <a:ea typeface="Calibri" panose="020F0502020204030204" pitchFamily="34" charset="0"/>
              </a:rPr>
              <a:t>Smart cities in Europe. Series</a:t>
            </a:r>
            <a:endParaRPr lang="en-US" sz="500" dirty="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indent="457200">
              <a:lnSpc>
                <a:spcPct val="150000"/>
              </a:lnSpc>
            </a:pPr>
            <a:r>
              <a:rPr lang="en-US" sz="500" i="1" dirty="0">
                <a:latin typeface="Times New Roman" panose="02020603050405020304" pitchFamily="18" charset="0"/>
                <a:ea typeface="Calibri" panose="020F0502020204030204" pitchFamily="34" charset="0"/>
              </a:rPr>
              <a:t>Research Memoranda 0048</a:t>
            </a:r>
            <a:r>
              <a:rPr lang="en-US" sz="500" dirty="0">
                <a:latin typeface="Times New Roman" panose="02020603050405020304" pitchFamily="18" charset="0"/>
                <a:ea typeface="Calibri" panose="020F0502020204030204" pitchFamily="34" charset="0"/>
              </a:rPr>
              <a:t>. VU University Amsterdam:  Faculty of</a:t>
            </a:r>
          </a:p>
          <a:p>
            <a:pPr indent="457200">
              <a:lnSpc>
                <a:spcPct val="150000"/>
              </a:lnSpc>
            </a:pPr>
            <a:r>
              <a:rPr lang="en-US" sz="500" dirty="0">
                <a:latin typeface="Times New Roman" panose="02020603050405020304" pitchFamily="18" charset="0"/>
                <a:ea typeface="Calibri" panose="020F0502020204030204" pitchFamily="34" charset="0"/>
              </a:rPr>
              <a:t>Economics, Business Administration and Econometrics</a:t>
            </a:r>
          </a:p>
          <a:p>
            <a:pPr>
              <a:lnSpc>
                <a:spcPct val="150000"/>
              </a:lnSpc>
            </a:pPr>
            <a:endParaRPr lang="en-US" sz="500" dirty="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5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Giffinger</a:t>
            </a:r>
            <a:r>
              <a:rPr lang="en-US" sz="500" dirty="0">
                <a:latin typeface="Times New Roman" panose="02020603050405020304" pitchFamily="18" charset="0"/>
                <a:ea typeface="Calibri" panose="020F0502020204030204" pitchFamily="34" charset="0"/>
              </a:rPr>
              <a:t>, dan H. Gudrun. (2010). </a:t>
            </a:r>
            <a:r>
              <a:rPr lang="en-US" sz="500" i="1" dirty="0">
                <a:latin typeface="Times New Roman" panose="02020603050405020304" pitchFamily="18" charset="0"/>
                <a:ea typeface="Calibri" panose="020F0502020204030204" pitchFamily="34" charset="0"/>
              </a:rPr>
              <a:t>Smart Cities Ranking: An Effective Instrument </a:t>
            </a:r>
            <a:endParaRPr lang="en-US" sz="500" dirty="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457200">
              <a:lnSpc>
                <a:spcPct val="150000"/>
              </a:lnSpc>
            </a:pPr>
            <a:r>
              <a:rPr lang="en-US" sz="500" i="1" dirty="0">
                <a:latin typeface="Times New Roman" panose="02020603050405020304" pitchFamily="18" charset="0"/>
                <a:ea typeface="Calibri" panose="020F0502020204030204" pitchFamily="34" charset="0"/>
              </a:rPr>
              <a:t>for the  Positioning  of  Cities?. </a:t>
            </a:r>
            <a:r>
              <a:rPr lang="en-US" sz="500" dirty="0">
                <a:latin typeface="Times New Roman" panose="02020603050405020304" pitchFamily="18" charset="0"/>
                <a:ea typeface="Calibri" panose="020F0502020204030204" pitchFamily="34" charset="0"/>
              </a:rPr>
              <a:t>ACE  Architecture:  City  and  Environment Journal.</a:t>
            </a:r>
          </a:p>
          <a:p>
            <a:pPr>
              <a:lnSpc>
                <a:spcPct val="150000"/>
              </a:lnSpc>
            </a:pPr>
            <a:endParaRPr lang="en-US" sz="500" dirty="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500" dirty="0">
                <a:latin typeface="Times New Roman" panose="02020603050405020304" pitchFamily="18" charset="0"/>
                <a:ea typeface="Calibri" panose="020F0502020204030204" pitchFamily="34" charset="0"/>
              </a:rPr>
              <a:t>Cohen,  Boyd. (2013).  </a:t>
            </a:r>
            <a:r>
              <a:rPr lang="en-US" sz="500" i="1" dirty="0">
                <a:latin typeface="Times New Roman" panose="02020603050405020304" pitchFamily="18" charset="0"/>
                <a:ea typeface="Calibri" panose="020F0502020204030204" pitchFamily="34" charset="0"/>
              </a:rPr>
              <a:t>What  exactly  a  smart city?</a:t>
            </a:r>
            <a:r>
              <a:rPr lang="en-US" sz="500" dirty="0">
                <a:latin typeface="Times New Roman" panose="02020603050405020304" pitchFamily="18" charset="0"/>
                <a:ea typeface="Calibri" panose="020F0502020204030204" pitchFamily="34" charset="0"/>
              </a:rPr>
              <a:t> http : // </a:t>
            </a:r>
            <a:r>
              <a:rPr lang="en-US" sz="500" u="sng" dirty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www.boydcohen.com/smartcities.html</a:t>
            </a:r>
            <a:r>
              <a:rPr lang="en-US" sz="500" dirty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endParaRPr lang="en-US" sz="500" dirty="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5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Agus</a:t>
            </a:r>
            <a:r>
              <a:rPr lang="en-US" sz="500" dirty="0">
                <a:latin typeface="Times New Roman" panose="02020603050405020304" pitchFamily="18" charset="0"/>
                <a:ea typeface="Calibri" panose="020F0502020204030204" pitchFamily="34" charset="0"/>
              </a:rPr>
              <a:t>   </a:t>
            </a:r>
            <a:r>
              <a:rPr lang="en-US" sz="5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Eka</a:t>
            </a:r>
            <a:r>
              <a:rPr lang="en-US" sz="500" dirty="0">
                <a:latin typeface="Times New Roman" panose="02020603050405020304" pitchFamily="18" charset="0"/>
                <a:ea typeface="Calibri" panose="020F0502020204030204" pitchFamily="34" charset="0"/>
              </a:rPr>
              <a:t>,   </a:t>
            </a:r>
            <a:r>
              <a:rPr lang="en-US" sz="5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Pratama</a:t>
            </a:r>
            <a:r>
              <a:rPr lang="en-US" sz="500" dirty="0">
                <a:latin typeface="Times New Roman" panose="02020603050405020304" pitchFamily="18" charset="0"/>
                <a:ea typeface="Calibri" panose="020F0502020204030204" pitchFamily="34" charset="0"/>
              </a:rPr>
              <a:t>.   (2014). </a:t>
            </a:r>
            <a:r>
              <a:rPr lang="en-US" sz="500" i="1" dirty="0" err="1">
                <a:latin typeface="Times New Roman" panose="02020603050405020304" pitchFamily="18" charset="0"/>
                <a:ea typeface="Calibri" panose="020F0502020204030204" pitchFamily="34" charset="0"/>
              </a:rPr>
              <a:t>Sistem</a:t>
            </a:r>
            <a:r>
              <a:rPr lang="en-US" sz="500" i="1" dirty="0">
                <a:latin typeface="Times New Roman" panose="02020603050405020304" pitchFamily="18" charset="0"/>
                <a:ea typeface="Calibri" panose="020F0502020204030204" pitchFamily="34" charset="0"/>
              </a:rPr>
              <a:t>   </a:t>
            </a:r>
            <a:r>
              <a:rPr lang="en-US" sz="500" i="1" dirty="0" err="1">
                <a:latin typeface="Times New Roman" panose="02020603050405020304" pitchFamily="18" charset="0"/>
                <a:ea typeface="Calibri" panose="020F0502020204030204" pitchFamily="34" charset="0"/>
              </a:rPr>
              <a:t>Informasi</a:t>
            </a:r>
            <a:r>
              <a:rPr lang="en-US" sz="500" i="1" dirty="0">
                <a:latin typeface="Times New Roman" panose="02020603050405020304" pitchFamily="18" charset="0"/>
                <a:ea typeface="Calibri" panose="020F0502020204030204" pitchFamily="34" charset="0"/>
              </a:rPr>
              <a:t>   dan   </a:t>
            </a:r>
            <a:r>
              <a:rPr lang="en-US" sz="500" i="1" dirty="0" err="1">
                <a:latin typeface="Times New Roman" panose="02020603050405020304" pitchFamily="18" charset="0"/>
                <a:ea typeface="Calibri" panose="020F0502020204030204" pitchFamily="34" charset="0"/>
              </a:rPr>
              <a:t>Implementasinya</a:t>
            </a:r>
            <a:r>
              <a:rPr lang="en-US" sz="500" i="1" dirty="0">
                <a:latin typeface="Times New Roman" panose="02020603050405020304" pitchFamily="18" charset="0"/>
                <a:ea typeface="Calibri" panose="020F0502020204030204" pitchFamily="34" charset="0"/>
              </a:rPr>
              <a:t>.</a:t>
            </a:r>
            <a:r>
              <a:rPr lang="en-US" sz="500" dirty="0">
                <a:latin typeface="Times New Roman" panose="02020603050405020304" pitchFamily="18" charset="0"/>
                <a:ea typeface="Calibri" panose="020F0502020204030204" pitchFamily="34" charset="0"/>
              </a:rPr>
              <a:t> Bandung : </a:t>
            </a:r>
            <a:r>
              <a:rPr lang="en-US" sz="5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Informatika</a:t>
            </a:r>
            <a:r>
              <a:rPr lang="en-US" sz="500" dirty="0">
                <a:latin typeface="Times New Roman" panose="02020603050405020304" pitchFamily="18" charset="0"/>
                <a:ea typeface="Calibri" panose="020F0502020204030204" pitchFamily="34" charset="0"/>
              </a:rPr>
              <a:t> Bandung.</a:t>
            </a:r>
          </a:p>
          <a:p>
            <a:pPr>
              <a:lnSpc>
                <a:spcPct val="150000"/>
              </a:lnSpc>
            </a:pPr>
            <a:endParaRPr lang="en-US" sz="500" dirty="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5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Ogie</a:t>
            </a:r>
            <a:r>
              <a:rPr lang="en-US" sz="500" dirty="0">
                <a:latin typeface="Times New Roman" panose="02020603050405020304" pitchFamily="18" charset="0"/>
                <a:ea typeface="Calibri" panose="020F0502020204030204" pitchFamily="34" charset="0"/>
              </a:rPr>
              <a:t>,  I.R.,  Forehead,  H.,    (2017),  Investigating  the  </a:t>
            </a:r>
            <a:r>
              <a:rPr lang="en-US" sz="5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Accuraty</a:t>
            </a:r>
            <a:r>
              <a:rPr lang="en-US" sz="500" dirty="0">
                <a:latin typeface="Times New Roman" panose="02020603050405020304" pitchFamily="18" charset="0"/>
                <a:ea typeface="Calibri" panose="020F0502020204030204" pitchFamily="34" charset="0"/>
              </a:rPr>
              <a:t>  of  </a:t>
            </a:r>
          </a:p>
          <a:p>
            <a:pPr marL="457200">
              <a:lnSpc>
                <a:spcPct val="150000"/>
              </a:lnSpc>
            </a:pPr>
            <a:r>
              <a:rPr lang="en-US" sz="500" dirty="0">
                <a:latin typeface="Times New Roman" panose="02020603050405020304" pitchFamily="18" charset="0"/>
                <a:ea typeface="Calibri" panose="020F0502020204030204" pitchFamily="34" charset="0"/>
              </a:rPr>
              <a:t>Georeferenced Social   Media   Data   for   Flood   </a:t>
            </a:r>
            <a:r>
              <a:rPr lang="en-US" sz="5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Maping</a:t>
            </a:r>
            <a:r>
              <a:rPr lang="en-US" sz="500" dirty="0">
                <a:latin typeface="Times New Roman" panose="02020603050405020304" pitchFamily="18" charset="0"/>
                <a:ea typeface="Calibri" panose="020F0502020204030204" pitchFamily="34" charset="0"/>
              </a:rPr>
              <a:t>,   </a:t>
            </a:r>
            <a:r>
              <a:rPr lang="en-US" sz="500" i="1" dirty="0">
                <a:latin typeface="Times New Roman" panose="02020603050405020304" pitchFamily="18" charset="0"/>
                <a:ea typeface="Calibri" panose="020F0502020204030204" pitchFamily="34" charset="0"/>
              </a:rPr>
              <a:t>Proc.   2017   4</a:t>
            </a:r>
            <a:r>
              <a:rPr lang="en-US" sz="500" i="1" baseline="30000" dirty="0">
                <a:latin typeface="Times New Roman" panose="02020603050405020304" pitchFamily="18" charset="0"/>
                <a:ea typeface="Calibri" panose="020F0502020204030204" pitchFamily="34" charset="0"/>
              </a:rPr>
              <a:t>th</a:t>
            </a:r>
            <a:r>
              <a:rPr lang="en-US" sz="500" i="1" dirty="0">
                <a:latin typeface="Times New Roman" panose="02020603050405020304" pitchFamily="18" charset="0"/>
                <a:ea typeface="Calibri" panose="020F0502020204030204" pitchFamily="34" charset="0"/>
              </a:rPr>
              <a:t> International Conference  on  Information  and  Communication  </a:t>
            </a:r>
            <a:r>
              <a:rPr lang="en-US" sz="500" i="1" dirty="0" err="1">
                <a:latin typeface="Times New Roman" panose="02020603050405020304" pitchFamily="18" charset="0"/>
                <a:ea typeface="Calibri" panose="020F0502020204030204" pitchFamily="34" charset="0"/>
              </a:rPr>
              <a:t>Technologiesfor</a:t>
            </a:r>
            <a:r>
              <a:rPr lang="en-US" sz="500" i="1" dirty="0">
                <a:latin typeface="Times New Roman" panose="02020603050405020304" pitchFamily="18" charset="0"/>
                <a:ea typeface="Calibri" panose="020F0502020204030204" pitchFamily="34" charset="0"/>
              </a:rPr>
              <a:t>  Disaster Management (ICT-DM), </a:t>
            </a:r>
            <a:r>
              <a:rPr lang="en-US" sz="500" dirty="0">
                <a:latin typeface="Times New Roman" panose="02020603050405020304" pitchFamily="18" charset="0"/>
                <a:ea typeface="Calibri" panose="020F0502020204030204" pitchFamily="34" charset="0"/>
              </a:rPr>
              <a:t>hal.1-5.</a:t>
            </a:r>
          </a:p>
          <a:p>
            <a:pPr>
              <a:lnSpc>
                <a:spcPct val="150000"/>
              </a:lnSpc>
            </a:pPr>
            <a:endParaRPr lang="en-US" sz="500" dirty="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5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Yeates</a:t>
            </a:r>
            <a:r>
              <a:rPr lang="en-US" sz="500" dirty="0">
                <a:latin typeface="Times New Roman" panose="02020603050405020304" pitchFamily="18" charset="0"/>
                <a:ea typeface="Calibri" panose="020F0502020204030204" pitchFamily="34" charset="0"/>
              </a:rPr>
              <a:t>, M. (1980). “</a:t>
            </a:r>
            <a:r>
              <a:rPr lang="en-US" sz="500" i="1" dirty="0">
                <a:latin typeface="Times New Roman" panose="02020603050405020304" pitchFamily="18" charset="0"/>
                <a:ea typeface="Calibri" panose="020F0502020204030204" pitchFamily="34" charset="0"/>
              </a:rPr>
              <a:t>The North American Cities</a:t>
            </a:r>
            <a:r>
              <a:rPr lang="en-US" sz="500" dirty="0">
                <a:latin typeface="Times New Roman" panose="02020603050405020304" pitchFamily="18" charset="0"/>
                <a:ea typeface="Calibri" panose="020F0502020204030204" pitchFamily="34" charset="0"/>
              </a:rPr>
              <a:t>”. Ontario: Queen University Ontario.</a:t>
            </a:r>
          </a:p>
          <a:p>
            <a:pPr>
              <a:lnSpc>
                <a:spcPct val="150000"/>
              </a:lnSpc>
            </a:pPr>
            <a:endParaRPr lang="en-US" sz="500" dirty="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5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Peraturan</a:t>
            </a:r>
            <a:r>
              <a:rPr lang="en-US" sz="500" dirty="0">
                <a:latin typeface="Times New Roman" panose="02020603050405020304" pitchFamily="18" charset="0"/>
                <a:ea typeface="Calibri" panose="020F0502020204030204" pitchFamily="34" charset="0"/>
              </a:rPr>
              <a:t>  </a:t>
            </a:r>
            <a:r>
              <a:rPr lang="en-US" sz="5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Peraturan</a:t>
            </a:r>
            <a:r>
              <a:rPr lang="en-US" sz="500" dirty="0">
                <a:latin typeface="Times New Roman" panose="02020603050405020304" pitchFamily="18" charset="0"/>
                <a:ea typeface="Calibri" panose="020F0502020204030204" pitchFamily="34" charset="0"/>
              </a:rPr>
              <a:t> Menteri </a:t>
            </a:r>
            <a:r>
              <a:rPr lang="en-US" sz="5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Dalam</a:t>
            </a:r>
            <a:r>
              <a:rPr lang="en-US" sz="500" dirty="0">
                <a:latin typeface="Times New Roman" panose="02020603050405020304" pitchFamily="18" charset="0"/>
                <a:ea typeface="Calibri" panose="020F0502020204030204" pitchFamily="34" charset="0"/>
              </a:rPr>
              <a:t> Negeri </a:t>
            </a:r>
            <a:r>
              <a:rPr lang="en-US" sz="5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Nomor</a:t>
            </a:r>
            <a:r>
              <a:rPr lang="en-US" sz="500" dirty="0">
                <a:latin typeface="Times New Roman" panose="02020603050405020304" pitchFamily="18" charset="0"/>
                <a:ea typeface="Calibri" panose="020F0502020204030204" pitchFamily="34" charset="0"/>
              </a:rPr>
              <a:t> 1 </a:t>
            </a:r>
            <a:r>
              <a:rPr lang="en-US" sz="5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Tahun</a:t>
            </a:r>
            <a:r>
              <a:rPr lang="en-US" sz="500" dirty="0">
                <a:latin typeface="Times New Roman" panose="02020603050405020304" pitchFamily="18" charset="0"/>
                <a:ea typeface="Calibri" panose="020F0502020204030204" pitchFamily="34" charset="0"/>
              </a:rPr>
              <a:t> 1987 </a:t>
            </a:r>
            <a:r>
              <a:rPr lang="en-US" sz="5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Tentang</a:t>
            </a:r>
            <a:r>
              <a:rPr lang="en-US" sz="5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</a:p>
          <a:p>
            <a:pPr indent="457200">
              <a:lnSpc>
                <a:spcPct val="150000"/>
              </a:lnSpc>
            </a:pPr>
            <a:r>
              <a:rPr lang="en-US" sz="500" dirty="0">
                <a:latin typeface="Times New Roman" panose="02020603050405020304" pitchFamily="18" charset="0"/>
                <a:ea typeface="Calibri" panose="020F0502020204030204" pitchFamily="34" charset="0"/>
              </a:rPr>
              <a:t>“</a:t>
            </a:r>
            <a:r>
              <a:rPr lang="en-US" sz="500" i="1" dirty="0" err="1">
                <a:latin typeface="Times New Roman" panose="02020603050405020304" pitchFamily="18" charset="0"/>
                <a:ea typeface="Calibri" panose="020F0502020204030204" pitchFamily="34" charset="0"/>
              </a:rPr>
              <a:t>Penyerahan</a:t>
            </a:r>
            <a:r>
              <a:rPr lang="en-US" sz="500" i="1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500" i="1" dirty="0" err="1">
                <a:latin typeface="Times New Roman" panose="02020603050405020304" pitchFamily="18" charset="0"/>
                <a:ea typeface="Calibri" panose="020F0502020204030204" pitchFamily="34" charset="0"/>
              </a:rPr>
              <a:t>Prasarana</a:t>
            </a:r>
            <a:r>
              <a:rPr lang="en-US" sz="500" i="1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500" i="1" dirty="0" err="1">
                <a:latin typeface="Times New Roman" panose="02020603050405020304" pitchFamily="18" charset="0"/>
                <a:ea typeface="Calibri" panose="020F0502020204030204" pitchFamily="34" charset="0"/>
              </a:rPr>
              <a:t>Lingkungan</a:t>
            </a:r>
            <a:r>
              <a:rPr lang="en-US" sz="500" i="1" dirty="0"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n-US" sz="500" i="1" dirty="0" err="1">
                <a:latin typeface="Times New Roman" panose="02020603050405020304" pitchFamily="18" charset="0"/>
                <a:ea typeface="Calibri" panose="020F0502020204030204" pitchFamily="34" charset="0"/>
              </a:rPr>
              <a:t>Utilitas</a:t>
            </a:r>
            <a:r>
              <a:rPr lang="en-US" sz="500" i="1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500" i="1" dirty="0" err="1">
                <a:latin typeface="Times New Roman" panose="02020603050405020304" pitchFamily="18" charset="0"/>
                <a:ea typeface="Calibri" panose="020F0502020204030204" pitchFamily="34" charset="0"/>
              </a:rPr>
              <a:t>Umum</a:t>
            </a:r>
            <a:r>
              <a:rPr lang="en-US" sz="500" i="1" dirty="0">
                <a:latin typeface="Times New Roman" panose="02020603050405020304" pitchFamily="18" charset="0"/>
                <a:ea typeface="Calibri" panose="020F0502020204030204" pitchFamily="34" charset="0"/>
              </a:rPr>
              <a:t> Dan </a:t>
            </a:r>
            <a:endParaRPr lang="en-US" sz="500" dirty="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457200">
              <a:lnSpc>
                <a:spcPct val="150000"/>
              </a:lnSpc>
            </a:pPr>
            <a:r>
              <a:rPr lang="en-US" sz="500" i="1" dirty="0" err="1">
                <a:latin typeface="Times New Roman" panose="02020603050405020304" pitchFamily="18" charset="0"/>
                <a:ea typeface="Calibri" panose="020F0502020204030204" pitchFamily="34" charset="0"/>
              </a:rPr>
              <a:t>Fasilitas</a:t>
            </a:r>
            <a:r>
              <a:rPr lang="en-US" sz="500" i="1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500" i="1" dirty="0" err="1">
                <a:latin typeface="Times New Roman" panose="02020603050405020304" pitchFamily="18" charset="0"/>
                <a:ea typeface="Calibri" panose="020F0502020204030204" pitchFamily="34" charset="0"/>
              </a:rPr>
              <a:t>Sosial</a:t>
            </a:r>
            <a:r>
              <a:rPr lang="en-US" sz="500" i="1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500" i="1" dirty="0" err="1">
                <a:latin typeface="Times New Roman" panose="02020603050405020304" pitchFamily="18" charset="0"/>
                <a:ea typeface="Calibri" panose="020F0502020204030204" pitchFamily="34" charset="0"/>
              </a:rPr>
              <a:t>Perumahan</a:t>
            </a:r>
            <a:r>
              <a:rPr lang="en-US" sz="500" i="1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500" i="1" dirty="0" err="1">
                <a:latin typeface="Times New Roman" panose="02020603050405020304" pitchFamily="18" charset="0"/>
                <a:ea typeface="Calibri" panose="020F0502020204030204" pitchFamily="34" charset="0"/>
              </a:rPr>
              <a:t>Kepada</a:t>
            </a:r>
            <a:r>
              <a:rPr lang="en-US" sz="500" i="1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500" i="1" dirty="0" err="1">
                <a:latin typeface="Times New Roman" panose="02020603050405020304" pitchFamily="18" charset="0"/>
                <a:ea typeface="Calibri" panose="020F0502020204030204" pitchFamily="34" charset="0"/>
              </a:rPr>
              <a:t>Pemerintah</a:t>
            </a:r>
            <a:r>
              <a:rPr lang="en-US" sz="500" i="1" dirty="0">
                <a:latin typeface="Times New Roman" panose="02020603050405020304" pitchFamily="18" charset="0"/>
                <a:ea typeface="Calibri" panose="020F0502020204030204" pitchFamily="34" charset="0"/>
              </a:rPr>
              <a:t> Daerah</a:t>
            </a:r>
            <a:r>
              <a:rPr lang="en-US" sz="500" dirty="0">
                <a:latin typeface="Times New Roman" panose="02020603050405020304" pitchFamily="18" charset="0"/>
                <a:ea typeface="Calibri" panose="020F0502020204030204" pitchFamily="34" charset="0"/>
              </a:rPr>
              <a:t>”. Indonesia: </a:t>
            </a:r>
            <a:r>
              <a:rPr lang="en-US" sz="5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Pemerintah</a:t>
            </a:r>
            <a:r>
              <a:rPr lang="en-US" sz="5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5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Republik</a:t>
            </a:r>
            <a:r>
              <a:rPr lang="en-US" sz="500" dirty="0">
                <a:latin typeface="Times New Roman" panose="02020603050405020304" pitchFamily="18" charset="0"/>
                <a:ea typeface="Calibri" panose="020F0502020204030204" pitchFamily="34" charset="0"/>
              </a:rPr>
              <a:t> Indonesia</a:t>
            </a:r>
          </a:p>
          <a:p>
            <a:pPr>
              <a:lnSpc>
                <a:spcPct val="150000"/>
              </a:lnSpc>
            </a:pPr>
            <a:endParaRPr lang="en-US" sz="500" dirty="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500" dirty="0">
                <a:latin typeface="Times New Roman" panose="02020603050405020304" pitchFamily="18" charset="0"/>
                <a:ea typeface="Calibri" panose="020F0502020204030204" pitchFamily="34" charset="0"/>
              </a:rPr>
              <a:t>Badan Pusat </a:t>
            </a:r>
            <a:r>
              <a:rPr lang="en-US" sz="5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Statistik</a:t>
            </a:r>
            <a:r>
              <a:rPr lang="en-US" sz="500" dirty="0">
                <a:latin typeface="Times New Roman" panose="02020603050405020304" pitchFamily="18" charset="0"/>
                <a:ea typeface="Calibri" panose="020F0502020204030204" pitchFamily="34" charset="0"/>
              </a:rPr>
              <a:t> Kota Bandar Lampung (2020). </a:t>
            </a:r>
            <a:r>
              <a:rPr lang="en-US" sz="500" i="1" dirty="0">
                <a:latin typeface="Times New Roman" panose="02020603050405020304" pitchFamily="18" charset="0"/>
                <a:ea typeface="Calibri" panose="020F0502020204030204" pitchFamily="34" charset="0"/>
              </a:rPr>
              <a:t>Kota Bandar Lampung </a:t>
            </a:r>
            <a:endParaRPr lang="en-US" sz="500" dirty="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457200">
              <a:lnSpc>
                <a:spcPct val="150000"/>
              </a:lnSpc>
            </a:pPr>
            <a:r>
              <a:rPr lang="en-US" sz="500" i="1" dirty="0" err="1">
                <a:latin typeface="Times New Roman" panose="02020603050405020304" pitchFamily="18" charset="0"/>
                <a:ea typeface="Calibri" panose="020F0502020204030204" pitchFamily="34" charset="0"/>
              </a:rPr>
              <a:t>Dalam</a:t>
            </a:r>
            <a:r>
              <a:rPr lang="en-US" sz="500" i="1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500" i="1" dirty="0" err="1">
                <a:latin typeface="Times New Roman" panose="02020603050405020304" pitchFamily="18" charset="0"/>
                <a:ea typeface="Calibri" panose="020F0502020204030204" pitchFamily="34" charset="0"/>
              </a:rPr>
              <a:t>Angka</a:t>
            </a:r>
            <a:r>
              <a:rPr lang="en-US" sz="500" i="1" dirty="0">
                <a:latin typeface="Times New Roman" panose="02020603050405020304" pitchFamily="18" charset="0"/>
                <a:ea typeface="Calibri" panose="020F0502020204030204" pitchFamily="34" charset="0"/>
              </a:rPr>
              <a:t> 2020</a:t>
            </a:r>
            <a:r>
              <a:rPr lang="en-US" sz="500" dirty="0">
                <a:latin typeface="Times New Roman" panose="02020603050405020304" pitchFamily="18" charset="0"/>
                <a:ea typeface="Calibri" panose="020F0502020204030204" pitchFamily="34" charset="0"/>
              </a:rPr>
              <a:t>. Bandar Lampung: Badan Pusat </a:t>
            </a:r>
            <a:r>
              <a:rPr lang="en-US" sz="5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Statistik</a:t>
            </a:r>
            <a:r>
              <a:rPr lang="en-US" sz="500" dirty="0">
                <a:latin typeface="Times New Roman" panose="02020603050405020304" pitchFamily="18" charset="0"/>
                <a:ea typeface="Calibri" panose="020F0502020204030204" pitchFamily="34" charset="0"/>
              </a:rPr>
              <a:t> Kota Bandar Lampung.</a:t>
            </a:r>
          </a:p>
          <a:p>
            <a:pPr>
              <a:lnSpc>
                <a:spcPct val="150000"/>
              </a:lnSpc>
            </a:pPr>
            <a:endParaRPr lang="en-US" sz="500" dirty="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5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Herdiansyah</a:t>
            </a:r>
            <a:r>
              <a:rPr lang="en-US" sz="500" dirty="0">
                <a:latin typeface="Times New Roman" panose="02020603050405020304" pitchFamily="18" charset="0"/>
                <a:ea typeface="Calibri" panose="020F0502020204030204" pitchFamily="34" charset="0"/>
              </a:rPr>
              <a:t>,  </a:t>
            </a:r>
            <a:r>
              <a:rPr lang="en-US" sz="5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Haris</a:t>
            </a:r>
            <a:r>
              <a:rPr lang="en-US" sz="500" dirty="0">
                <a:latin typeface="Times New Roman" panose="02020603050405020304" pitchFamily="18" charset="0"/>
                <a:ea typeface="Calibri" panose="020F0502020204030204" pitchFamily="34" charset="0"/>
              </a:rPr>
              <a:t>. (2012). </a:t>
            </a:r>
            <a:r>
              <a:rPr lang="en-US" sz="500" i="1" dirty="0" err="1">
                <a:latin typeface="Times New Roman" panose="02020603050405020304" pitchFamily="18" charset="0"/>
                <a:ea typeface="Calibri" panose="020F0502020204030204" pitchFamily="34" charset="0"/>
              </a:rPr>
              <a:t>Metodologi</a:t>
            </a:r>
            <a:r>
              <a:rPr lang="en-US" sz="500" i="1" dirty="0">
                <a:latin typeface="Times New Roman" panose="02020603050405020304" pitchFamily="18" charset="0"/>
                <a:ea typeface="Calibri" panose="020F0502020204030204" pitchFamily="34" charset="0"/>
              </a:rPr>
              <a:t>  </a:t>
            </a:r>
            <a:r>
              <a:rPr lang="en-US" sz="500" i="1" dirty="0" err="1">
                <a:latin typeface="Times New Roman" panose="02020603050405020304" pitchFamily="18" charset="0"/>
                <a:ea typeface="Calibri" panose="020F0502020204030204" pitchFamily="34" charset="0"/>
              </a:rPr>
              <a:t>Penelitian</a:t>
            </a:r>
            <a:r>
              <a:rPr lang="en-US" sz="500" i="1" dirty="0">
                <a:latin typeface="Times New Roman" panose="02020603050405020304" pitchFamily="18" charset="0"/>
                <a:ea typeface="Calibri" panose="020F0502020204030204" pitchFamily="34" charset="0"/>
              </a:rPr>
              <a:t>  </a:t>
            </a:r>
            <a:r>
              <a:rPr lang="en-US" sz="500" i="1" dirty="0" err="1">
                <a:latin typeface="Times New Roman" panose="02020603050405020304" pitchFamily="18" charset="0"/>
                <a:ea typeface="Calibri" panose="020F0502020204030204" pitchFamily="34" charset="0"/>
              </a:rPr>
              <a:t>Kualitatif</a:t>
            </a:r>
            <a:r>
              <a:rPr lang="en-US" sz="500" i="1" dirty="0">
                <a:latin typeface="Times New Roman" panose="02020603050405020304" pitchFamily="18" charset="0"/>
                <a:ea typeface="Calibri" panose="020F0502020204030204" pitchFamily="34" charset="0"/>
              </a:rPr>
              <a:t>  </a:t>
            </a:r>
            <a:r>
              <a:rPr lang="en-US" sz="500" i="1" dirty="0" err="1">
                <a:latin typeface="Times New Roman" panose="02020603050405020304" pitchFamily="18" charset="0"/>
                <a:ea typeface="Calibri" panose="020F0502020204030204" pitchFamily="34" charset="0"/>
              </a:rPr>
              <a:t>Untuk</a:t>
            </a:r>
            <a:r>
              <a:rPr lang="en-US" sz="500" i="1" dirty="0">
                <a:latin typeface="Times New Roman" panose="02020603050405020304" pitchFamily="18" charset="0"/>
                <a:ea typeface="Calibri" panose="020F0502020204030204" pitchFamily="34" charset="0"/>
              </a:rPr>
              <a:t>  </a:t>
            </a:r>
            <a:r>
              <a:rPr lang="en-US" sz="500" i="1" dirty="0" err="1">
                <a:latin typeface="Times New Roman" panose="02020603050405020304" pitchFamily="18" charset="0"/>
                <a:ea typeface="Calibri" panose="020F0502020204030204" pitchFamily="34" charset="0"/>
              </a:rPr>
              <a:t>Ilmu-Ilmu</a:t>
            </a:r>
            <a:r>
              <a:rPr lang="en-US" sz="500" i="1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endParaRPr lang="en-US" sz="500" dirty="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indent="457200">
              <a:lnSpc>
                <a:spcPct val="150000"/>
              </a:lnSpc>
            </a:pPr>
            <a:r>
              <a:rPr lang="en-US" sz="500" i="1" dirty="0" err="1">
                <a:latin typeface="Times New Roman" panose="02020603050405020304" pitchFamily="18" charset="0"/>
                <a:ea typeface="Calibri" panose="020F0502020204030204" pitchFamily="34" charset="0"/>
              </a:rPr>
              <a:t>Sosial</a:t>
            </a:r>
            <a:r>
              <a:rPr lang="en-US" sz="500" dirty="0">
                <a:latin typeface="Times New Roman" panose="02020603050405020304" pitchFamily="18" charset="0"/>
                <a:ea typeface="Calibri" panose="020F0502020204030204" pitchFamily="34" charset="0"/>
              </a:rPr>
              <a:t>. Jakarta Selatan : </a:t>
            </a:r>
            <a:r>
              <a:rPr lang="en-US" sz="5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Salemba</a:t>
            </a:r>
            <a:r>
              <a:rPr lang="en-US" sz="5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5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Humanika</a:t>
            </a:r>
            <a:r>
              <a:rPr lang="en-US" sz="500" dirty="0">
                <a:latin typeface="Times New Roman" panose="02020603050405020304" pitchFamily="18" charset="0"/>
                <a:ea typeface="Calibri" panose="020F0502020204030204" pitchFamily="34" charset="0"/>
              </a:rPr>
              <a:t>.</a:t>
            </a:r>
          </a:p>
          <a:p>
            <a:pPr marL="457200">
              <a:lnSpc>
                <a:spcPct val="150000"/>
              </a:lnSpc>
            </a:pPr>
            <a:r>
              <a:rPr lang="en-US" sz="500" dirty="0">
                <a:latin typeface="Times New Roman" panose="02020603050405020304" pitchFamily="18" charset="0"/>
                <a:ea typeface="Calibri" panose="020F0502020204030204" pitchFamily="34" charset="0"/>
              </a:rPr>
              <a:t>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6A42DA6-2D4B-48D7-ADA0-9E1694C8DE36}"/>
              </a:ext>
            </a:extLst>
          </p:cNvPr>
          <p:cNvSpPr/>
          <p:nvPr/>
        </p:nvSpPr>
        <p:spPr>
          <a:xfrm>
            <a:off x="4881434" y="915234"/>
            <a:ext cx="4170277" cy="36563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5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Moleong</a:t>
            </a:r>
            <a:r>
              <a:rPr lang="en-US" sz="500" dirty="0"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n-US" sz="5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Lexy</a:t>
            </a:r>
            <a:r>
              <a:rPr lang="en-US" sz="500" dirty="0">
                <a:latin typeface="Times New Roman" panose="02020603050405020304" pitchFamily="18" charset="0"/>
                <a:ea typeface="Calibri" panose="020F0502020204030204" pitchFamily="34" charset="0"/>
              </a:rPr>
              <a:t> J. (2012). </a:t>
            </a:r>
            <a:r>
              <a:rPr lang="en-US" sz="500" i="1" dirty="0" err="1">
                <a:latin typeface="Times New Roman" panose="02020603050405020304" pitchFamily="18" charset="0"/>
                <a:ea typeface="Calibri" panose="020F0502020204030204" pitchFamily="34" charset="0"/>
              </a:rPr>
              <a:t>Metodologi</a:t>
            </a:r>
            <a:r>
              <a:rPr lang="en-US" sz="500" i="1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500" i="1" dirty="0" err="1">
                <a:latin typeface="Times New Roman" panose="02020603050405020304" pitchFamily="18" charset="0"/>
                <a:ea typeface="Calibri" panose="020F0502020204030204" pitchFamily="34" charset="0"/>
              </a:rPr>
              <a:t>Penelitian</a:t>
            </a:r>
            <a:r>
              <a:rPr lang="en-US" sz="500" i="1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500" i="1" dirty="0" err="1">
                <a:latin typeface="Times New Roman" panose="02020603050405020304" pitchFamily="18" charset="0"/>
                <a:ea typeface="Calibri" panose="020F0502020204030204" pitchFamily="34" charset="0"/>
              </a:rPr>
              <a:t>Kualitatif</a:t>
            </a:r>
            <a:r>
              <a:rPr lang="en-US" sz="500" dirty="0">
                <a:latin typeface="Times New Roman" panose="02020603050405020304" pitchFamily="18" charset="0"/>
                <a:ea typeface="Calibri" panose="020F0502020204030204" pitchFamily="34" charset="0"/>
              </a:rPr>
              <a:t>. Bandung : PT </a:t>
            </a:r>
            <a:r>
              <a:rPr lang="en-US" sz="5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Remaja</a:t>
            </a:r>
            <a:r>
              <a:rPr lang="en-US" sz="5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5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Rosdakarya</a:t>
            </a:r>
            <a:r>
              <a:rPr lang="en-US" sz="500" dirty="0">
                <a:latin typeface="Times New Roman" panose="02020603050405020304" pitchFamily="18" charset="0"/>
                <a:ea typeface="Calibri" panose="020F0502020204030204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endParaRPr lang="en-US" sz="500" dirty="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500" dirty="0">
                <a:latin typeface="Times New Roman" panose="02020603050405020304" pitchFamily="18" charset="0"/>
                <a:ea typeface="Calibri" panose="020F0502020204030204" pitchFamily="34" charset="0"/>
              </a:rPr>
              <a:t>Yusuf, AM.  (2014). “</a:t>
            </a:r>
            <a:r>
              <a:rPr lang="en-US" sz="500" i="1" dirty="0" err="1">
                <a:latin typeface="Times New Roman" panose="02020603050405020304" pitchFamily="18" charset="0"/>
                <a:ea typeface="Calibri" panose="020F0502020204030204" pitchFamily="34" charset="0"/>
              </a:rPr>
              <a:t>Metode</a:t>
            </a:r>
            <a:r>
              <a:rPr lang="en-US" sz="500" i="1" dirty="0">
                <a:latin typeface="Times New Roman" panose="02020603050405020304" pitchFamily="18" charset="0"/>
                <a:ea typeface="Calibri" panose="020F0502020204030204" pitchFamily="34" charset="0"/>
              </a:rPr>
              <a:t>  </a:t>
            </a:r>
            <a:r>
              <a:rPr lang="en-US" sz="500" i="1" dirty="0" err="1">
                <a:latin typeface="Times New Roman" panose="02020603050405020304" pitchFamily="18" charset="0"/>
                <a:ea typeface="Calibri" panose="020F0502020204030204" pitchFamily="34" charset="0"/>
              </a:rPr>
              <a:t>Penelitian</a:t>
            </a:r>
            <a:r>
              <a:rPr lang="en-US" sz="500" i="1" dirty="0">
                <a:latin typeface="Times New Roman" panose="02020603050405020304" pitchFamily="18" charset="0"/>
                <a:ea typeface="Calibri" panose="020F0502020204030204" pitchFamily="34" charset="0"/>
              </a:rPr>
              <a:t>  </a:t>
            </a:r>
            <a:r>
              <a:rPr lang="en-US" sz="500" i="1" dirty="0" err="1">
                <a:latin typeface="Times New Roman" panose="02020603050405020304" pitchFamily="18" charset="0"/>
                <a:ea typeface="Calibri" panose="020F0502020204030204" pitchFamily="34" charset="0"/>
              </a:rPr>
              <a:t>Kuantitatif</a:t>
            </a:r>
            <a:r>
              <a:rPr lang="en-US" sz="500" i="1" dirty="0">
                <a:latin typeface="Times New Roman" panose="02020603050405020304" pitchFamily="18" charset="0"/>
                <a:ea typeface="Calibri" panose="020F0502020204030204" pitchFamily="34" charset="0"/>
              </a:rPr>
              <a:t>,  </a:t>
            </a:r>
            <a:r>
              <a:rPr lang="en-US" sz="500" i="1" dirty="0" err="1">
                <a:latin typeface="Times New Roman" panose="02020603050405020304" pitchFamily="18" charset="0"/>
                <a:ea typeface="Calibri" panose="020F0502020204030204" pitchFamily="34" charset="0"/>
              </a:rPr>
              <a:t>Kualitatif</a:t>
            </a:r>
            <a:r>
              <a:rPr lang="en-US" sz="500" i="1" dirty="0">
                <a:latin typeface="Times New Roman" panose="02020603050405020304" pitchFamily="18" charset="0"/>
                <a:ea typeface="Calibri" panose="020F0502020204030204" pitchFamily="34" charset="0"/>
              </a:rPr>
              <a:t>  &amp;  </a:t>
            </a:r>
            <a:r>
              <a:rPr lang="en-US" sz="500" i="1" dirty="0" err="1">
                <a:latin typeface="Times New Roman" panose="02020603050405020304" pitchFamily="18" charset="0"/>
                <a:ea typeface="Calibri" panose="020F0502020204030204" pitchFamily="34" charset="0"/>
              </a:rPr>
              <a:t>Penelitian</a:t>
            </a:r>
            <a:r>
              <a:rPr lang="en-US" sz="500" i="1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endParaRPr lang="en-US" sz="500" dirty="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indent="457200">
              <a:lnSpc>
                <a:spcPct val="150000"/>
              </a:lnSpc>
            </a:pPr>
            <a:r>
              <a:rPr lang="en-US" sz="500" i="1" dirty="0" err="1">
                <a:latin typeface="Times New Roman" panose="02020603050405020304" pitchFamily="18" charset="0"/>
                <a:ea typeface="Calibri" panose="020F0502020204030204" pitchFamily="34" charset="0"/>
              </a:rPr>
              <a:t>Gabungan</a:t>
            </a:r>
            <a:r>
              <a:rPr lang="en-US" sz="500" dirty="0">
                <a:latin typeface="Times New Roman" panose="02020603050405020304" pitchFamily="18" charset="0"/>
                <a:ea typeface="Calibri" panose="020F0502020204030204" pitchFamily="34" charset="0"/>
              </a:rPr>
              <a:t>”. Jakarta : </a:t>
            </a:r>
            <a:r>
              <a:rPr lang="en-US" sz="5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prenadamedia</a:t>
            </a:r>
            <a:r>
              <a:rPr lang="en-US" sz="500" dirty="0">
                <a:latin typeface="Times New Roman" panose="02020603050405020304" pitchFamily="18" charset="0"/>
                <a:ea typeface="Calibri" panose="020F0502020204030204" pitchFamily="34" charset="0"/>
              </a:rPr>
              <a:t> group.</a:t>
            </a:r>
          </a:p>
          <a:p>
            <a:pPr indent="457200">
              <a:lnSpc>
                <a:spcPct val="150000"/>
              </a:lnSpc>
            </a:pPr>
            <a:endParaRPr lang="en-US" sz="500" dirty="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5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Moleong</a:t>
            </a:r>
            <a:r>
              <a:rPr lang="en-US" sz="500" dirty="0">
                <a:latin typeface="Times New Roman" panose="02020603050405020304" pitchFamily="18" charset="0"/>
                <a:ea typeface="Calibri" panose="020F0502020204030204" pitchFamily="34" charset="0"/>
              </a:rPr>
              <a:t>,  </a:t>
            </a:r>
            <a:r>
              <a:rPr lang="en-US" sz="5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Lexy</a:t>
            </a:r>
            <a:r>
              <a:rPr lang="en-US" sz="500" dirty="0">
                <a:latin typeface="Times New Roman" panose="02020603050405020304" pitchFamily="18" charset="0"/>
                <a:ea typeface="Calibri" panose="020F0502020204030204" pitchFamily="34" charset="0"/>
              </a:rPr>
              <a:t>  J.  (1991).  </a:t>
            </a:r>
            <a:r>
              <a:rPr lang="en-US" sz="500" i="1" dirty="0" err="1">
                <a:latin typeface="Times New Roman" panose="02020603050405020304" pitchFamily="18" charset="0"/>
                <a:ea typeface="Calibri" panose="020F0502020204030204" pitchFamily="34" charset="0"/>
              </a:rPr>
              <a:t>Metodologi</a:t>
            </a:r>
            <a:r>
              <a:rPr lang="en-US" sz="500" i="1" dirty="0">
                <a:latin typeface="Times New Roman" panose="02020603050405020304" pitchFamily="18" charset="0"/>
                <a:ea typeface="Calibri" panose="020F0502020204030204" pitchFamily="34" charset="0"/>
              </a:rPr>
              <a:t>  </a:t>
            </a:r>
            <a:r>
              <a:rPr lang="en-US" sz="500" i="1" dirty="0" err="1">
                <a:latin typeface="Times New Roman" panose="02020603050405020304" pitchFamily="18" charset="0"/>
                <a:ea typeface="Calibri" panose="020F0502020204030204" pitchFamily="34" charset="0"/>
              </a:rPr>
              <a:t>Penelitian</a:t>
            </a:r>
            <a:r>
              <a:rPr lang="en-US" sz="500" i="1" dirty="0">
                <a:latin typeface="Times New Roman" panose="02020603050405020304" pitchFamily="18" charset="0"/>
                <a:ea typeface="Calibri" panose="020F0502020204030204" pitchFamily="34" charset="0"/>
              </a:rPr>
              <a:t>  </a:t>
            </a:r>
            <a:r>
              <a:rPr lang="en-US" sz="500" i="1" dirty="0" err="1">
                <a:latin typeface="Times New Roman" panose="02020603050405020304" pitchFamily="18" charset="0"/>
                <a:ea typeface="Calibri" panose="020F0502020204030204" pitchFamily="34" charset="0"/>
              </a:rPr>
              <a:t>Kualitatif</a:t>
            </a:r>
            <a:r>
              <a:rPr lang="en-US" sz="500" i="1" dirty="0">
                <a:latin typeface="Times New Roman" panose="02020603050405020304" pitchFamily="18" charset="0"/>
                <a:ea typeface="Calibri" panose="020F0502020204030204" pitchFamily="34" charset="0"/>
              </a:rPr>
              <a:t>.</a:t>
            </a:r>
            <a:r>
              <a:rPr lang="en-US" sz="500" dirty="0">
                <a:latin typeface="Times New Roman" panose="02020603050405020304" pitchFamily="18" charset="0"/>
                <a:ea typeface="Calibri" panose="020F0502020204030204" pitchFamily="34" charset="0"/>
              </a:rPr>
              <a:t>  Bandung  :  PT. </a:t>
            </a:r>
            <a:r>
              <a:rPr lang="en-US" sz="5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Remaja</a:t>
            </a:r>
            <a:r>
              <a:rPr lang="en-US" sz="5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5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Rosdakarya</a:t>
            </a:r>
            <a:r>
              <a:rPr lang="en-US" sz="500" dirty="0">
                <a:latin typeface="Times New Roman" panose="02020603050405020304" pitchFamily="18" charset="0"/>
                <a:ea typeface="Calibri" panose="020F0502020204030204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endParaRPr lang="en-US" sz="500" dirty="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5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Husein</a:t>
            </a:r>
            <a:r>
              <a:rPr lang="en-US" sz="500" dirty="0">
                <a:latin typeface="Times New Roman" panose="02020603050405020304" pitchFamily="18" charset="0"/>
                <a:ea typeface="Calibri" panose="020F0502020204030204" pitchFamily="34" charset="0"/>
              </a:rPr>
              <a:t> Umar. (2013). </a:t>
            </a:r>
            <a:r>
              <a:rPr lang="en-US" sz="500" i="1" dirty="0" err="1">
                <a:latin typeface="Times New Roman" panose="02020603050405020304" pitchFamily="18" charset="0"/>
                <a:ea typeface="Calibri" panose="020F0502020204030204" pitchFamily="34" charset="0"/>
              </a:rPr>
              <a:t>Metode</a:t>
            </a:r>
            <a:r>
              <a:rPr lang="en-US" sz="500" i="1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500" i="1" dirty="0" err="1">
                <a:latin typeface="Times New Roman" panose="02020603050405020304" pitchFamily="18" charset="0"/>
                <a:ea typeface="Calibri" panose="020F0502020204030204" pitchFamily="34" charset="0"/>
              </a:rPr>
              <a:t>Penelitian</a:t>
            </a:r>
            <a:r>
              <a:rPr lang="en-US" sz="500" i="1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500" i="1" dirty="0" err="1">
                <a:latin typeface="Times New Roman" panose="02020603050405020304" pitchFamily="18" charset="0"/>
                <a:ea typeface="Calibri" panose="020F0502020204030204" pitchFamily="34" charset="0"/>
              </a:rPr>
              <a:t>untuk</a:t>
            </a:r>
            <a:r>
              <a:rPr lang="en-US" sz="500" i="1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500" i="1" dirty="0" err="1">
                <a:latin typeface="Times New Roman" panose="02020603050405020304" pitchFamily="18" charset="0"/>
                <a:ea typeface="Calibri" panose="020F0502020204030204" pitchFamily="34" charset="0"/>
              </a:rPr>
              <a:t>Skripsi</a:t>
            </a:r>
            <a:r>
              <a:rPr lang="en-US" sz="500" i="1" dirty="0">
                <a:latin typeface="Times New Roman" panose="02020603050405020304" pitchFamily="18" charset="0"/>
                <a:ea typeface="Calibri" panose="020F0502020204030204" pitchFamily="34" charset="0"/>
              </a:rPr>
              <a:t> dan </a:t>
            </a:r>
            <a:r>
              <a:rPr lang="en-US" sz="500" i="1" dirty="0" err="1">
                <a:latin typeface="Times New Roman" panose="02020603050405020304" pitchFamily="18" charset="0"/>
                <a:ea typeface="Calibri" panose="020F0502020204030204" pitchFamily="34" charset="0"/>
              </a:rPr>
              <a:t>Tesis</a:t>
            </a:r>
            <a:r>
              <a:rPr lang="en-US" sz="500" dirty="0">
                <a:latin typeface="Times New Roman" panose="02020603050405020304" pitchFamily="18" charset="0"/>
                <a:ea typeface="Calibri" panose="020F0502020204030204" pitchFamily="34" charset="0"/>
              </a:rPr>
              <a:t>. Jakarta: </a:t>
            </a:r>
            <a:r>
              <a:rPr lang="en-US" sz="5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Rajawali</a:t>
            </a:r>
            <a:r>
              <a:rPr lang="en-US" sz="500" dirty="0">
                <a:latin typeface="Times New Roman" panose="02020603050405020304" pitchFamily="18" charset="0"/>
                <a:ea typeface="Calibri" panose="020F0502020204030204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endParaRPr lang="en-US" sz="500" dirty="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5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Margono</a:t>
            </a:r>
            <a:r>
              <a:rPr lang="en-US" sz="500" dirty="0">
                <a:latin typeface="Times New Roman" panose="02020603050405020304" pitchFamily="18" charset="0"/>
                <a:ea typeface="Calibri" panose="020F0502020204030204" pitchFamily="34" charset="0"/>
              </a:rPr>
              <a:t>, (2004). </a:t>
            </a:r>
            <a:r>
              <a:rPr lang="en-US" sz="500" i="1" dirty="0" err="1">
                <a:latin typeface="Times New Roman" panose="02020603050405020304" pitchFamily="18" charset="0"/>
                <a:ea typeface="Calibri" panose="020F0502020204030204" pitchFamily="34" charset="0"/>
              </a:rPr>
              <a:t>Metodologi</a:t>
            </a:r>
            <a:r>
              <a:rPr lang="en-US" sz="500" i="1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500" i="1" dirty="0" err="1">
                <a:latin typeface="Times New Roman" panose="02020603050405020304" pitchFamily="18" charset="0"/>
                <a:ea typeface="Calibri" panose="020F0502020204030204" pitchFamily="34" charset="0"/>
              </a:rPr>
              <a:t>Penelitian</a:t>
            </a:r>
            <a:r>
              <a:rPr lang="en-US" sz="500" i="1" dirty="0">
                <a:latin typeface="Times New Roman" panose="02020603050405020304" pitchFamily="18" charset="0"/>
                <a:ea typeface="Calibri" panose="020F0502020204030204" pitchFamily="34" charset="0"/>
              </a:rPr>
              <a:t> Pendidikan.</a:t>
            </a:r>
            <a:r>
              <a:rPr lang="en-US" sz="500" dirty="0">
                <a:latin typeface="Times New Roman" panose="02020603050405020304" pitchFamily="18" charset="0"/>
                <a:ea typeface="Calibri" panose="020F0502020204030204" pitchFamily="34" charset="0"/>
              </a:rPr>
              <a:t> Jakarta :</a:t>
            </a:r>
            <a:r>
              <a:rPr lang="en-US" sz="5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Rineka</a:t>
            </a:r>
            <a:r>
              <a:rPr lang="en-US" sz="5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5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Cipta</a:t>
            </a:r>
            <a:r>
              <a:rPr lang="en-US" sz="500" dirty="0">
                <a:latin typeface="Times New Roman" panose="02020603050405020304" pitchFamily="18" charset="0"/>
                <a:ea typeface="Calibri" panose="020F0502020204030204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endParaRPr lang="en-US" sz="500" dirty="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5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Hadi</a:t>
            </a:r>
            <a:r>
              <a:rPr lang="en-US" sz="500" dirty="0"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n-US" sz="5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Sutrisno</a:t>
            </a:r>
            <a:r>
              <a:rPr lang="en-US" sz="500" dirty="0">
                <a:latin typeface="Times New Roman" panose="02020603050405020304" pitchFamily="18" charset="0"/>
                <a:ea typeface="Calibri" panose="020F0502020204030204" pitchFamily="34" charset="0"/>
              </a:rPr>
              <a:t>. (2004). </a:t>
            </a:r>
            <a:r>
              <a:rPr lang="en-US" sz="500" i="1" dirty="0" err="1">
                <a:latin typeface="Times New Roman" panose="02020603050405020304" pitchFamily="18" charset="0"/>
                <a:ea typeface="Calibri" panose="020F0502020204030204" pitchFamily="34" charset="0"/>
              </a:rPr>
              <a:t>Penelitian</a:t>
            </a:r>
            <a:r>
              <a:rPr lang="en-US" sz="500" i="1" dirty="0">
                <a:latin typeface="Times New Roman" panose="02020603050405020304" pitchFamily="18" charset="0"/>
                <a:ea typeface="Calibri" panose="020F0502020204030204" pitchFamily="34" charset="0"/>
              </a:rPr>
              <a:t> Research</a:t>
            </a:r>
            <a:r>
              <a:rPr lang="en-US" sz="500" dirty="0">
                <a:latin typeface="Times New Roman" panose="02020603050405020304" pitchFamily="18" charset="0"/>
                <a:ea typeface="Calibri" panose="020F0502020204030204" pitchFamily="34" charset="0"/>
              </a:rPr>
              <a:t>. Yogyakarta: BPFE.  </a:t>
            </a:r>
          </a:p>
          <a:p>
            <a:pPr>
              <a:lnSpc>
                <a:spcPct val="150000"/>
              </a:lnSpc>
            </a:pPr>
            <a:endParaRPr lang="en-US" sz="500" dirty="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5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Sugiyono</a:t>
            </a:r>
            <a:r>
              <a:rPr lang="en-US" sz="500" dirty="0">
                <a:latin typeface="Times New Roman" panose="02020603050405020304" pitchFamily="18" charset="0"/>
                <a:ea typeface="Calibri" panose="020F0502020204030204" pitchFamily="34" charset="0"/>
              </a:rPr>
              <a:t>. (2017). </a:t>
            </a:r>
            <a:r>
              <a:rPr lang="en-US" sz="500" i="1" dirty="0" err="1">
                <a:latin typeface="Times New Roman" panose="02020603050405020304" pitchFamily="18" charset="0"/>
                <a:ea typeface="Calibri" panose="020F0502020204030204" pitchFamily="34" charset="0"/>
              </a:rPr>
              <a:t>Metode</a:t>
            </a:r>
            <a:r>
              <a:rPr lang="en-US" sz="500" i="1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500" i="1" dirty="0" err="1">
                <a:latin typeface="Times New Roman" panose="02020603050405020304" pitchFamily="18" charset="0"/>
                <a:ea typeface="Calibri" panose="020F0502020204030204" pitchFamily="34" charset="0"/>
              </a:rPr>
              <a:t>Penelitian</a:t>
            </a:r>
            <a:r>
              <a:rPr lang="en-US" sz="500" i="1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500" i="1" dirty="0" err="1">
                <a:latin typeface="Times New Roman" panose="02020603050405020304" pitchFamily="18" charset="0"/>
                <a:ea typeface="Calibri" panose="020F0502020204030204" pitchFamily="34" charset="0"/>
              </a:rPr>
              <a:t>Kuantitatif</a:t>
            </a:r>
            <a:r>
              <a:rPr lang="en-US" sz="500" i="1" dirty="0"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n-US" sz="500" i="1" dirty="0" err="1">
                <a:latin typeface="Times New Roman" panose="02020603050405020304" pitchFamily="18" charset="0"/>
                <a:ea typeface="Calibri" panose="020F0502020204030204" pitchFamily="34" charset="0"/>
              </a:rPr>
              <a:t>Kualitatif</a:t>
            </a:r>
            <a:r>
              <a:rPr lang="en-US" sz="500" i="1" dirty="0">
                <a:latin typeface="Times New Roman" panose="02020603050405020304" pitchFamily="18" charset="0"/>
                <a:ea typeface="Calibri" panose="020F0502020204030204" pitchFamily="34" charset="0"/>
              </a:rPr>
              <a:t>, dan R&amp;D</a:t>
            </a:r>
            <a:r>
              <a:rPr lang="en-US" sz="500" dirty="0">
                <a:latin typeface="Times New Roman" panose="02020603050405020304" pitchFamily="18" charset="0"/>
                <a:ea typeface="Calibri" panose="020F0502020204030204" pitchFamily="34" charset="0"/>
              </a:rPr>
              <a:t>. Bandung : </a:t>
            </a:r>
            <a:r>
              <a:rPr lang="en-US" sz="5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Alfabeta</a:t>
            </a:r>
            <a:r>
              <a:rPr lang="en-US" sz="500" dirty="0">
                <a:latin typeface="Times New Roman" panose="02020603050405020304" pitchFamily="18" charset="0"/>
                <a:ea typeface="Calibri" panose="020F0502020204030204" pitchFamily="34" charset="0"/>
              </a:rPr>
              <a:t>, CV.</a:t>
            </a:r>
          </a:p>
          <a:p>
            <a:pPr>
              <a:lnSpc>
                <a:spcPct val="150000"/>
              </a:lnSpc>
            </a:pPr>
            <a:endParaRPr lang="en-US" sz="500" dirty="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5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Arikunto</a:t>
            </a:r>
            <a:r>
              <a:rPr lang="en-US" sz="500" dirty="0">
                <a:latin typeface="Times New Roman" panose="02020603050405020304" pitchFamily="18" charset="0"/>
                <a:ea typeface="Calibri" panose="020F0502020204030204" pitchFamily="34" charset="0"/>
              </a:rPr>
              <a:t>, S. (2006). </a:t>
            </a:r>
            <a:r>
              <a:rPr lang="en-US" sz="500" i="1" dirty="0" err="1">
                <a:latin typeface="Times New Roman" panose="02020603050405020304" pitchFamily="18" charset="0"/>
                <a:ea typeface="Calibri" panose="020F0502020204030204" pitchFamily="34" charset="0"/>
              </a:rPr>
              <a:t>Metode</a:t>
            </a:r>
            <a:r>
              <a:rPr lang="en-US" sz="500" i="1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500" i="1" dirty="0" err="1">
                <a:latin typeface="Times New Roman" panose="02020603050405020304" pitchFamily="18" charset="0"/>
                <a:ea typeface="Calibri" panose="020F0502020204030204" pitchFamily="34" charset="0"/>
              </a:rPr>
              <a:t>Penelitian</a:t>
            </a:r>
            <a:r>
              <a:rPr lang="en-US" sz="500" i="1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500" i="1" dirty="0" err="1">
                <a:latin typeface="Times New Roman" panose="02020603050405020304" pitchFamily="18" charset="0"/>
                <a:ea typeface="Calibri" panose="020F0502020204030204" pitchFamily="34" charset="0"/>
              </a:rPr>
              <a:t>Kualitatif</a:t>
            </a:r>
            <a:r>
              <a:rPr lang="en-US" sz="500" dirty="0">
                <a:latin typeface="Times New Roman" panose="02020603050405020304" pitchFamily="18" charset="0"/>
                <a:ea typeface="Calibri" panose="020F0502020204030204" pitchFamily="34" charset="0"/>
              </a:rPr>
              <a:t>. Jakarta: </a:t>
            </a:r>
            <a:r>
              <a:rPr lang="en-US" sz="5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Bumi</a:t>
            </a:r>
            <a:r>
              <a:rPr lang="en-US" sz="5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5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Aksara</a:t>
            </a:r>
            <a:r>
              <a:rPr lang="en-US" sz="500" dirty="0">
                <a:latin typeface="Times New Roman" panose="02020603050405020304" pitchFamily="18" charset="0"/>
                <a:ea typeface="Calibri" panose="020F0502020204030204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endParaRPr lang="en-US" sz="500" dirty="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500" dirty="0">
                <a:latin typeface="Times New Roman" panose="02020603050405020304" pitchFamily="18" charset="0"/>
                <a:ea typeface="Calibri" panose="020F0502020204030204" pitchFamily="34" charset="0"/>
              </a:rPr>
              <a:t>Tukey, W. </a:t>
            </a:r>
            <a:r>
              <a:rPr lang="en-US" sz="5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Jhon</a:t>
            </a:r>
            <a:r>
              <a:rPr lang="en-US" sz="500" dirty="0">
                <a:latin typeface="Times New Roman" panose="02020603050405020304" pitchFamily="18" charset="0"/>
                <a:ea typeface="Calibri" panose="020F0502020204030204" pitchFamily="34" charset="0"/>
              </a:rPr>
              <a:t>. (1986). </a:t>
            </a:r>
            <a:r>
              <a:rPr lang="en-US" sz="500" i="1" dirty="0">
                <a:latin typeface="Times New Roman" panose="02020603050405020304" pitchFamily="18" charset="0"/>
                <a:ea typeface="Calibri" panose="020F0502020204030204" pitchFamily="34" charset="0"/>
              </a:rPr>
              <a:t>The Collected Works of John W. Tukey. Vols. III dan IV</a:t>
            </a:r>
            <a:r>
              <a:rPr lang="en-US" sz="500" dirty="0">
                <a:latin typeface="Times New Roman" panose="02020603050405020304" pitchFamily="18" charset="0"/>
                <a:ea typeface="Calibri" panose="020F0502020204030204" pitchFamily="34" charset="0"/>
              </a:rPr>
              <a:t>. Belmont, CA: Wadsworth.</a:t>
            </a:r>
          </a:p>
          <a:p>
            <a:pPr>
              <a:lnSpc>
                <a:spcPct val="150000"/>
              </a:lnSpc>
            </a:pPr>
            <a:endParaRPr lang="en-US" sz="500" dirty="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5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Sugiyono</a:t>
            </a:r>
            <a:r>
              <a:rPr lang="en-US" sz="500" dirty="0">
                <a:latin typeface="Times New Roman" panose="02020603050405020304" pitchFamily="18" charset="0"/>
                <a:ea typeface="Calibri" panose="020F0502020204030204" pitchFamily="34" charset="0"/>
              </a:rPr>
              <a:t>. (2010). </a:t>
            </a:r>
            <a:r>
              <a:rPr lang="en-US" sz="500" i="1" dirty="0" err="1">
                <a:latin typeface="Times New Roman" panose="02020603050405020304" pitchFamily="18" charset="0"/>
                <a:ea typeface="Calibri" panose="020F0502020204030204" pitchFamily="34" charset="0"/>
              </a:rPr>
              <a:t>Metode</a:t>
            </a:r>
            <a:r>
              <a:rPr lang="en-US" sz="500" i="1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500" i="1" dirty="0" err="1">
                <a:latin typeface="Times New Roman" panose="02020603050405020304" pitchFamily="18" charset="0"/>
                <a:ea typeface="Calibri" panose="020F0502020204030204" pitchFamily="34" charset="0"/>
              </a:rPr>
              <a:t>Penelitian</a:t>
            </a:r>
            <a:r>
              <a:rPr lang="en-US" sz="500" i="1" dirty="0">
                <a:latin typeface="Times New Roman" panose="02020603050405020304" pitchFamily="18" charset="0"/>
                <a:ea typeface="Calibri" panose="020F0502020204030204" pitchFamily="34" charset="0"/>
              </a:rPr>
              <a:t> Pendidikan </a:t>
            </a:r>
            <a:r>
              <a:rPr lang="en-US" sz="500" i="1" dirty="0" err="1">
                <a:latin typeface="Times New Roman" panose="02020603050405020304" pitchFamily="18" charset="0"/>
                <a:ea typeface="Calibri" panose="020F0502020204030204" pitchFamily="34" charset="0"/>
              </a:rPr>
              <a:t>Pendekatan</a:t>
            </a:r>
            <a:r>
              <a:rPr lang="en-US" sz="500" i="1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500" i="1" dirty="0" err="1">
                <a:latin typeface="Times New Roman" panose="02020603050405020304" pitchFamily="18" charset="0"/>
                <a:ea typeface="Calibri" panose="020F0502020204030204" pitchFamily="34" charset="0"/>
              </a:rPr>
              <a:t>Kuantitatif</a:t>
            </a:r>
            <a:r>
              <a:rPr lang="en-US" sz="500" i="1" dirty="0"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endParaRPr lang="en-US" sz="500" dirty="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indent="457200">
              <a:lnSpc>
                <a:spcPct val="150000"/>
              </a:lnSpc>
            </a:pPr>
            <a:r>
              <a:rPr lang="en-US" sz="500" i="1" dirty="0" err="1">
                <a:latin typeface="Times New Roman" panose="02020603050405020304" pitchFamily="18" charset="0"/>
                <a:ea typeface="Calibri" panose="020F0502020204030204" pitchFamily="34" charset="0"/>
              </a:rPr>
              <a:t>kualitatif</a:t>
            </a:r>
            <a:r>
              <a:rPr lang="en-US" sz="500" i="1" dirty="0">
                <a:latin typeface="Times New Roman" panose="02020603050405020304" pitchFamily="18" charset="0"/>
                <a:ea typeface="Calibri" panose="020F0502020204030204" pitchFamily="34" charset="0"/>
              </a:rPr>
              <a:t>, dan R&amp;D</a:t>
            </a:r>
            <a:r>
              <a:rPr lang="en-US" sz="500" dirty="0">
                <a:latin typeface="Times New Roman" panose="02020603050405020304" pitchFamily="18" charset="0"/>
                <a:ea typeface="Calibri" panose="020F0502020204030204" pitchFamily="34" charset="0"/>
              </a:rPr>
              <a:t>. Bandung: </a:t>
            </a:r>
            <a:r>
              <a:rPr lang="en-US" sz="5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Alfabeta</a:t>
            </a:r>
            <a:r>
              <a:rPr lang="en-US" sz="500" dirty="0">
                <a:latin typeface="Times New Roman" panose="02020603050405020304" pitchFamily="18" charset="0"/>
                <a:ea typeface="Calibri" panose="020F0502020204030204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endParaRPr lang="en-US" sz="500" dirty="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5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Riffie</a:t>
            </a:r>
            <a:r>
              <a:rPr lang="en-US" sz="500" dirty="0">
                <a:latin typeface="Times New Roman" panose="02020603050405020304" pitchFamily="18" charset="0"/>
                <a:ea typeface="Calibri" panose="020F0502020204030204" pitchFamily="34" charset="0"/>
              </a:rPr>
              <a:t>, D., Lacy, S.,&amp; Fico, F.G. (1998). </a:t>
            </a:r>
            <a:r>
              <a:rPr lang="en-US" sz="500" i="1" dirty="0">
                <a:latin typeface="Times New Roman" panose="02020603050405020304" pitchFamily="18" charset="0"/>
                <a:ea typeface="Calibri" panose="020F0502020204030204" pitchFamily="34" charset="0"/>
              </a:rPr>
              <a:t>Analysis Media Massage: Using</a:t>
            </a:r>
            <a:endParaRPr lang="en-US" sz="500" dirty="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indent="457200">
              <a:lnSpc>
                <a:spcPct val="150000"/>
              </a:lnSpc>
            </a:pPr>
            <a:r>
              <a:rPr lang="en-US" sz="500" i="1" dirty="0">
                <a:latin typeface="Times New Roman" panose="02020603050405020304" pitchFamily="18" charset="0"/>
                <a:ea typeface="Calibri" panose="020F0502020204030204" pitchFamily="34" charset="0"/>
              </a:rPr>
              <a:t>Quantitative Content Analysis in Research</a:t>
            </a:r>
            <a:r>
              <a:rPr lang="en-US" sz="500" dirty="0">
                <a:latin typeface="Times New Roman" panose="02020603050405020304" pitchFamily="18" charset="0"/>
                <a:ea typeface="Calibri" panose="020F0502020204030204" pitchFamily="34" charset="0"/>
              </a:rPr>
              <a:t>. London: Lawrence Erlbaum Associate Publishers.</a:t>
            </a:r>
          </a:p>
          <a:p>
            <a:pPr>
              <a:lnSpc>
                <a:spcPct val="150000"/>
              </a:lnSpc>
            </a:pPr>
            <a:endParaRPr lang="en-US" sz="500" dirty="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5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Kriyantono</a:t>
            </a:r>
            <a:r>
              <a:rPr lang="en-US" sz="500" dirty="0">
                <a:latin typeface="Times New Roman" panose="02020603050405020304" pitchFamily="18" charset="0"/>
                <a:ea typeface="Calibri" panose="020F0502020204030204" pitchFamily="34" charset="0"/>
              </a:rPr>
              <a:t>,  </a:t>
            </a:r>
            <a:r>
              <a:rPr lang="en-US" sz="5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Rachmat</a:t>
            </a:r>
            <a:r>
              <a:rPr lang="en-US" sz="500" dirty="0">
                <a:latin typeface="Times New Roman" panose="02020603050405020304" pitchFamily="18" charset="0"/>
                <a:ea typeface="Calibri" panose="020F0502020204030204" pitchFamily="34" charset="0"/>
              </a:rPr>
              <a:t>. (2010). </a:t>
            </a:r>
            <a:r>
              <a:rPr lang="en-US" sz="500" i="1" dirty="0">
                <a:latin typeface="Times New Roman" panose="02020603050405020304" pitchFamily="18" charset="0"/>
                <a:ea typeface="Calibri" panose="020F0502020204030204" pitchFamily="34" charset="0"/>
              </a:rPr>
              <a:t>Teknik  </a:t>
            </a:r>
            <a:r>
              <a:rPr lang="en-US" sz="500" i="1" dirty="0" err="1">
                <a:latin typeface="Times New Roman" panose="02020603050405020304" pitchFamily="18" charset="0"/>
                <a:ea typeface="Calibri" panose="020F0502020204030204" pitchFamily="34" charset="0"/>
              </a:rPr>
              <a:t>Praktis</a:t>
            </a:r>
            <a:r>
              <a:rPr lang="en-US" sz="500" i="1" dirty="0">
                <a:latin typeface="Times New Roman" panose="02020603050405020304" pitchFamily="18" charset="0"/>
                <a:ea typeface="Calibri" panose="020F0502020204030204" pitchFamily="34" charset="0"/>
              </a:rPr>
              <a:t>  </a:t>
            </a:r>
            <a:r>
              <a:rPr lang="en-US" sz="500" i="1" dirty="0" err="1">
                <a:latin typeface="Times New Roman" panose="02020603050405020304" pitchFamily="18" charset="0"/>
                <a:ea typeface="Calibri" panose="020F0502020204030204" pitchFamily="34" charset="0"/>
              </a:rPr>
              <a:t>Riset</a:t>
            </a:r>
            <a:r>
              <a:rPr lang="en-US" sz="500" i="1" dirty="0">
                <a:latin typeface="Times New Roman" panose="02020603050405020304" pitchFamily="18" charset="0"/>
                <a:ea typeface="Calibri" panose="020F0502020204030204" pitchFamily="34" charset="0"/>
              </a:rPr>
              <a:t>  </a:t>
            </a:r>
            <a:r>
              <a:rPr lang="en-US" sz="500" i="1" dirty="0" err="1">
                <a:latin typeface="Times New Roman" panose="02020603050405020304" pitchFamily="18" charset="0"/>
                <a:ea typeface="Calibri" panose="020F0502020204030204" pitchFamily="34" charset="0"/>
              </a:rPr>
              <a:t>Komunikasi</a:t>
            </a:r>
            <a:r>
              <a:rPr lang="en-US" sz="500" i="1" dirty="0">
                <a:latin typeface="Times New Roman" panose="02020603050405020304" pitchFamily="18" charset="0"/>
                <a:ea typeface="Calibri" panose="020F0502020204030204" pitchFamily="34" charset="0"/>
              </a:rPr>
              <a:t>  </a:t>
            </a:r>
            <a:r>
              <a:rPr lang="en-US" sz="500" i="1" dirty="0" err="1">
                <a:latin typeface="Times New Roman" panose="02020603050405020304" pitchFamily="18" charset="0"/>
                <a:ea typeface="Calibri" panose="020F0502020204030204" pitchFamily="34" charset="0"/>
              </a:rPr>
              <a:t>Disertai</a:t>
            </a:r>
            <a:r>
              <a:rPr lang="en-US" sz="500" i="1" dirty="0">
                <a:latin typeface="Times New Roman" panose="02020603050405020304" pitchFamily="18" charset="0"/>
                <a:ea typeface="Calibri" panose="020F0502020204030204" pitchFamily="34" charset="0"/>
              </a:rPr>
              <a:t>  </a:t>
            </a:r>
            <a:endParaRPr lang="en-US" sz="500" dirty="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457200">
              <a:lnSpc>
                <a:spcPct val="150000"/>
              </a:lnSpc>
            </a:pPr>
            <a:r>
              <a:rPr lang="en-US" sz="500" i="1" dirty="0" err="1">
                <a:latin typeface="Times New Roman" panose="02020603050405020304" pitchFamily="18" charset="0"/>
                <a:ea typeface="Calibri" panose="020F0502020204030204" pitchFamily="34" charset="0"/>
              </a:rPr>
              <a:t>Contoh</a:t>
            </a:r>
            <a:r>
              <a:rPr lang="en-US" sz="500" i="1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500" i="1" dirty="0" err="1">
                <a:latin typeface="Times New Roman" panose="02020603050405020304" pitchFamily="18" charset="0"/>
                <a:ea typeface="Calibri" panose="020F0502020204030204" pitchFamily="34" charset="0"/>
              </a:rPr>
              <a:t>Praktis</a:t>
            </a:r>
            <a:r>
              <a:rPr lang="en-US" sz="500" i="1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500" i="1" dirty="0" err="1">
                <a:latin typeface="Times New Roman" panose="02020603050405020304" pitchFamily="18" charset="0"/>
                <a:ea typeface="Calibri" panose="020F0502020204030204" pitchFamily="34" charset="0"/>
              </a:rPr>
              <a:t>Riset</a:t>
            </a:r>
            <a:r>
              <a:rPr lang="en-US" sz="500" i="1" dirty="0">
                <a:latin typeface="Times New Roman" panose="02020603050405020304" pitchFamily="18" charset="0"/>
                <a:ea typeface="Calibri" panose="020F0502020204030204" pitchFamily="34" charset="0"/>
              </a:rPr>
              <a:t> Media, Pubic Relations,    Advertising,    </a:t>
            </a:r>
            <a:r>
              <a:rPr lang="en-US" sz="500" i="1" dirty="0" err="1">
                <a:latin typeface="Times New Roman" panose="02020603050405020304" pitchFamily="18" charset="0"/>
                <a:ea typeface="Calibri" panose="020F0502020204030204" pitchFamily="34" charset="0"/>
              </a:rPr>
              <a:t>Komunikasi</a:t>
            </a:r>
            <a:r>
              <a:rPr lang="en-US" sz="500" i="1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500" i="1" dirty="0" err="1">
                <a:latin typeface="Times New Roman" panose="02020603050405020304" pitchFamily="18" charset="0"/>
                <a:ea typeface="Calibri" panose="020F0502020204030204" pitchFamily="34" charset="0"/>
              </a:rPr>
              <a:t>Organisasi</a:t>
            </a:r>
            <a:r>
              <a:rPr lang="en-US" sz="500" i="1" dirty="0"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n-US" sz="500" i="1" dirty="0" err="1">
                <a:latin typeface="Times New Roman" panose="02020603050405020304" pitchFamily="18" charset="0"/>
                <a:ea typeface="Calibri" panose="020F0502020204030204" pitchFamily="34" charset="0"/>
              </a:rPr>
              <a:t>Komunikasi</a:t>
            </a:r>
            <a:r>
              <a:rPr lang="en-US" sz="500" i="1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500" i="1" dirty="0" err="1">
                <a:latin typeface="Times New Roman" panose="02020603050405020304" pitchFamily="18" charset="0"/>
                <a:ea typeface="Calibri" panose="020F0502020204030204" pitchFamily="34" charset="0"/>
              </a:rPr>
              <a:t>Pemasaran</a:t>
            </a:r>
            <a:r>
              <a:rPr lang="en-US" sz="500" dirty="0">
                <a:latin typeface="Times New Roman" panose="02020603050405020304" pitchFamily="18" charset="0"/>
                <a:ea typeface="Calibri" panose="020F0502020204030204" pitchFamily="34" charset="0"/>
              </a:rPr>
              <a:t>. Jakarta: </a:t>
            </a:r>
            <a:r>
              <a:rPr lang="en-US" sz="5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Kencana</a:t>
            </a:r>
            <a:r>
              <a:rPr lang="en-US" sz="500" dirty="0">
                <a:latin typeface="Times New Roman" panose="02020603050405020304" pitchFamily="18" charset="0"/>
                <a:ea typeface="Calibri" panose="020F0502020204030204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endParaRPr lang="en-US" sz="500" dirty="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500" dirty="0">
                <a:latin typeface="Times New Roman" panose="02020603050405020304" pitchFamily="18" charset="0"/>
                <a:ea typeface="Calibri" panose="020F0502020204030204" pitchFamily="34" charset="0"/>
              </a:rPr>
              <a:t>McMillan,  J.H.  and  Schumacher,  S.  (2001).  </a:t>
            </a:r>
            <a:r>
              <a:rPr lang="en-US" sz="500" i="1" dirty="0">
                <a:latin typeface="Times New Roman" panose="02020603050405020304" pitchFamily="18" charset="0"/>
                <a:ea typeface="Calibri" panose="020F0502020204030204" pitchFamily="34" charset="0"/>
              </a:rPr>
              <a:t>Research  in  Education</a:t>
            </a:r>
            <a:r>
              <a:rPr lang="en-US" sz="500" dirty="0">
                <a:latin typeface="Times New Roman" panose="02020603050405020304" pitchFamily="18" charset="0"/>
                <a:ea typeface="Calibri" panose="020F0502020204030204" pitchFamily="34" charset="0"/>
              </a:rPr>
              <a:t>.  New  York: Longman, Inc.</a:t>
            </a:r>
          </a:p>
          <a:p>
            <a:pPr>
              <a:lnSpc>
                <a:spcPct val="150000"/>
              </a:lnSpc>
            </a:pPr>
            <a:endParaRPr lang="en-US" sz="500" dirty="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5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Sugiyono</a:t>
            </a:r>
            <a:r>
              <a:rPr lang="en-US" sz="500" dirty="0">
                <a:latin typeface="Times New Roman" panose="02020603050405020304" pitchFamily="18" charset="0"/>
                <a:ea typeface="Calibri" panose="020F0502020204030204" pitchFamily="34" charset="0"/>
              </a:rPr>
              <a:t>.    (2012). </a:t>
            </a:r>
            <a:r>
              <a:rPr lang="en-US" sz="500" i="1" dirty="0" err="1">
                <a:latin typeface="Times New Roman" panose="02020603050405020304" pitchFamily="18" charset="0"/>
                <a:ea typeface="Calibri" panose="020F0502020204030204" pitchFamily="34" charset="0"/>
              </a:rPr>
              <a:t>Memahami</a:t>
            </a:r>
            <a:r>
              <a:rPr lang="en-US" sz="500" i="1" dirty="0">
                <a:latin typeface="Times New Roman" panose="02020603050405020304" pitchFamily="18" charset="0"/>
                <a:ea typeface="Calibri" panose="020F0502020204030204" pitchFamily="34" charset="0"/>
              </a:rPr>
              <a:t>  </a:t>
            </a:r>
            <a:r>
              <a:rPr lang="en-US" sz="500" i="1" dirty="0" err="1">
                <a:latin typeface="Times New Roman" panose="02020603050405020304" pitchFamily="18" charset="0"/>
                <a:ea typeface="Calibri" panose="020F0502020204030204" pitchFamily="34" charset="0"/>
              </a:rPr>
              <a:t>Penelitian</a:t>
            </a:r>
            <a:r>
              <a:rPr lang="en-US" sz="500" i="1" dirty="0">
                <a:latin typeface="Times New Roman" panose="02020603050405020304" pitchFamily="18" charset="0"/>
                <a:ea typeface="Calibri" panose="020F0502020204030204" pitchFamily="34" charset="0"/>
              </a:rPr>
              <a:t>  </a:t>
            </a:r>
            <a:r>
              <a:rPr lang="en-US" sz="500" i="1" dirty="0" err="1">
                <a:latin typeface="Times New Roman" panose="02020603050405020304" pitchFamily="18" charset="0"/>
                <a:ea typeface="Calibri" panose="020F0502020204030204" pitchFamily="34" charset="0"/>
              </a:rPr>
              <a:t>Kualitatif</a:t>
            </a:r>
            <a:r>
              <a:rPr lang="en-US" sz="500" dirty="0">
                <a:latin typeface="Times New Roman" panose="02020603050405020304" pitchFamily="18" charset="0"/>
                <a:ea typeface="Calibri" panose="020F0502020204030204" pitchFamily="34" charset="0"/>
              </a:rPr>
              <a:t>. Bandung    : ALFABETA.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2531;p57">
            <a:extLst>
              <a:ext uri="{FF2B5EF4-FFF2-40B4-BE49-F238E27FC236}">
                <a16:creationId xmlns:a16="http://schemas.microsoft.com/office/drawing/2014/main" id="{738B6544-BA61-4F30-B92F-26BC897124B6}"/>
              </a:ext>
            </a:extLst>
          </p:cNvPr>
          <p:cNvSpPr txBox="1">
            <a:spLocks/>
          </p:cNvSpPr>
          <p:nvPr/>
        </p:nvSpPr>
        <p:spPr>
          <a:xfrm>
            <a:off x="2191564" y="1376121"/>
            <a:ext cx="3790200" cy="71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 ExtraBold"/>
              <a:buNone/>
              <a:defRPr sz="28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 ExtraBold"/>
              <a:buNone/>
              <a:defRPr sz="28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 ExtraBold"/>
              <a:buNone/>
              <a:defRPr sz="28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 ExtraBold"/>
              <a:buNone/>
              <a:defRPr sz="28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 ExtraBold"/>
              <a:buNone/>
              <a:defRPr sz="28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 ExtraBold"/>
              <a:buNone/>
              <a:defRPr sz="28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 ExtraBold"/>
              <a:buNone/>
              <a:defRPr sz="28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 ExtraBold"/>
              <a:buNone/>
              <a:defRPr sz="28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 ExtraBold"/>
              <a:buNone/>
              <a:defRPr sz="28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r>
              <a:rPr lang="en-US" dirty="0"/>
              <a:t>TERIMA KASIH!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3C74CF-6D4F-4DC1-9733-243983716B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9990" y="0"/>
            <a:ext cx="4281140" cy="5143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BC900DD-D167-4D21-8CAB-071F2480F9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59" y="464233"/>
            <a:ext cx="3808297" cy="5143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E3BF098-BE12-4EAE-B68B-2D1EC38BAA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870" y="3349984"/>
            <a:ext cx="8942071" cy="167030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7" name="Google Shape;577;p34"/>
          <p:cNvGrpSpPr/>
          <p:nvPr/>
        </p:nvGrpSpPr>
        <p:grpSpPr>
          <a:xfrm>
            <a:off x="101721" y="4505825"/>
            <a:ext cx="8940558" cy="84600"/>
            <a:chOff x="155346" y="4358775"/>
            <a:chExt cx="8934304" cy="84600"/>
          </a:xfrm>
        </p:grpSpPr>
        <p:cxnSp>
          <p:nvCxnSpPr>
            <p:cNvPr id="578" name="Google Shape;578;p34"/>
            <p:cNvCxnSpPr/>
            <p:nvPr/>
          </p:nvCxnSpPr>
          <p:spPr>
            <a:xfrm rot="10800000">
              <a:off x="155350" y="4358775"/>
              <a:ext cx="89343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200025" dist="57150" dir="15840000" algn="bl" rotWithShape="0">
                <a:srgbClr val="7966E4"/>
              </a:outerShdw>
            </a:effectLst>
          </p:spPr>
        </p:cxnSp>
        <p:sp>
          <p:nvSpPr>
            <p:cNvPr id="579" name="Google Shape;579;p34"/>
            <p:cNvSpPr/>
            <p:nvPr/>
          </p:nvSpPr>
          <p:spPr>
            <a:xfrm>
              <a:off x="155346" y="4358775"/>
              <a:ext cx="8934300" cy="84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0" name="Google Shape;580;p34"/>
          <p:cNvGrpSpPr/>
          <p:nvPr/>
        </p:nvGrpSpPr>
        <p:grpSpPr>
          <a:xfrm rot="10800000" flipH="1">
            <a:off x="3875075" y="1113199"/>
            <a:ext cx="2146913" cy="2771751"/>
            <a:chOff x="3875075" y="710349"/>
            <a:chExt cx="2146913" cy="2771751"/>
          </a:xfrm>
        </p:grpSpPr>
        <p:sp>
          <p:nvSpPr>
            <p:cNvPr id="581" name="Google Shape;581;p34"/>
            <p:cNvSpPr/>
            <p:nvPr/>
          </p:nvSpPr>
          <p:spPr>
            <a:xfrm>
              <a:off x="4408975" y="710349"/>
              <a:ext cx="572100" cy="572700"/>
            </a:xfrm>
            <a:prstGeom prst="donut">
              <a:avLst>
                <a:gd name="adj" fmla="val 1594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34"/>
            <p:cNvSpPr/>
            <p:nvPr/>
          </p:nvSpPr>
          <p:spPr>
            <a:xfrm>
              <a:off x="3875075" y="2961300"/>
              <a:ext cx="520200" cy="520800"/>
            </a:xfrm>
            <a:prstGeom prst="donut">
              <a:avLst>
                <a:gd name="adj" fmla="val 1594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34"/>
            <p:cNvSpPr/>
            <p:nvPr/>
          </p:nvSpPr>
          <p:spPr>
            <a:xfrm>
              <a:off x="5501788" y="1677663"/>
              <a:ext cx="520200" cy="520800"/>
            </a:xfrm>
            <a:prstGeom prst="donut">
              <a:avLst>
                <a:gd name="adj" fmla="val 1594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2" name="Google Shape;592;p34"/>
          <p:cNvSpPr txBox="1">
            <a:spLocks noGrp="1"/>
          </p:cNvSpPr>
          <p:nvPr>
            <p:ph type="subTitle" idx="1"/>
          </p:nvPr>
        </p:nvSpPr>
        <p:spPr>
          <a:xfrm>
            <a:off x="726375" y="985926"/>
            <a:ext cx="7683042" cy="3500076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just"/>
            <a:r>
              <a:rPr lang="en-US" dirty="0" err="1"/>
              <a:t>Banyakanya</a:t>
            </a:r>
            <a:r>
              <a:rPr lang="en-US" dirty="0"/>
              <a:t> </a:t>
            </a:r>
            <a:r>
              <a:rPr lang="en-US" dirty="0" err="1"/>
              <a:t>konsep</a:t>
            </a:r>
            <a:r>
              <a:rPr lang="en-US" dirty="0"/>
              <a:t> </a:t>
            </a:r>
            <a:r>
              <a:rPr lang="en-US" dirty="0" err="1"/>
              <a:t>penerapan</a:t>
            </a:r>
            <a:r>
              <a:rPr lang="en-US" dirty="0"/>
              <a:t> </a:t>
            </a:r>
            <a:r>
              <a:rPr lang="en-US" i="1" dirty="0"/>
              <a:t>smart infrastructure</a:t>
            </a:r>
            <a:r>
              <a:rPr lang="en-US" dirty="0"/>
              <a:t> yang </a:t>
            </a:r>
            <a:r>
              <a:rPr lang="en-US" dirty="0" err="1"/>
              <a:t>berbeda-beda</a:t>
            </a:r>
            <a:r>
              <a:rPr lang="en-US" dirty="0"/>
              <a:t> di </a:t>
            </a:r>
            <a:r>
              <a:rPr lang="en-US" dirty="0" err="1"/>
              <a:t>setiap</a:t>
            </a:r>
            <a:r>
              <a:rPr lang="en-US" dirty="0"/>
              <a:t> </a:t>
            </a:r>
            <a:r>
              <a:rPr lang="en-US" dirty="0" err="1"/>
              <a:t>kota</a:t>
            </a:r>
            <a:r>
              <a:rPr lang="en-US" dirty="0"/>
              <a:t> </a:t>
            </a:r>
            <a:r>
              <a:rPr lang="en-US" dirty="0" err="1"/>
              <a:t>menjadikan</a:t>
            </a:r>
            <a:r>
              <a:rPr lang="en-US" dirty="0"/>
              <a:t> </a:t>
            </a:r>
            <a:r>
              <a:rPr lang="en-US" dirty="0" err="1"/>
              <a:t>penerapan</a:t>
            </a:r>
            <a:r>
              <a:rPr lang="en-US" dirty="0"/>
              <a:t> </a:t>
            </a:r>
            <a:r>
              <a:rPr lang="en-US" dirty="0" err="1"/>
              <a:t>konsep</a:t>
            </a:r>
            <a:r>
              <a:rPr lang="en-US" dirty="0"/>
              <a:t> </a:t>
            </a:r>
            <a:r>
              <a:rPr lang="en-US" i="1" dirty="0"/>
              <a:t>smart infrastructure</a:t>
            </a:r>
            <a:r>
              <a:rPr lang="en-US" dirty="0"/>
              <a:t> di </a:t>
            </a:r>
            <a:r>
              <a:rPr lang="en-US" dirty="0" err="1"/>
              <a:t>kota</a:t>
            </a:r>
            <a:r>
              <a:rPr lang="en-US" dirty="0"/>
              <a:t> </a:t>
            </a:r>
            <a:r>
              <a:rPr lang="en-US" dirty="0" err="1"/>
              <a:t>bandar</a:t>
            </a:r>
            <a:r>
              <a:rPr lang="en-US" dirty="0"/>
              <a:t> </a:t>
            </a:r>
            <a:r>
              <a:rPr lang="en-US" dirty="0" err="1"/>
              <a:t>lampung</a:t>
            </a:r>
            <a:r>
              <a:rPr lang="en-US" dirty="0"/>
              <a:t> </a:t>
            </a:r>
            <a:r>
              <a:rPr lang="en-US" dirty="0" err="1"/>
              <a:t>menjadi</a:t>
            </a:r>
            <a:r>
              <a:rPr lang="en-US" dirty="0"/>
              <a:t> </a:t>
            </a:r>
            <a:r>
              <a:rPr lang="en-US" dirty="0" err="1"/>
              <a:t>pemasalahan</a:t>
            </a:r>
            <a:r>
              <a:rPr lang="en-US" dirty="0"/>
              <a:t> </a:t>
            </a:r>
            <a:r>
              <a:rPr lang="en-US" dirty="0" err="1"/>
              <a:t>sendiri</a:t>
            </a:r>
            <a:r>
              <a:rPr lang="en-US" dirty="0"/>
              <a:t> </a:t>
            </a:r>
            <a:r>
              <a:rPr lang="en-US" dirty="0" err="1"/>
              <a:t>terkait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terdapat</a:t>
            </a:r>
            <a:r>
              <a:rPr lang="en-US" dirty="0"/>
              <a:t> </a:t>
            </a:r>
            <a:r>
              <a:rPr lang="en-US" dirty="0" err="1"/>
              <a:t>ragam</a:t>
            </a:r>
            <a:r>
              <a:rPr lang="en-US" dirty="0"/>
              <a:t> </a:t>
            </a:r>
            <a:r>
              <a:rPr lang="en-US" dirty="0" err="1"/>
              <a:t>kebudayaan</a:t>
            </a:r>
            <a:r>
              <a:rPr lang="en-US" dirty="0"/>
              <a:t> dan </a:t>
            </a:r>
            <a:r>
              <a:rPr lang="en-US" dirty="0" err="1"/>
              <a:t>perbedaan</a:t>
            </a:r>
            <a:r>
              <a:rPr lang="en-US" dirty="0"/>
              <a:t> wilayah </a:t>
            </a:r>
            <a:r>
              <a:rPr lang="en-US" dirty="0" err="1"/>
              <a:t>administrasi</a:t>
            </a:r>
            <a:r>
              <a:rPr lang="en-US" dirty="0"/>
              <a:t> di Kota Bandar Lampung.</a:t>
            </a:r>
          </a:p>
          <a:p>
            <a:pPr marL="0" lvl="0" indent="0" algn="just"/>
            <a:endParaRPr lang="en-US" dirty="0"/>
          </a:p>
          <a:p>
            <a:pPr marL="0" lvl="0" indent="0" algn="just"/>
            <a:endParaRPr lang="en-US" dirty="0"/>
          </a:p>
          <a:p>
            <a:pPr marL="0" lvl="0" indent="0" algn="just"/>
            <a:endParaRPr lang="en-US" dirty="0"/>
          </a:p>
          <a:p>
            <a:pPr marL="0" lvl="0" indent="0" algn="just"/>
            <a:r>
              <a:rPr lang="en-US" dirty="0" err="1"/>
              <a:t>Pertanyaan</a:t>
            </a:r>
            <a:r>
              <a:rPr lang="en-US" dirty="0"/>
              <a:t> </a:t>
            </a:r>
            <a:r>
              <a:rPr lang="en-US" dirty="0" err="1"/>
              <a:t>penelitian</a:t>
            </a:r>
            <a:r>
              <a:rPr lang="en-US" dirty="0"/>
              <a:t> :</a:t>
            </a:r>
          </a:p>
          <a:p>
            <a:pPr marL="0" lvl="0" indent="0" algn="just"/>
            <a:r>
              <a:rPr lang="en-US" b="1" dirty="0"/>
              <a:t>“</a:t>
            </a:r>
            <a:r>
              <a:rPr lang="en-US" b="1" dirty="0" err="1"/>
              <a:t>Bagaimana</a:t>
            </a:r>
            <a:r>
              <a:rPr lang="en-US" b="1" dirty="0"/>
              <a:t> </a:t>
            </a:r>
            <a:r>
              <a:rPr lang="en-US" b="1" dirty="0" err="1"/>
              <a:t>penerapan</a:t>
            </a:r>
            <a:r>
              <a:rPr lang="en-US" b="1" dirty="0"/>
              <a:t> </a:t>
            </a:r>
            <a:r>
              <a:rPr lang="en-US" b="1" dirty="0" err="1"/>
              <a:t>konsep</a:t>
            </a:r>
            <a:r>
              <a:rPr lang="en-US" b="1" dirty="0"/>
              <a:t> </a:t>
            </a:r>
            <a:r>
              <a:rPr lang="en-US" b="1" i="1" dirty="0"/>
              <a:t>smart infrastructure</a:t>
            </a:r>
            <a:r>
              <a:rPr lang="en-US" b="1" dirty="0"/>
              <a:t> pada </a:t>
            </a:r>
            <a:r>
              <a:rPr lang="en-US" b="1" dirty="0" err="1"/>
              <a:t>aspek</a:t>
            </a:r>
            <a:r>
              <a:rPr lang="en-US" b="1" dirty="0"/>
              <a:t> </a:t>
            </a:r>
            <a:r>
              <a:rPr lang="en-US" b="1" dirty="0" err="1"/>
              <a:t>sarana</a:t>
            </a:r>
            <a:r>
              <a:rPr lang="en-US" b="1" dirty="0"/>
              <a:t> </a:t>
            </a:r>
            <a:r>
              <a:rPr lang="en-US" b="1" dirty="0" err="1"/>
              <a:t>perkotaan</a:t>
            </a:r>
            <a:r>
              <a:rPr lang="en-US" b="1" dirty="0"/>
              <a:t> di Kota Bandar Lampung?”</a:t>
            </a:r>
            <a:endParaRPr lang="id-ID" dirty="0"/>
          </a:p>
        </p:txBody>
      </p:sp>
      <p:sp>
        <p:nvSpPr>
          <p:cNvPr id="768" name="Google Shape;768;p34">
            <a:hlinkClick r:id="rId3" action="ppaction://hlinksldjump"/>
          </p:cNvPr>
          <p:cNvSpPr txBox="1"/>
          <p:nvPr/>
        </p:nvSpPr>
        <p:spPr>
          <a:xfrm>
            <a:off x="2236101" y="4498986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Tin</a:t>
            </a: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jauan</a:t>
            </a:r>
            <a:r>
              <a:rPr lang="en-US" b="1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Teori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69" name="Google Shape;769;p34">
            <a:hlinkClick r:id="rId4" action="ppaction://hlinksldjump"/>
          </p:cNvPr>
          <p:cNvSpPr txBox="1"/>
          <p:nvPr/>
        </p:nvSpPr>
        <p:spPr>
          <a:xfrm>
            <a:off x="3395922" y="4498986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Gambaran Umum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70" name="Google Shape;770;p34">
            <a:hlinkClick r:id="rId5" action="ppaction://hlinksldjump"/>
          </p:cNvPr>
          <p:cNvSpPr txBox="1"/>
          <p:nvPr/>
        </p:nvSpPr>
        <p:spPr>
          <a:xfrm>
            <a:off x="4555743" y="4498986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Metode Penelitian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71" name="Google Shape;771;p34">
            <a:hlinkClick r:id="rId6" action="ppaction://hlinksldjump"/>
          </p:cNvPr>
          <p:cNvSpPr txBox="1"/>
          <p:nvPr/>
        </p:nvSpPr>
        <p:spPr>
          <a:xfrm>
            <a:off x="5715564" y="4498986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Rencana</a:t>
            </a:r>
            <a:r>
              <a:rPr lang="en-US" b="1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Kegiatan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74" name="Google Shape;774;p34"/>
          <p:cNvSpPr txBox="1"/>
          <p:nvPr/>
        </p:nvSpPr>
        <p:spPr>
          <a:xfrm>
            <a:off x="1074111" y="4498986"/>
            <a:ext cx="1159820" cy="520800"/>
          </a:xfrm>
          <a:prstGeom prst="rect">
            <a:avLst/>
          </a:prstGeom>
          <a:gradFill>
            <a:gsLst>
              <a:gs pos="0">
                <a:srgbClr val="AA9EEE">
                  <a:alpha val="12549"/>
                </a:srgbClr>
              </a:gs>
              <a:gs pos="100000">
                <a:srgbClr val="FFFFFF"/>
              </a:gs>
            </a:gsLst>
            <a:lin ang="1619866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Pendahuluan</a:t>
            </a:r>
            <a:endParaRPr b="1" dirty="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83" name="Google Shape;783;p34"/>
          <p:cNvSpPr/>
          <p:nvPr/>
        </p:nvSpPr>
        <p:spPr>
          <a:xfrm>
            <a:off x="1074111" y="4955009"/>
            <a:ext cx="1159820" cy="84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84" name="Google Shape;784;p34">
            <a:hlinkClick r:id="rId7" action="ppaction://hlinksldjump"/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13224" y="585350"/>
            <a:ext cx="360887" cy="260251"/>
          </a:xfrm>
          <a:prstGeom prst="rect">
            <a:avLst/>
          </a:prstGeom>
          <a:noFill/>
          <a:ln>
            <a:noFill/>
          </a:ln>
        </p:spPr>
      </p:pic>
      <p:sp>
        <p:nvSpPr>
          <p:cNvPr id="785" name="Google Shape;785;p34">
            <a:hlinkClick r:id="" action="ppaction://hlinkshowjump?jump=nextslide"/>
          </p:cNvPr>
          <p:cNvSpPr/>
          <p:nvPr/>
        </p:nvSpPr>
        <p:spPr>
          <a:xfrm>
            <a:off x="7977175" y="627091"/>
            <a:ext cx="432265" cy="208566"/>
          </a:xfrm>
          <a:custGeom>
            <a:avLst/>
            <a:gdLst/>
            <a:ahLst/>
            <a:cxnLst/>
            <a:rect l="l" t="t" r="r" b="b"/>
            <a:pathLst>
              <a:path w="209583" h="101123" extrusionOk="0">
                <a:moveTo>
                  <a:pt x="158014" y="1"/>
                </a:moveTo>
                <a:cubicBezTo>
                  <a:pt x="155920" y="1"/>
                  <a:pt x="153827" y="808"/>
                  <a:pt x="152237" y="2415"/>
                </a:cubicBezTo>
                <a:cubicBezTo>
                  <a:pt x="149040" y="5611"/>
                  <a:pt x="149073" y="10765"/>
                  <a:pt x="152237" y="13929"/>
                </a:cubicBezTo>
                <a:lnTo>
                  <a:pt x="180845" y="42407"/>
                </a:lnTo>
                <a:lnTo>
                  <a:pt x="8155" y="42407"/>
                </a:lnTo>
                <a:cubicBezTo>
                  <a:pt x="3653" y="42407"/>
                  <a:pt x="0" y="46060"/>
                  <a:pt x="0" y="50562"/>
                </a:cubicBezTo>
                <a:cubicBezTo>
                  <a:pt x="0" y="55063"/>
                  <a:pt x="3653" y="58717"/>
                  <a:pt x="8155" y="58717"/>
                </a:cubicBezTo>
                <a:lnTo>
                  <a:pt x="180845" y="58717"/>
                </a:lnTo>
                <a:lnTo>
                  <a:pt x="152237" y="87194"/>
                </a:lnTo>
                <a:cubicBezTo>
                  <a:pt x="149073" y="90358"/>
                  <a:pt x="149040" y="95512"/>
                  <a:pt x="152237" y="98708"/>
                </a:cubicBezTo>
                <a:cubicBezTo>
                  <a:pt x="153827" y="100315"/>
                  <a:pt x="155920" y="101122"/>
                  <a:pt x="158014" y="101122"/>
                </a:cubicBezTo>
                <a:cubicBezTo>
                  <a:pt x="160087" y="101122"/>
                  <a:pt x="162162" y="100331"/>
                  <a:pt x="163752" y="98741"/>
                </a:cubicBezTo>
                <a:lnTo>
                  <a:pt x="206353" y="56335"/>
                </a:lnTo>
                <a:lnTo>
                  <a:pt x="206386" y="56335"/>
                </a:lnTo>
                <a:cubicBezTo>
                  <a:pt x="209583" y="53139"/>
                  <a:pt x="209550" y="47952"/>
                  <a:pt x="206386" y="44788"/>
                </a:cubicBezTo>
                <a:lnTo>
                  <a:pt x="206353" y="44788"/>
                </a:lnTo>
                <a:lnTo>
                  <a:pt x="163752" y="2382"/>
                </a:lnTo>
                <a:cubicBezTo>
                  <a:pt x="162162" y="792"/>
                  <a:pt x="160087" y="1"/>
                  <a:pt x="15801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6" name="Google Shape;786;p34">
            <a:hlinkClick r:id="" action="ppaction://hlinkshowjump?jump=previousslide"/>
          </p:cNvPr>
          <p:cNvSpPr/>
          <p:nvPr/>
        </p:nvSpPr>
        <p:spPr>
          <a:xfrm flipH="1">
            <a:off x="7358100" y="627091"/>
            <a:ext cx="432265" cy="208566"/>
          </a:xfrm>
          <a:custGeom>
            <a:avLst/>
            <a:gdLst/>
            <a:ahLst/>
            <a:cxnLst/>
            <a:rect l="l" t="t" r="r" b="b"/>
            <a:pathLst>
              <a:path w="209583" h="101123" extrusionOk="0">
                <a:moveTo>
                  <a:pt x="158014" y="1"/>
                </a:moveTo>
                <a:cubicBezTo>
                  <a:pt x="155920" y="1"/>
                  <a:pt x="153827" y="808"/>
                  <a:pt x="152237" y="2415"/>
                </a:cubicBezTo>
                <a:cubicBezTo>
                  <a:pt x="149040" y="5611"/>
                  <a:pt x="149073" y="10765"/>
                  <a:pt x="152237" y="13929"/>
                </a:cubicBezTo>
                <a:lnTo>
                  <a:pt x="180845" y="42407"/>
                </a:lnTo>
                <a:lnTo>
                  <a:pt x="8155" y="42407"/>
                </a:lnTo>
                <a:cubicBezTo>
                  <a:pt x="3653" y="42407"/>
                  <a:pt x="0" y="46060"/>
                  <a:pt x="0" y="50562"/>
                </a:cubicBezTo>
                <a:cubicBezTo>
                  <a:pt x="0" y="55063"/>
                  <a:pt x="3653" y="58717"/>
                  <a:pt x="8155" y="58717"/>
                </a:cubicBezTo>
                <a:lnTo>
                  <a:pt x="180845" y="58717"/>
                </a:lnTo>
                <a:lnTo>
                  <a:pt x="152237" y="87194"/>
                </a:lnTo>
                <a:cubicBezTo>
                  <a:pt x="149073" y="90358"/>
                  <a:pt x="149040" y="95512"/>
                  <a:pt x="152237" y="98708"/>
                </a:cubicBezTo>
                <a:cubicBezTo>
                  <a:pt x="153827" y="100315"/>
                  <a:pt x="155920" y="101122"/>
                  <a:pt x="158014" y="101122"/>
                </a:cubicBezTo>
                <a:cubicBezTo>
                  <a:pt x="160087" y="101122"/>
                  <a:pt x="162162" y="100331"/>
                  <a:pt x="163752" y="98741"/>
                </a:cubicBezTo>
                <a:lnTo>
                  <a:pt x="206353" y="56335"/>
                </a:lnTo>
                <a:lnTo>
                  <a:pt x="206386" y="56335"/>
                </a:lnTo>
                <a:cubicBezTo>
                  <a:pt x="209583" y="53139"/>
                  <a:pt x="209550" y="47952"/>
                  <a:pt x="206386" y="44788"/>
                </a:cubicBezTo>
                <a:lnTo>
                  <a:pt x="206353" y="44788"/>
                </a:lnTo>
                <a:lnTo>
                  <a:pt x="163752" y="2382"/>
                </a:lnTo>
                <a:cubicBezTo>
                  <a:pt x="162162" y="792"/>
                  <a:pt x="160087" y="1"/>
                  <a:pt x="15801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818;p35">
            <a:extLst>
              <a:ext uri="{FF2B5EF4-FFF2-40B4-BE49-F238E27FC236}">
                <a16:creationId xmlns:a16="http://schemas.microsoft.com/office/drawing/2014/main" id="{1682206F-0BBA-4742-B78E-AD34A90FA29D}"/>
              </a:ext>
            </a:extLst>
          </p:cNvPr>
          <p:cNvSpPr txBox="1">
            <a:spLocks/>
          </p:cNvSpPr>
          <p:nvPr/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 ExtraBold"/>
              <a:buNone/>
              <a:defRPr sz="28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 ExtraBold"/>
              <a:buNone/>
              <a:defRPr sz="36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 ExtraBold"/>
              <a:buNone/>
              <a:defRPr sz="36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 ExtraBold"/>
              <a:buNone/>
              <a:defRPr sz="36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 ExtraBold"/>
              <a:buNone/>
              <a:defRPr sz="36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 ExtraBold"/>
              <a:buNone/>
              <a:defRPr sz="36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 ExtraBold"/>
              <a:buNone/>
              <a:defRPr sz="36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 ExtraBold"/>
              <a:buNone/>
              <a:defRPr sz="36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 ExtraBold"/>
              <a:buNone/>
              <a:defRPr sz="36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pPr algn="ctr"/>
            <a:r>
              <a:rPr lang="en-US" sz="2000" dirty="0" err="1"/>
              <a:t>Rumusan</a:t>
            </a:r>
            <a:r>
              <a:rPr lang="en-US" sz="2000" dirty="0"/>
              <a:t> </a:t>
            </a:r>
            <a:r>
              <a:rPr lang="en-US" sz="2000" dirty="0" err="1"/>
              <a:t>Masalah</a:t>
            </a:r>
            <a:r>
              <a:rPr lang="en-US" sz="2000" dirty="0"/>
              <a:t> dan </a:t>
            </a:r>
            <a:r>
              <a:rPr lang="en-US" sz="2000" dirty="0" err="1"/>
              <a:t>Pertanyaan</a:t>
            </a:r>
            <a:r>
              <a:rPr lang="en-US" sz="2000" dirty="0"/>
              <a:t> </a:t>
            </a:r>
            <a:r>
              <a:rPr lang="en-US" sz="2000" dirty="0" err="1"/>
              <a:t>Penelitian</a:t>
            </a:r>
            <a:endParaRPr lang="en-US" sz="2000" dirty="0"/>
          </a:p>
        </p:txBody>
      </p:sp>
      <p:pic>
        <p:nvPicPr>
          <p:cNvPr id="216" name="Picture 215">
            <a:extLst>
              <a:ext uri="{FF2B5EF4-FFF2-40B4-BE49-F238E27FC236}">
                <a16:creationId xmlns:a16="http://schemas.microsoft.com/office/drawing/2014/main" id="{AA752544-8F95-4F84-BDB9-B6DAFA537D1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60709" y="4317839"/>
            <a:ext cx="2081568" cy="701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1317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1" name="Google Shape;791;p35"/>
          <p:cNvGrpSpPr/>
          <p:nvPr/>
        </p:nvGrpSpPr>
        <p:grpSpPr>
          <a:xfrm>
            <a:off x="101721" y="4505825"/>
            <a:ext cx="8940558" cy="84600"/>
            <a:chOff x="155346" y="4358775"/>
            <a:chExt cx="8934304" cy="84600"/>
          </a:xfrm>
        </p:grpSpPr>
        <p:cxnSp>
          <p:nvCxnSpPr>
            <p:cNvPr id="792" name="Google Shape;792;p35"/>
            <p:cNvCxnSpPr/>
            <p:nvPr/>
          </p:nvCxnSpPr>
          <p:spPr>
            <a:xfrm rot="10800000">
              <a:off x="155350" y="4358775"/>
              <a:ext cx="89343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200025" dist="57150" dir="15840000" algn="bl" rotWithShape="0">
                <a:srgbClr val="7966E4"/>
              </a:outerShdw>
            </a:effectLst>
          </p:spPr>
        </p:cxnSp>
        <p:sp>
          <p:nvSpPr>
            <p:cNvPr id="793" name="Google Shape;793;p35"/>
            <p:cNvSpPr/>
            <p:nvPr/>
          </p:nvSpPr>
          <p:spPr>
            <a:xfrm>
              <a:off x="155346" y="4358775"/>
              <a:ext cx="8934300" cy="84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18" name="Google Shape;818;p35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Tujuan</a:t>
            </a:r>
            <a:r>
              <a:rPr lang="en-US" dirty="0"/>
              <a:t> dan </a:t>
            </a:r>
            <a:r>
              <a:rPr lang="en-US" dirty="0" err="1"/>
              <a:t>Sasaran</a:t>
            </a:r>
            <a:endParaRPr dirty="0"/>
          </a:p>
        </p:txBody>
      </p:sp>
      <p:sp>
        <p:nvSpPr>
          <p:cNvPr id="819" name="Google Shape;819;p35"/>
          <p:cNvSpPr txBox="1">
            <a:spLocks noGrp="1"/>
          </p:cNvSpPr>
          <p:nvPr>
            <p:ph type="subTitle" idx="1"/>
          </p:nvPr>
        </p:nvSpPr>
        <p:spPr>
          <a:xfrm>
            <a:off x="4132676" y="2869808"/>
            <a:ext cx="3473037" cy="697535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l"/>
            <a:r>
              <a:rPr lang="en-US" dirty="0"/>
              <a:t>1. </a:t>
            </a:r>
            <a:r>
              <a:rPr lang="en-US" dirty="0" err="1"/>
              <a:t>Mengidentifikasi</a:t>
            </a:r>
            <a:r>
              <a:rPr lang="en-US" dirty="0"/>
              <a:t> </a:t>
            </a:r>
            <a:r>
              <a:rPr lang="en-US" dirty="0" err="1"/>
              <a:t>Konsep</a:t>
            </a:r>
            <a:r>
              <a:rPr lang="en-US" dirty="0"/>
              <a:t> Smart infrastructure Pada </a:t>
            </a:r>
            <a:r>
              <a:rPr lang="en-US" dirty="0" err="1"/>
              <a:t>Aspek</a:t>
            </a:r>
            <a:r>
              <a:rPr lang="en-US" dirty="0"/>
              <a:t> </a:t>
            </a:r>
            <a:r>
              <a:rPr lang="en-US" dirty="0" err="1"/>
              <a:t>Sarana</a:t>
            </a:r>
            <a:r>
              <a:rPr lang="en-US" dirty="0"/>
              <a:t> Kota Bandar Lampung.</a:t>
            </a:r>
          </a:p>
        </p:txBody>
      </p:sp>
      <p:sp>
        <p:nvSpPr>
          <p:cNvPr id="821" name="Google Shape;821;p35"/>
          <p:cNvSpPr txBox="1">
            <a:spLocks noGrp="1"/>
          </p:cNvSpPr>
          <p:nvPr>
            <p:ph type="subTitle" idx="2"/>
          </p:nvPr>
        </p:nvSpPr>
        <p:spPr>
          <a:xfrm>
            <a:off x="4664063" y="2343609"/>
            <a:ext cx="2103000" cy="44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Sasaran</a:t>
            </a:r>
            <a:endParaRPr dirty="0"/>
          </a:p>
        </p:txBody>
      </p:sp>
      <p:sp>
        <p:nvSpPr>
          <p:cNvPr id="823" name="Google Shape;823;p35"/>
          <p:cNvSpPr txBox="1">
            <a:spLocks noGrp="1"/>
          </p:cNvSpPr>
          <p:nvPr>
            <p:ph type="subTitle" idx="4"/>
          </p:nvPr>
        </p:nvSpPr>
        <p:spPr>
          <a:xfrm>
            <a:off x="1131075" y="1016471"/>
            <a:ext cx="2103000" cy="44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/>
              <a:t>Tujuan</a:t>
            </a:r>
            <a:endParaRPr b="1" dirty="0"/>
          </a:p>
        </p:txBody>
      </p:sp>
      <p:sp>
        <p:nvSpPr>
          <p:cNvPr id="825" name="Google Shape;825;p35"/>
          <p:cNvSpPr txBox="1">
            <a:spLocks noGrp="1"/>
          </p:cNvSpPr>
          <p:nvPr>
            <p:ph type="subTitle" idx="7"/>
          </p:nvPr>
        </p:nvSpPr>
        <p:spPr>
          <a:xfrm>
            <a:off x="1801476" y="1379313"/>
            <a:ext cx="4132087" cy="735176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just"/>
            <a:r>
              <a:rPr lang="nn-NO" dirty="0"/>
              <a:t>Mengkaji Penerapan Konsep Smart infrastructure Pada Aspek Sarana Perkotaan di Kota Bandar Lampung</a:t>
            </a:r>
            <a:endParaRPr dirty="0"/>
          </a:p>
        </p:txBody>
      </p:sp>
      <p:sp>
        <p:nvSpPr>
          <p:cNvPr id="826" name="Google Shape;826;p35"/>
          <p:cNvSpPr txBox="1">
            <a:spLocks noGrp="1"/>
          </p:cNvSpPr>
          <p:nvPr>
            <p:ph type="subTitle" idx="8"/>
          </p:nvPr>
        </p:nvSpPr>
        <p:spPr>
          <a:xfrm>
            <a:off x="4132676" y="3641816"/>
            <a:ext cx="3143968" cy="697535"/>
          </a:xfrm>
          <a:prstGeom prst="rect">
            <a:avLst/>
          </a:prstGeom>
        </p:spPr>
        <p:txBody>
          <a:bodyPr spcFirstLastPara="1" wrap="square" lIns="0" tIns="90000" rIns="0" bIns="90000" anchor="ctr" anchorCtr="0">
            <a:noAutofit/>
          </a:bodyPr>
          <a:lstStyle/>
          <a:p>
            <a:pPr marL="0" lvl="0" indent="0" algn="l"/>
            <a:r>
              <a:rPr lang="nn-NO" dirty="0"/>
              <a:t>2. Mengidentifikasi Penerapan Smart Infratsructure Pada Aspek Sarana Kota Bandar Lampung</a:t>
            </a:r>
            <a:endParaRPr dirty="0"/>
          </a:p>
        </p:txBody>
      </p:sp>
      <p:grpSp>
        <p:nvGrpSpPr>
          <p:cNvPr id="842" name="Google Shape;842;p35"/>
          <p:cNvGrpSpPr/>
          <p:nvPr/>
        </p:nvGrpSpPr>
        <p:grpSpPr>
          <a:xfrm>
            <a:off x="536175" y="730650"/>
            <a:ext cx="7363238" cy="3345013"/>
            <a:chOff x="536175" y="730650"/>
            <a:chExt cx="7363238" cy="3345013"/>
          </a:xfrm>
        </p:grpSpPr>
        <p:sp>
          <p:nvSpPr>
            <p:cNvPr id="843" name="Google Shape;843;p35"/>
            <p:cNvSpPr/>
            <p:nvPr/>
          </p:nvSpPr>
          <p:spPr>
            <a:xfrm>
              <a:off x="536175" y="730650"/>
              <a:ext cx="1189800" cy="1189800"/>
            </a:xfrm>
            <a:prstGeom prst="donut">
              <a:avLst>
                <a:gd name="adj" fmla="val 1594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35"/>
            <p:cNvSpPr/>
            <p:nvPr/>
          </p:nvSpPr>
          <p:spPr>
            <a:xfrm rot="10800000">
              <a:off x="7605713" y="3131612"/>
              <a:ext cx="293700" cy="294000"/>
            </a:xfrm>
            <a:prstGeom prst="donut">
              <a:avLst>
                <a:gd name="adj" fmla="val 1594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35"/>
            <p:cNvSpPr/>
            <p:nvPr/>
          </p:nvSpPr>
          <p:spPr>
            <a:xfrm rot="10800000">
              <a:off x="7302488" y="3502963"/>
              <a:ext cx="572100" cy="572700"/>
            </a:xfrm>
            <a:prstGeom prst="donut">
              <a:avLst>
                <a:gd name="adj" fmla="val 1594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35"/>
            <p:cNvSpPr/>
            <p:nvPr/>
          </p:nvSpPr>
          <p:spPr>
            <a:xfrm>
              <a:off x="3338500" y="2865963"/>
              <a:ext cx="520200" cy="520800"/>
            </a:xfrm>
            <a:prstGeom prst="donut">
              <a:avLst>
                <a:gd name="adj" fmla="val 1594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35"/>
            <p:cNvSpPr/>
            <p:nvPr/>
          </p:nvSpPr>
          <p:spPr>
            <a:xfrm>
              <a:off x="5933563" y="1443563"/>
              <a:ext cx="520200" cy="520800"/>
            </a:xfrm>
            <a:prstGeom prst="donut">
              <a:avLst>
                <a:gd name="adj" fmla="val 1594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48" name="Google Shape;848;p35">
            <a:hlinkClick r:id="rId3" action="ppaction://hlinksldjump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3224" y="585350"/>
            <a:ext cx="360887" cy="260251"/>
          </a:xfrm>
          <a:prstGeom prst="rect">
            <a:avLst/>
          </a:prstGeom>
          <a:noFill/>
          <a:ln>
            <a:noFill/>
          </a:ln>
        </p:spPr>
      </p:pic>
      <p:sp>
        <p:nvSpPr>
          <p:cNvPr id="849" name="Google Shape;849;p35">
            <a:hlinkClick r:id="" action="ppaction://hlinkshowjump?jump=nextslide"/>
          </p:cNvPr>
          <p:cNvSpPr/>
          <p:nvPr/>
        </p:nvSpPr>
        <p:spPr>
          <a:xfrm>
            <a:off x="7977175" y="627091"/>
            <a:ext cx="432265" cy="208566"/>
          </a:xfrm>
          <a:custGeom>
            <a:avLst/>
            <a:gdLst/>
            <a:ahLst/>
            <a:cxnLst/>
            <a:rect l="l" t="t" r="r" b="b"/>
            <a:pathLst>
              <a:path w="209583" h="101123" extrusionOk="0">
                <a:moveTo>
                  <a:pt x="158014" y="1"/>
                </a:moveTo>
                <a:cubicBezTo>
                  <a:pt x="155920" y="1"/>
                  <a:pt x="153827" y="808"/>
                  <a:pt x="152237" y="2415"/>
                </a:cubicBezTo>
                <a:cubicBezTo>
                  <a:pt x="149040" y="5611"/>
                  <a:pt x="149073" y="10765"/>
                  <a:pt x="152237" y="13929"/>
                </a:cubicBezTo>
                <a:lnTo>
                  <a:pt x="180845" y="42407"/>
                </a:lnTo>
                <a:lnTo>
                  <a:pt x="8155" y="42407"/>
                </a:lnTo>
                <a:cubicBezTo>
                  <a:pt x="3653" y="42407"/>
                  <a:pt x="0" y="46060"/>
                  <a:pt x="0" y="50562"/>
                </a:cubicBezTo>
                <a:cubicBezTo>
                  <a:pt x="0" y="55063"/>
                  <a:pt x="3653" y="58717"/>
                  <a:pt x="8155" y="58717"/>
                </a:cubicBezTo>
                <a:lnTo>
                  <a:pt x="180845" y="58717"/>
                </a:lnTo>
                <a:lnTo>
                  <a:pt x="152237" y="87194"/>
                </a:lnTo>
                <a:cubicBezTo>
                  <a:pt x="149073" y="90358"/>
                  <a:pt x="149040" y="95512"/>
                  <a:pt x="152237" y="98708"/>
                </a:cubicBezTo>
                <a:cubicBezTo>
                  <a:pt x="153827" y="100315"/>
                  <a:pt x="155920" y="101122"/>
                  <a:pt x="158014" y="101122"/>
                </a:cubicBezTo>
                <a:cubicBezTo>
                  <a:pt x="160087" y="101122"/>
                  <a:pt x="162162" y="100331"/>
                  <a:pt x="163752" y="98741"/>
                </a:cubicBezTo>
                <a:lnTo>
                  <a:pt x="206353" y="56335"/>
                </a:lnTo>
                <a:lnTo>
                  <a:pt x="206386" y="56335"/>
                </a:lnTo>
                <a:cubicBezTo>
                  <a:pt x="209583" y="53139"/>
                  <a:pt x="209550" y="47952"/>
                  <a:pt x="206386" y="44788"/>
                </a:cubicBezTo>
                <a:lnTo>
                  <a:pt x="206353" y="44788"/>
                </a:lnTo>
                <a:lnTo>
                  <a:pt x="163752" y="2382"/>
                </a:lnTo>
                <a:cubicBezTo>
                  <a:pt x="162162" y="792"/>
                  <a:pt x="160087" y="1"/>
                  <a:pt x="15801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0" name="Google Shape;850;p35">
            <a:hlinkClick r:id="" action="ppaction://hlinkshowjump?jump=previousslide"/>
          </p:cNvPr>
          <p:cNvSpPr/>
          <p:nvPr/>
        </p:nvSpPr>
        <p:spPr>
          <a:xfrm flipH="1">
            <a:off x="7358100" y="627091"/>
            <a:ext cx="432265" cy="208566"/>
          </a:xfrm>
          <a:custGeom>
            <a:avLst/>
            <a:gdLst/>
            <a:ahLst/>
            <a:cxnLst/>
            <a:rect l="l" t="t" r="r" b="b"/>
            <a:pathLst>
              <a:path w="209583" h="101123" extrusionOk="0">
                <a:moveTo>
                  <a:pt x="158014" y="1"/>
                </a:moveTo>
                <a:cubicBezTo>
                  <a:pt x="155920" y="1"/>
                  <a:pt x="153827" y="808"/>
                  <a:pt x="152237" y="2415"/>
                </a:cubicBezTo>
                <a:cubicBezTo>
                  <a:pt x="149040" y="5611"/>
                  <a:pt x="149073" y="10765"/>
                  <a:pt x="152237" y="13929"/>
                </a:cubicBezTo>
                <a:lnTo>
                  <a:pt x="180845" y="42407"/>
                </a:lnTo>
                <a:lnTo>
                  <a:pt x="8155" y="42407"/>
                </a:lnTo>
                <a:cubicBezTo>
                  <a:pt x="3653" y="42407"/>
                  <a:pt x="0" y="46060"/>
                  <a:pt x="0" y="50562"/>
                </a:cubicBezTo>
                <a:cubicBezTo>
                  <a:pt x="0" y="55063"/>
                  <a:pt x="3653" y="58717"/>
                  <a:pt x="8155" y="58717"/>
                </a:cubicBezTo>
                <a:lnTo>
                  <a:pt x="180845" y="58717"/>
                </a:lnTo>
                <a:lnTo>
                  <a:pt x="152237" y="87194"/>
                </a:lnTo>
                <a:cubicBezTo>
                  <a:pt x="149073" y="90358"/>
                  <a:pt x="149040" y="95512"/>
                  <a:pt x="152237" y="98708"/>
                </a:cubicBezTo>
                <a:cubicBezTo>
                  <a:pt x="153827" y="100315"/>
                  <a:pt x="155920" y="101122"/>
                  <a:pt x="158014" y="101122"/>
                </a:cubicBezTo>
                <a:cubicBezTo>
                  <a:pt x="160087" y="101122"/>
                  <a:pt x="162162" y="100331"/>
                  <a:pt x="163752" y="98741"/>
                </a:cubicBezTo>
                <a:lnTo>
                  <a:pt x="206353" y="56335"/>
                </a:lnTo>
                <a:lnTo>
                  <a:pt x="206386" y="56335"/>
                </a:lnTo>
                <a:cubicBezTo>
                  <a:pt x="209583" y="53139"/>
                  <a:pt x="209550" y="47952"/>
                  <a:pt x="206386" y="44788"/>
                </a:cubicBezTo>
                <a:lnTo>
                  <a:pt x="206353" y="44788"/>
                </a:lnTo>
                <a:lnTo>
                  <a:pt x="163752" y="2382"/>
                </a:lnTo>
                <a:cubicBezTo>
                  <a:pt x="162162" y="792"/>
                  <a:pt x="160087" y="1"/>
                  <a:pt x="15801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768;p34">
            <a:hlinkClick r:id="rId5" action="ppaction://hlinksldjump"/>
            <a:extLst>
              <a:ext uri="{FF2B5EF4-FFF2-40B4-BE49-F238E27FC236}">
                <a16:creationId xmlns:a16="http://schemas.microsoft.com/office/drawing/2014/main" id="{6ED9022B-E0EB-4D2A-9A90-2619A6418B44}"/>
              </a:ext>
            </a:extLst>
          </p:cNvPr>
          <p:cNvSpPr txBox="1"/>
          <p:nvPr/>
        </p:nvSpPr>
        <p:spPr>
          <a:xfrm>
            <a:off x="2236101" y="4498986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Tin</a:t>
            </a: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jauan</a:t>
            </a:r>
            <a:r>
              <a:rPr lang="en-US" b="1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Teori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4" name="Google Shape;769;p34">
            <a:hlinkClick r:id="rId6" action="ppaction://hlinksldjump"/>
            <a:extLst>
              <a:ext uri="{FF2B5EF4-FFF2-40B4-BE49-F238E27FC236}">
                <a16:creationId xmlns:a16="http://schemas.microsoft.com/office/drawing/2014/main" id="{9A0A92C1-DAC8-450B-970D-D9DDB1B2931C}"/>
              </a:ext>
            </a:extLst>
          </p:cNvPr>
          <p:cNvSpPr txBox="1"/>
          <p:nvPr/>
        </p:nvSpPr>
        <p:spPr>
          <a:xfrm>
            <a:off x="3395922" y="4498986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Gambaran Umum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5" name="Google Shape;770;p34">
            <a:hlinkClick r:id="rId7" action="ppaction://hlinksldjump"/>
            <a:extLst>
              <a:ext uri="{FF2B5EF4-FFF2-40B4-BE49-F238E27FC236}">
                <a16:creationId xmlns:a16="http://schemas.microsoft.com/office/drawing/2014/main" id="{38949320-A21D-473B-820C-F6E046264F00}"/>
              </a:ext>
            </a:extLst>
          </p:cNvPr>
          <p:cNvSpPr txBox="1"/>
          <p:nvPr/>
        </p:nvSpPr>
        <p:spPr>
          <a:xfrm>
            <a:off x="4555743" y="4498986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Metode Penelitian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6" name="Google Shape;771;p34">
            <a:hlinkClick r:id="rId8" action="ppaction://hlinksldjump"/>
            <a:extLst>
              <a:ext uri="{FF2B5EF4-FFF2-40B4-BE49-F238E27FC236}">
                <a16:creationId xmlns:a16="http://schemas.microsoft.com/office/drawing/2014/main" id="{B63D4DF7-7C23-4351-82FA-4A20F464DA2B}"/>
              </a:ext>
            </a:extLst>
          </p:cNvPr>
          <p:cNvSpPr txBox="1"/>
          <p:nvPr/>
        </p:nvSpPr>
        <p:spPr>
          <a:xfrm>
            <a:off x="5715564" y="4498986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Rencana</a:t>
            </a:r>
            <a:r>
              <a:rPr lang="en-US" b="1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Kegiatan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7" name="Google Shape;774;p34">
            <a:extLst>
              <a:ext uri="{FF2B5EF4-FFF2-40B4-BE49-F238E27FC236}">
                <a16:creationId xmlns:a16="http://schemas.microsoft.com/office/drawing/2014/main" id="{1C690C73-CB1E-4AA3-A87F-AE9E3AE3624A}"/>
              </a:ext>
            </a:extLst>
          </p:cNvPr>
          <p:cNvSpPr txBox="1"/>
          <p:nvPr/>
        </p:nvSpPr>
        <p:spPr>
          <a:xfrm>
            <a:off x="1074111" y="4498986"/>
            <a:ext cx="1159820" cy="520800"/>
          </a:xfrm>
          <a:prstGeom prst="rect">
            <a:avLst/>
          </a:prstGeom>
          <a:gradFill>
            <a:gsLst>
              <a:gs pos="0">
                <a:srgbClr val="AA9EEE">
                  <a:alpha val="12549"/>
                </a:srgbClr>
              </a:gs>
              <a:gs pos="100000">
                <a:srgbClr val="FFFFFF"/>
              </a:gs>
            </a:gsLst>
            <a:lin ang="1619866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Pendahuluan</a:t>
            </a:r>
            <a:endParaRPr b="1" dirty="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8" name="Google Shape;783;p34">
            <a:extLst>
              <a:ext uri="{FF2B5EF4-FFF2-40B4-BE49-F238E27FC236}">
                <a16:creationId xmlns:a16="http://schemas.microsoft.com/office/drawing/2014/main" id="{65464D40-A7D1-4EBD-AB8B-0BF6772D262D}"/>
              </a:ext>
            </a:extLst>
          </p:cNvPr>
          <p:cNvSpPr/>
          <p:nvPr/>
        </p:nvSpPr>
        <p:spPr>
          <a:xfrm>
            <a:off x="1074111" y="4955009"/>
            <a:ext cx="1159820" cy="84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9" name="Picture 68">
            <a:extLst>
              <a:ext uri="{FF2B5EF4-FFF2-40B4-BE49-F238E27FC236}">
                <a16:creationId xmlns:a16="http://schemas.microsoft.com/office/drawing/2014/main" id="{B20593B2-1416-4188-9905-064A4F7307B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60709" y="4317839"/>
            <a:ext cx="2081568" cy="70111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8B5C888-F12E-4EAC-8E88-1F682B66498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67237" y="2450945"/>
            <a:ext cx="1617267" cy="218428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7" name="Google Shape;577;p34"/>
          <p:cNvGrpSpPr/>
          <p:nvPr/>
        </p:nvGrpSpPr>
        <p:grpSpPr>
          <a:xfrm>
            <a:off x="101721" y="4505825"/>
            <a:ext cx="8940558" cy="84600"/>
            <a:chOff x="155346" y="4358775"/>
            <a:chExt cx="8934304" cy="84600"/>
          </a:xfrm>
        </p:grpSpPr>
        <p:cxnSp>
          <p:nvCxnSpPr>
            <p:cNvPr id="578" name="Google Shape;578;p34"/>
            <p:cNvCxnSpPr/>
            <p:nvPr/>
          </p:nvCxnSpPr>
          <p:spPr>
            <a:xfrm rot="10800000">
              <a:off x="155350" y="4358775"/>
              <a:ext cx="89343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200025" dist="57150" dir="15840000" algn="bl" rotWithShape="0">
                <a:srgbClr val="7966E4"/>
              </a:outerShdw>
            </a:effectLst>
          </p:spPr>
        </p:cxnSp>
        <p:sp>
          <p:nvSpPr>
            <p:cNvPr id="579" name="Google Shape;579;p34"/>
            <p:cNvSpPr/>
            <p:nvPr/>
          </p:nvSpPr>
          <p:spPr>
            <a:xfrm>
              <a:off x="155346" y="4358775"/>
              <a:ext cx="8934300" cy="84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0" name="Google Shape;580;p34"/>
          <p:cNvGrpSpPr/>
          <p:nvPr/>
        </p:nvGrpSpPr>
        <p:grpSpPr>
          <a:xfrm rot="10800000" flipH="1">
            <a:off x="3875075" y="1113199"/>
            <a:ext cx="2146913" cy="2771751"/>
            <a:chOff x="3875075" y="710349"/>
            <a:chExt cx="2146913" cy="2771751"/>
          </a:xfrm>
        </p:grpSpPr>
        <p:sp>
          <p:nvSpPr>
            <p:cNvPr id="581" name="Google Shape;581;p34"/>
            <p:cNvSpPr/>
            <p:nvPr/>
          </p:nvSpPr>
          <p:spPr>
            <a:xfrm>
              <a:off x="4408975" y="710349"/>
              <a:ext cx="572100" cy="572700"/>
            </a:xfrm>
            <a:prstGeom prst="donut">
              <a:avLst>
                <a:gd name="adj" fmla="val 1594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34"/>
            <p:cNvSpPr/>
            <p:nvPr/>
          </p:nvSpPr>
          <p:spPr>
            <a:xfrm>
              <a:off x="3875075" y="2961300"/>
              <a:ext cx="520200" cy="520800"/>
            </a:xfrm>
            <a:prstGeom prst="donut">
              <a:avLst>
                <a:gd name="adj" fmla="val 1594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34"/>
            <p:cNvSpPr/>
            <p:nvPr/>
          </p:nvSpPr>
          <p:spPr>
            <a:xfrm>
              <a:off x="5501788" y="1677663"/>
              <a:ext cx="520200" cy="520800"/>
            </a:xfrm>
            <a:prstGeom prst="donut">
              <a:avLst>
                <a:gd name="adj" fmla="val 1594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2" name="Google Shape;592;p34"/>
          <p:cNvSpPr txBox="1">
            <a:spLocks noGrp="1"/>
          </p:cNvSpPr>
          <p:nvPr>
            <p:ph type="subTitle" idx="1"/>
          </p:nvPr>
        </p:nvSpPr>
        <p:spPr>
          <a:xfrm>
            <a:off x="726375" y="985926"/>
            <a:ext cx="7683042" cy="3500076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/>
            <a:r>
              <a:rPr lang="en-US" b="1" dirty="0">
                <a:latin typeface="Bahnschrift Light" panose="020B0502040204020203" pitchFamily="34" charset="0"/>
                <a:cs typeface="Times New Roman" pitchFamily="18" charset="0"/>
              </a:rPr>
              <a:t>RUANG LINGKUP WILAYAH</a:t>
            </a:r>
          </a:p>
          <a:p>
            <a:pPr marL="0" lvl="0" indent="0"/>
            <a:endParaRPr lang="en-US" b="1" dirty="0">
              <a:latin typeface="Bahnschrift Light" panose="020B0502040204020203" pitchFamily="34" charset="0"/>
              <a:cs typeface="Times New Roman" pitchFamily="18" charset="0"/>
            </a:endParaRPr>
          </a:p>
          <a:p>
            <a:pPr marL="0" lvl="0" indent="0" algn="just"/>
            <a:r>
              <a:rPr lang="en-US" dirty="0">
                <a:latin typeface="Bahnschrift Light" panose="020B0502040204020203" pitchFamily="34" charset="0"/>
                <a:cs typeface="Times New Roman" pitchFamily="18" charset="0"/>
              </a:rPr>
              <a:t>Kawasan yang </a:t>
            </a:r>
            <a:r>
              <a:rPr lang="en-US" dirty="0" err="1">
                <a:latin typeface="Bahnschrift Light" panose="020B0502040204020203" pitchFamily="34" charset="0"/>
                <a:cs typeface="Times New Roman" pitchFamily="18" charset="0"/>
              </a:rPr>
              <a:t>akan</a:t>
            </a:r>
            <a:r>
              <a:rPr lang="en-US" dirty="0">
                <a:latin typeface="Bahnschrift Light" panose="020B0502040204020203" pitchFamily="34" charset="0"/>
                <a:cs typeface="Times New Roman" pitchFamily="18" charset="0"/>
              </a:rPr>
              <a:t> </a:t>
            </a:r>
            <a:r>
              <a:rPr lang="en-US" dirty="0" err="1">
                <a:latin typeface="Bahnschrift Light" panose="020B0502040204020203" pitchFamily="34" charset="0"/>
                <a:cs typeface="Times New Roman" pitchFamily="18" charset="0"/>
              </a:rPr>
              <a:t>diteliti</a:t>
            </a:r>
            <a:r>
              <a:rPr lang="en-US" dirty="0">
                <a:latin typeface="Bahnschrift Light" panose="020B0502040204020203" pitchFamily="34" charset="0"/>
                <a:cs typeface="Times New Roman" pitchFamily="18" charset="0"/>
              </a:rPr>
              <a:t> </a:t>
            </a:r>
            <a:r>
              <a:rPr lang="en-US" dirty="0" err="1">
                <a:latin typeface="Bahnschrift Light" panose="020B0502040204020203" pitchFamily="34" charset="0"/>
                <a:cs typeface="Times New Roman" pitchFamily="18" charset="0"/>
              </a:rPr>
              <a:t>terkait</a:t>
            </a:r>
            <a:r>
              <a:rPr lang="en-US" dirty="0">
                <a:latin typeface="Bahnschrift Light" panose="020B0502040204020203" pitchFamily="34" charset="0"/>
                <a:cs typeface="Times New Roman" pitchFamily="18" charset="0"/>
              </a:rPr>
              <a:t> </a:t>
            </a:r>
            <a:r>
              <a:rPr lang="en-US" dirty="0" err="1">
                <a:latin typeface="Bahnschrift Light" panose="020B0502040204020203" pitchFamily="34" charset="0"/>
                <a:cs typeface="Times New Roman" pitchFamily="18" charset="0"/>
              </a:rPr>
              <a:t>Penerapan</a:t>
            </a:r>
            <a:r>
              <a:rPr lang="en-US" dirty="0">
                <a:latin typeface="Bahnschrift Light" panose="020B0502040204020203" pitchFamily="34" charset="0"/>
                <a:cs typeface="Times New Roman" pitchFamily="18" charset="0"/>
              </a:rPr>
              <a:t> </a:t>
            </a:r>
            <a:r>
              <a:rPr lang="en-US" dirty="0" err="1">
                <a:latin typeface="Bahnschrift Light" panose="020B0502040204020203" pitchFamily="34" charset="0"/>
                <a:cs typeface="Times New Roman" pitchFamily="18" charset="0"/>
              </a:rPr>
              <a:t>Konsep</a:t>
            </a:r>
            <a:r>
              <a:rPr lang="en-US" dirty="0">
                <a:latin typeface="Bahnschrift Light" panose="020B0502040204020203" pitchFamily="34" charset="0"/>
                <a:cs typeface="Times New Roman" pitchFamily="18" charset="0"/>
              </a:rPr>
              <a:t> Smart Infrastructure Pada </a:t>
            </a:r>
            <a:r>
              <a:rPr lang="en-US" dirty="0" err="1">
                <a:latin typeface="Bahnschrift Light" panose="020B0502040204020203" pitchFamily="34" charset="0"/>
                <a:cs typeface="Times New Roman" pitchFamily="18" charset="0"/>
              </a:rPr>
              <a:t>Aspek</a:t>
            </a:r>
            <a:r>
              <a:rPr lang="en-US" dirty="0">
                <a:latin typeface="Bahnschrift Light" panose="020B0502040204020203" pitchFamily="34" charset="0"/>
                <a:cs typeface="Times New Roman" pitchFamily="18" charset="0"/>
              </a:rPr>
              <a:t> </a:t>
            </a:r>
            <a:r>
              <a:rPr lang="en-US" dirty="0" err="1">
                <a:latin typeface="Bahnschrift Light" panose="020B0502040204020203" pitchFamily="34" charset="0"/>
                <a:cs typeface="Times New Roman" pitchFamily="18" charset="0"/>
              </a:rPr>
              <a:t>Sarana</a:t>
            </a:r>
            <a:r>
              <a:rPr lang="en-US" dirty="0">
                <a:latin typeface="Bahnschrift Light" panose="020B0502040204020203" pitchFamily="34" charset="0"/>
                <a:cs typeface="Times New Roman" pitchFamily="18" charset="0"/>
              </a:rPr>
              <a:t> </a:t>
            </a:r>
            <a:r>
              <a:rPr lang="en-US" dirty="0" err="1">
                <a:latin typeface="Bahnschrift Light" panose="020B0502040204020203" pitchFamily="34" charset="0"/>
                <a:cs typeface="Times New Roman" pitchFamily="18" charset="0"/>
              </a:rPr>
              <a:t>Pekotaan</a:t>
            </a:r>
            <a:r>
              <a:rPr lang="en-US" dirty="0">
                <a:latin typeface="Bahnschrift Light" panose="020B0502040204020203" pitchFamily="34" charset="0"/>
                <a:cs typeface="Times New Roman" pitchFamily="18" charset="0"/>
              </a:rPr>
              <a:t> </a:t>
            </a:r>
            <a:r>
              <a:rPr lang="en-US" dirty="0" err="1">
                <a:latin typeface="Bahnschrift Light" panose="020B0502040204020203" pitchFamily="34" charset="0"/>
                <a:cs typeface="Times New Roman" pitchFamily="18" charset="0"/>
              </a:rPr>
              <a:t>yaitu</a:t>
            </a:r>
            <a:r>
              <a:rPr lang="en-US" dirty="0">
                <a:latin typeface="Bahnschrift Light" panose="020B0502040204020203" pitchFamily="34" charset="0"/>
                <a:cs typeface="Times New Roman" pitchFamily="18" charset="0"/>
              </a:rPr>
              <a:t> Kota Bandar Lampung. </a:t>
            </a:r>
            <a:endParaRPr lang="en-US" b="1" dirty="0">
              <a:latin typeface="Bahnschrift Light" panose="020B0502040204020203" pitchFamily="34" charset="0"/>
              <a:cs typeface="Times New Roman" pitchFamily="18" charset="0"/>
            </a:endParaRPr>
          </a:p>
          <a:p>
            <a:pPr marL="0" lvl="0" indent="0" algn="just"/>
            <a:endParaRPr lang="en-US" dirty="0">
              <a:latin typeface="Bahnschrift Light" panose="020B0502040204020203" pitchFamily="34" charset="0"/>
            </a:endParaRPr>
          </a:p>
          <a:p>
            <a:pPr marL="0" lvl="0" indent="0" algn="just"/>
            <a:endParaRPr lang="en-US" dirty="0">
              <a:latin typeface="Bahnschrift Light" panose="020B0502040204020203" pitchFamily="34" charset="0"/>
            </a:endParaRPr>
          </a:p>
          <a:p>
            <a:pPr marL="0" lvl="0" indent="0" algn="ctr"/>
            <a:r>
              <a:rPr lang="en-US" b="1" dirty="0">
                <a:latin typeface="Bahnschrift Light" panose="020B0502040204020203" pitchFamily="34" charset="0"/>
              </a:rPr>
              <a:t>RUANG LINGKUP MATERI</a:t>
            </a:r>
          </a:p>
          <a:p>
            <a:pPr marL="0" lvl="0" indent="0" algn="just"/>
            <a:endParaRPr lang="en-US" dirty="0">
              <a:latin typeface="Bahnschrift Light" panose="020B0502040204020203" pitchFamily="34" charset="0"/>
            </a:endParaRPr>
          </a:p>
          <a:p>
            <a:pPr marL="0" lvl="0" indent="0" algn="just"/>
            <a:r>
              <a:rPr lang="en-US" kern="1200" dirty="0" err="1">
                <a:latin typeface="Bahnschrift Light" panose="020B0502040204020203" pitchFamily="34" charset="0"/>
                <a:cs typeface="Times New Roman" pitchFamily="18" charset="0"/>
              </a:rPr>
              <a:t>Ruang</a:t>
            </a:r>
            <a:r>
              <a:rPr lang="en-US" kern="1200" dirty="0">
                <a:latin typeface="Bahnschrift Light" panose="020B0502040204020203" pitchFamily="34" charset="0"/>
                <a:cs typeface="Times New Roman" pitchFamily="18" charset="0"/>
              </a:rPr>
              <a:t> </a:t>
            </a:r>
            <a:r>
              <a:rPr lang="en-US" kern="1200" dirty="0" err="1">
                <a:latin typeface="Bahnschrift Light" panose="020B0502040204020203" pitchFamily="34" charset="0"/>
                <a:cs typeface="Times New Roman" pitchFamily="18" charset="0"/>
              </a:rPr>
              <a:t>lingkup</a:t>
            </a:r>
            <a:r>
              <a:rPr lang="en-US" kern="1200" dirty="0">
                <a:latin typeface="Bahnschrift Light" panose="020B0502040204020203" pitchFamily="34" charset="0"/>
                <a:cs typeface="Times New Roman" pitchFamily="18" charset="0"/>
              </a:rPr>
              <a:t> </a:t>
            </a:r>
            <a:r>
              <a:rPr lang="en-US" kern="1200" dirty="0" err="1">
                <a:latin typeface="Bahnschrift Light" panose="020B0502040204020203" pitchFamily="34" charset="0"/>
                <a:cs typeface="Times New Roman" pitchFamily="18" charset="0"/>
              </a:rPr>
              <a:t>substansi</a:t>
            </a:r>
            <a:r>
              <a:rPr lang="en-US" kern="1200" dirty="0">
                <a:latin typeface="Bahnschrift Light" panose="020B0502040204020203" pitchFamily="34" charset="0"/>
                <a:cs typeface="Times New Roman" pitchFamily="18" charset="0"/>
              </a:rPr>
              <a:t> yang </a:t>
            </a:r>
            <a:r>
              <a:rPr lang="en-US" kern="1200" dirty="0" err="1">
                <a:latin typeface="Bahnschrift Light" panose="020B0502040204020203" pitchFamily="34" charset="0"/>
                <a:cs typeface="Times New Roman" pitchFamily="18" charset="0"/>
              </a:rPr>
              <a:t>akan</a:t>
            </a:r>
            <a:r>
              <a:rPr lang="en-US" kern="1200" dirty="0">
                <a:latin typeface="Bahnschrift Light" panose="020B0502040204020203" pitchFamily="34" charset="0"/>
                <a:cs typeface="Times New Roman" pitchFamily="18" charset="0"/>
              </a:rPr>
              <a:t> </a:t>
            </a:r>
            <a:r>
              <a:rPr lang="en-US" kern="1200" dirty="0" err="1">
                <a:latin typeface="Bahnschrift Light" panose="020B0502040204020203" pitchFamily="34" charset="0"/>
                <a:cs typeface="Times New Roman" pitchFamily="18" charset="0"/>
              </a:rPr>
              <a:t>dibahas</a:t>
            </a:r>
            <a:r>
              <a:rPr lang="en-US" kern="1200" dirty="0">
                <a:latin typeface="Bahnschrift Light" panose="020B0502040204020203" pitchFamily="34" charset="0"/>
                <a:cs typeface="Times New Roman" pitchFamily="18" charset="0"/>
              </a:rPr>
              <a:t> </a:t>
            </a:r>
            <a:r>
              <a:rPr lang="en-US" kern="1200" dirty="0" err="1">
                <a:latin typeface="Bahnschrift Light" panose="020B0502040204020203" pitchFamily="34" charset="0"/>
                <a:cs typeface="Times New Roman" pitchFamily="18" charset="0"/>
              </a:rPr>
              <a:t>dalam</a:t>
            </a:r>
            <a:r>
              <a:rPr lang="en-US" kern="1200" dirty="0">
                <a:latin typeface="Bahnschrift Light" panose="020B0502040204020203" pitchFamily="34" charset="0"/>
                <a:cs typeface="Times New Roman" pitchFamily="18" charset="0"/>
              </a:rPr>
              <a:t> </a:t>
            </a:r>
            <a:r>
              <a:rPr lang="en-US" kern="1200" dirty="0" err="1">
                <a:latin typeface="Bahnschrift Light" panose="020B0502040204020203" pitchFamily="34" charset="0"/>
                <a:cs typeface="Times New Roman" pitchFamily="18" charset="0"/>
              </a:rPr>
              <a:t>penelitian</a:t>
            </a:r>
            <a:r>
              <a:rPr lang="en-US" kern="1200" dirty="0">
                <a:latin typeface="Bahnschrift Light" panose="020B0502040204020203" pitchFamily="34" charset="0"/>
                <a:cs typeface="Times New Roman" pitchFamily="18" charset="0"/>
              </a:rPr>
              <a:t> </a:t>
            </a:r>
            <a:r>
              <a:rPr lang="en-US" kern="1200" dirty="0" err="1">
                <a:latin typeface="Bahnschrift Light" panose="020B0502040204020203" pitchFamily="34" charset="0"/>
                <a:cs typeface="Times New Roman" pitchFamily="18" charset="0"/>
              </a:rPr>
              <a:t>ini</a:t>
            </a:r>
            <a:r>
              <a:rPr lang="en-US" kern="1200" dirty="0">
                <a:latin typeface="Bahnschrift Light" panose="020B0502040204020203" pitchFamily="34" charset="0"/>
                <a:cs typeface="Times New Roman" pitchFamily="18" charset="0"/>
              </a:rPr>
              <a:t> </a:t>
            </a:r>
            <a:r>
              <a:rPr lang="en-US" kern="1200" dirty="0" err="1">
                <a:latin typeface="Bahnschrift Light" panose="020B0502040204020203" pitchFamily="34" charset="0"/>
                <a:cs typeface="Times New Roman" pitchFamily="18" charset="0"/>
              </a:rPr>
              <a:t>membahas</a:t>
            </a:r>
            <a:r>
              <a:rPr lang="en-US" kern="1200" dirty="0">
                <a:latin typeface="Bahnschrift Light" panose="020B0502040204020203" pitchFamily="34" charset="0"/>
                <a:cs typeface="Times New Roman" pitchFamily="18" charset="0"/>
              </a:rPr>
              <a:t> </a:t>
            </a:r>
            <a:r>
              <a:rPr lang="en-US" kern="1200" dirty="0" err="1">
                <a:latin typeface="Bahnschrift Light" panose="020B0502040204020203" pitchFamily="34" charset="0"/>
                <a:cs typeface="Times New Roman" pitchFamily="18" charset="0"/>
              </a:rPr>
              <a:t>teori</a:t>
            </a:r>
            <a:r>
              <a:rPr lang="en-US" kern="1200" dirty="0">
                <a:latin typeface="Bahnschrift Light" panose="020B0502040204020203" pitchFamily="34" charset="0"/>
                <a:cs typeface="Times New Roman" pitchFamily="18" charset="0"/>
              </a:rPr>
              <a:t> yang </a:t>
            </a:r>
            <a:r>
              <a:rPr lang="en-US" kern="1200" dirty="0" err="1">
                <a:latin typeface="Bahnschrift Light" panose="020B0502040204020203" pitchFamily="34" charset="0"/>
                <a:cs typeface="Times New Roman" pitchFamily="18" charset="0"/>
              </a:rPr>
              <a:t>berkaitan</a:t>
            </a:r>
            <a:r>
              <a:rPr lang="en-US" kern="1200" dirty="0">
                <a:latin typeface="Bahnschrift Light" panose="020B0502040204020203" pitchFamily="34" charset="0"/>
                <a:cs typeface="Times New Roman" pitchFamily="18" charset="0"/>
              </a:rPr>
              <a:t> </a:t>
            </a:r>
            <a:r>
              <a:rPr lang="en-US" kern="1200" dirty="0" err="1">
                <a:latin typeface="Bahnschrift Light" panose="020B0502040204020203" pitchFamily="34" charset="0"/>
                <a:cs typeface="Times New Roman" pitchFamily="18" charset="0"/>
              </a:rPr>
              <a:t>dengan</a:t>
            </a:r>
            <a:r>
              <a:rPr lang="en-US" kern="1200" dirty="0">
                <a:latin typeface="Bahnschrift Light" panose="020B0502040204020203" pitchFamily="34" charset="0"/>
                <a:cs typeface="Times New Roman" pitchFamily="18" charset="0"/>
              </a:rPr>
              <a:t> </a:t>
            </a:r>
            <a:r>
              <a:rPr lang="en-US" b="1" kern="1200" dirty="0">
                <a:latin typeface="Bahnschrift Light" panose="020B0502040204020203" pitchFamily="34" charset="0"/>
                <a:cs typeface="Times New Roman" pitchFamily="18" charset="0"/>
              </a:rPr>
              <a:t>Smart Infrastructure Pada </a:t>
            </a:r>
            <a:r>
              <a:rPr lang="en-US" b="1" kern="1200" dirty="0" err="1">
                <a:latin typeface="Bahnschrift Light" panose="020B0502040204020203" pitchFamily="34" charset="0"/>
                <a:cs typeface="Times New Roman" pitchFamily="18" charset="0"/>
              </a:rPr>
              <a:t>Aspek</a:t>
            </a:r>
            <a:r>
              <a:rPr lang="en-US" b="1" kern="1200" dirty="0">
                <a:latin typeface="Bahnschrift Light" panose="020B0502040204020203" pitchFamily="34" charset="0"/>
                <a:cs typeface="Times New Roman" pitchFamily="18" charset="0"/>
              </a:rPr>
              <a:t> </a:t>
            </a:r>
            <a:r>
              <a:rPr lang="en-US" b="1" kern="1200" dirty="0" err="1">
                <a:latin typeface="Bahnschrift Light" panose="020B0502040204020203" pitchFamily="34" charset="0"/>
                <a:cs typeface="Times New Roman" pitchFamily="18" charset="0"/>
              </a:rPr>
              <a:t>Sarana</a:t>
            </a:r>
            <a:r>
              <a:rPr lang="en-US" b="1" kern="1200" dirty="0">
                <a:latin typeface="Bahnschrift Light" panose="020B0502040204020203" pitchFamily="34" charset="0"/>
                <a:cs typeface="Times New Roman" pitchFamily="18" charset="0"/>
              </a:rPr>
              <a:t> </a:t>
            </a:r>
            <a:r>
              <a:rPr lang="en-US" b="1" kern="1200" dirty="0" err="1">
                <a:latin typeface="Bahnschrift Light" panose="020B0502040204020203" pitchFamily="34" charset="0"/>
                <a:cs typeface="Times New Roman" pitchFamily="18" charset="0"/>
              </a:rPr>
              <a:t>Perkotaan</a:t>
            </a:r>
            <a:r>
              <a:rPr lang="en-US" b="1" kern="1200" dirty="0">
                <a:latin typeface="Bahnschrift Light" panose="020B0502040204020203" pitchFamily="34" charset="0"/>
                <a:cs typeface="Times New Roman" pitchFamily="18" charset="0"/>
              </a:rPr>
              <a:t>.</a:t>
            </a:r>
            <a:endParaRPr lang="en-US" dirty="0">
              <a:latin typeface="Bahnschrift Light" panose="020B0502040204020203" pitchFamily="34" charset="0"/>
            </a:endParaRPr>
          </a:p>
        </p:txBody>
      </p:sp>
      <p:sp>
        <p:nvSpPr>
          <p:cNvPr id="768" name="Google Shape;768;p34">
            <a:hlinkClick r:id="rId3" action="ppaction://hlinksldjump"/>
          </p:cNvPr>
          <p:cNvSpPr txBox="1"/>
          <p:nvPr/>
        </p:nvSpPr>
        <p:spPr>
          <a:xfrm>
            <a:off x="2236101" y="4498986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Tin</a:t>
            </a: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jauan</a:t>
            </a:r>
            <a:r>
              <a:rPr lang="en-US" b="1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Teori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69" name="Google Shape;769;p34">
            <a:hlinkClick r:id="rId4" action="ppaction://hlinksldjump"/>
          </p:cNvPr>
          <p:cNvSpPr txBox="1"/>
          <p:nvPr/>
        </p:nvSpPr>
        <p:spPr>
          <a:xfrm>
            <a:off x="3395922" y="4498986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Gambaran Umum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70" name="Google Shape;770;p34">
            <a:hlinkClick r:id="rId5" action="ppaction://hlinksldjump"/>
          </p:cNvPr>
          <p:cNvSpPr txBox="1"/>
          <p:nvPr/>
        </p:nvSpPr>
        <p:spPr>
          <a:xfrm>
            <a:off x="4555743" y="4498986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Metode Penelitian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71" name="Google Shape;771;p34">
            <a:hlinkClick r:id="rId6" action="ppaction://hlinksldjump"/>
          </p:cNvPr>
          <p:cNvSpPr txBox="1"/>
          <p:nvPr/>
        </p:nvSpPr>
        <p:spPr>
          <a:xfrm>
            <a:off x="5715564" y="4498986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Rencana</a:t>
            </a:r>
            <a:r>
              <a:rPr lang="en-US" b="1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Kegiatan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74" name="Google Shape;774;p34"/>
          <p:cNvSpPr txBox="1"/>
          <p:nvPr/>
        </p:nvSpPr>
        <p:spPr>
          <a:xfrm>
            <a:off x="1074111" y="4498986"/>
            <a:ext cx="1159820" cy="520800"/>
          </a:xfrm>
          <a:prstGeom prst="rect">
            <a:avLst/>
          </a:prstGeom>
          <a:gradFill>
            <a:gsLst>
              <a:gs pos="0">
                <a:srgbClr val="AA9EEE">
                  <a:alpha val="12549"/>
                </a:srgbClr>
              </a:gs>
              <a:gs pos="100000">
                <a:srgbClr val="FFFFFF"/>
              </a:gs>
            </a:gsLst>
            <a:lin ang="1619866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Pendahuluan</a:t>
            </a:r>
            <a:endParaRPr b="1" dirty="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83" name="Google Shape;783;p34"/>
          <p:cNvSpPr/>
          <p:nvPr/>
        </p:nvSpPr>
        <p:spPr>
          <a:xfrm>
            <a:off x="1074111" y="4955009"/>
            <a:ext cx="1159820" cy="84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84" name="Google Shape;784;p34">
            <a:hlinkClick r:id="rId7" action="ppaction://hlinksldjump"/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13224" y="585350"/>
            <a:ext cx="360887" cy="260251"/>
          </a:xfrm>
          <a:prstGeom prst="rect">
            <a:avLst/>
          </a:prstGeom>
          <a:noFill/>
          <a:ln>
            <a:noFill/>
          </a:ln>
        </p:spPr>
      </p:pic>
      <p:sp>
        <p:nvSpPr>
          <p:cNvPr id="785" name="Google Shape;785;p34">
            <a:hlinkClick r:id="" action="ppaction://hlinkshowjump?jump=nextslide"/>
          </p:cNvPr>
          <p:cNvSpPr/>
          <p:nvPr/>
        </p:nvSpPr>
        <p:spPr>
          <a:xfrm>
            <a:off x="7977175" y="627091"/>
            <a:ext cx="432265" cy="208566"/>
          </a:xfrm>
          <a:custGeom>
            <a:avLst/>
            <a:gdLst/>
            <a:ahLst/>
            <a:cxnLst/>
            <a:rect l="l" t="t" r="r" b="b"/>
            <a:pathLst>
              <a:path w="209583" h="101123" extrusionOk="0">
                <a:moveTo>
                  <a:pt x="158014" y="1"/>
                </a:moveTo>
                <a:cubicBezTo>
                  <a:pt x="155920" y="1"/>
                  <a:pt x="153827" y="808"/>
                  <a:pt x="152237" y="2415"/>
                </a:cubicBezTo>
                <a:cubicBezTo>
                  <a:pt x="149040" y="5611"/>
                  <a:pt x="149073" y="10765"/>
                  <a:pt x="152237" y="13929"/>
                </a:cubicBezTo>
                <a:lnTo>
                  <a:pt x="180845" y="42407"/>
                </a:lnTo>
                <a:lnTo>
                  <a:pt x="8155" y="42407"/>
                </a:lnTo>
                <a:cubicBezTo>
                  <a:pt x="3653" y="42407"/>
                  <a:pt x="0" y="46060"/>
                  <a:pt x="0" y="50562"/>
                </a:cubicBezTo>
                <a:cubicBezTo>
                  <a:pt x="0" y="55063"/>
                  <a:pt x="3653" y="58717"/>
                  <a:pt x="8155" y="58717"/>
                </a:cubicBezTo>
                <a:lnTo>
                  <a:pt x="180845" y="58717"/>
                </a:lnTo>
                <a:lnTo>
                  <a:pt x="152237" y="87194"/>
                </a:lnTo>
                <a:cubicBezTo>
                  <a:pt x="149073" y="90358"/>
                  <a:pt x="149040" y="95512"/>
                  <a:pt x="152237" y="98708"/>
                </a:cubicBezTo>
                <a:cubicBezTo>
                  <a:pt x="153827" y="100315"/>
                  <a:pt x="155920" y="101122"/>
                  <a:pt x="158014" y="101122"/>
                </a:cubicBezTo>
                <a:cubicBezTo>
                  <a:pt x="160087" y="101122"/>
                  <a:pt x="162162" y="100331"/>
                  <a:pt x="163752" y="98741"/>
                </a:cubicBezTo>
                <a:lnTo>
                  <a:pt x="206353" y="56335"/>
                </a:lnTo>
                <a:lnTo>
                  <a:pt x="206386" y="56335"/>
                </a:lnTo>
                <a:cubicBezTo>
                  <a:pt x="209583" y="53139"/>
                  <a:pt x="209550" y="47952"/>
                  <a:pt x="206386" y="44788"/>
                </a:cubicBezTo>
                <a:lnTo>
                  <a:pt x="206353" y="44788"/>
                </a:lnTo>
                <a:lnTo>
                  <a:pt x="163752" y="2382"/>
                </a:lnTo>
                <a:cubicBezTo>
                  <a:pt x="162162" y="792"/>
                  <a:pt x="160087" y="1"/>
                  <a:pt x="15801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6" name="Google Shape;786;p34">
            <a:hlinkClick r:id="" action="ppaction://hlinkshowjump?jump=previousslide"/>
          </p:cNvPr>
          <p:cNvSpPr/>
          <p:nvPr/>
        </p:nvSpPr>
        <p:spPr>
          <a:xfrm flipH="1">
            <a:off x="7358100" y="627091"/>
            <a:ext cx="432265" cy="208566"/>
          </a:xfrm>
          <a:custGeom>
            <a:avLst/>
            <a:gdLst/>
            <a:ahLst/>
            <a:cxnLst/>
            <a:rect l="l" t="t" r="r" b="b"/>
            <a:pathLst>
              <a:path w="209583" h="101123" extrusionOk="0">
                <a:moveTo>
                  <a:pt x="158014" y="1"/>
                </a:moveTo>
                <a:cubicBezTo>
                  <a:pt x="155920" y="1"/>
                  <a:pt x="153827" y="808"/>
                  <a:pt x="152237" y="2415"/>
                </a:cubicBezTo>
                <a:cubicBezTo>
                  <a:pt x="149040" y="5611"/>
                  <a:pt x="149073" y="10765"/>
                  <a:pt x="152237" y="13929"/>
                </a:cubicBezTo>
                <a:lnTo>
                  <a:pt x="180845" y="42407"/>
                </a:lnTo>
                <a:lnTo>
                  <a:pt x="8155" y="42407"/>
                </a:lnTo>
                <a:cubicBezTo>
                  <a:pt x="3653" y="42407"/>
                  <a:pt x="0" y="46060"/>
                  <a:pt x="0" y="50562"/>
                </a:cubicBezTo>
                <a:cubicBezTo>
                  <a:pt x="0" y="55063"/>
                  <a:pt x="3653" y="58717"/>
                  <a:pt x="8155" y="58717"/>
                </a:cubicBezTo>
                <a:lnTo>
                  <a:pt x="180845" y="58717"/>
                </a:lnTo>
                <a:lnTo>
                  <a:pt x="152237" y="87194"/>
                </a:lnTo>
                <a:cubicBezTo>
                  <a:pt x="149073" y="90358"/>
                  <a:pt x="149040" y="95512"/>
                  <a:pt x="152237" y="98708"/>
                </a:cubicBezTo>
                <a:cubicBezTo>
                  <a:pt x="153827" y="100315"/>
                  <a:pt x="155920" y="101122"/>
                  <a:pt x="158014" y="101122"/>
                </a:cubicBezTo>
                <a:cubicBezTo>
                  <a:pt x="160087" y="101122"/>
                  <a:pt x="162162" y="100331"/>
                  <a:pt x="163752" y="98741"/>
                </a:cubicBezTo>
                <a:lnTo>
                  <a:pt x="206353" y="56335"/>
                </a:lnTo>
                <a:lnTo>
                  <a:pt x="206386" y="56335"/>
                </a:lnTo>
                <a:cubicBezTo>
                  <a:pt x="209583" y="53139"/>
                  <a:pt x="209550" y="47952"/>
                  <a:pt x="206386" y="44788"/>
                </a:cubicBezTo>
                <a:lnTo>
                  <a:pt x="206353" y="44788"/>
                </a:lnTo>
                <a:lnTo>
                  <a:pt x="163752" y="2382"/>
                </a:lnTo>
                <a:cubicBezTo>
                  <a:pt x="162162" y="792"/>
                  <a:pt x="160087" y="1"/>
                  <a:pt x="15801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818;p35">
            <a:extLst>
              <a:ext uri="{FF2B5EF4-FFF2-40B4-BE49-F238E27FC236}">
                <a16:creationId xmlns:a16="http://schemas.microsoft.com/office/drawing/2014/main" id="{1682206F-0BBA-4742-B78E-AD34A90FA29D}"/>
              </a:ext>
            </a:extLst>
          </p:cNvPr>
          <p:cNvSpPr txBox="1">
            <a:spLocks/>
          </p:cNvSpPr>
          <p:nvPr/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 ExtraBold"/>
              <a:buNone/>
              <a:defRPr sz="28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 ExtraBold"/>
              <a:buNone/>
              <a:defRPr sz="36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 ExtraBold"/>
              <a:buNone/>
              <a:defRPr sz="36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 ExtraBold"/>
              <a:buNone/>
              <a:defRPr sz="36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 ExtraBold"/>
              <a:buNone/>
              <a:defRPr sz="36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 ExtraBold"/>
              <a:buNone/>
              <a:defRPr sz="36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 ExtraBold"/>
              <a:buNone/>
              <a:defRPr sz="36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 ExtraBold"/>
              <a:buNone/>
              <a:defRPr sz="36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 ExtraBold"/>
              <a:buNone/>
              <a:defRPr sz="36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pPr algn="ctr"/>
            <a:r>
              <a:rPr lang="en-US" sz="2000" dirty="0" err="1"/>
              <a:t>Ruang</a:t>
            </a:r>
            <a:r>
              <a:rPr lang="en-US" sz="2000" dirty="0"/>
              <a:t> </a:t>
            </a:r>
            <a:r>
              <a:rPr lang="en-US" sz="2000" dirty="0" err="1"/>
              <a:t>Lingkup</a:t>
            </a:r>
            <a:r>
              <a:rPr lang="en-US" sz="2000" dirty="0"/>
              <a:t> </a:t>
            </a:r>
            <a:r>
              <a:rPr lang="en-US" sz="2000" dirty="0" err="1"/>
              <a:t>Penelitian</a:t>
            </a:r>
            <a:endParaRPr lang="en-US" sz="2000" dirty="0"/>
          </a:p>
        </p:txBody>
      </p:sp>
      <p:pic>
        <p:nvPicPr>
          <p:cNvPr id="216" name="Picture 215">
            <a:extLst>
              <a:ext uri="{FF2B5EF4-FFF2-40B4-BE49-F238E27FC236}">
                <a16:creationId xmlns:a16="http://schemas.microsoft.com/office/drawing/2014/main" id="{AA752544-8F95-4F84-BDB9-B6DAFA537D1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60709" y="4317839"/>
            <a:ext cx="2081568" cy="701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8417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7" name="Google Shape;577;p34"/>
          <p:cNvGrpSpPr/>
          <p:nvPr/>
        </p:nvGrpSpPr>
        <p:grpSpPr>
          <a:xfrm>
            <a:off x="101721" y="4505825"/>
            <a:ext cx="8940558" cy="84600"/>
            <a:chOff x="155346" y="4358775"/>
            <a:chExt cx="8934304" cy="84600"/>
          </a:xfrm>
        </p:grpSpPr>
        <p:cxnSp>
          <p:nvCxnSpPr>
            <p:cNvPr id="578" name="Google Shape;578;p34"/>
            <p:cNvCxnSpPr/>
            <p:nvPr/>
          </p:nvCxnSpPr>
          <p:spPr>
            <a:xfrm rot="10800000">
              <a:off x="155350" y="4358775"/>
              <a:ext cx="89343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200025" dist="57150" dir="15840000" algn="bl" rotWithShape="0">
                <a:srgbClr val="7966E4"/>
              </a:outerShdw>
            </a:effectLst>
          </p:spPr>
        </p:cxnSp>
        <p:sp>
          <p:nvSpPr>
            <p:cNvPr id="579" name="Google Shape;579;p34"/>
            <p:cNvSpPr/>
            <p:nvPr/>
          </p:nvSpPr>
          <p:spPr>
            <a:xfrm>
              <a:off x="155346" y="4358775"/>
              <a:ext cx="8934300" cy="84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0" name="Google Shape;580;p34"/>
          <p:cNvGrpSpPr/>
          <p:nvPr/>
        </p:nvGrpSpPr>
        <p:grpSpPr>
          <a:xfrm rot="10800000" flipH="1">
            <a:off x="3875075" y="1113199"/>
            <a:ext cx="2146913" cy="2771751"/>
            <a:chOff x="3875075" y="710349"/>
            <a:chExt cx="2146913" cy="2771751"/>
          </a:xfrm>
        </p:grpSpPr>
        <p:sp>
          <p:nvSpPr>
            <p:cNvPr id="581" name="Google Shape;581;p34"/>
            <p:cNvSpPr/>
            <p:nvPr/>
          </p:nvSpPr>
          <p:spPr>
            <a:xfrm>
              <a:off x="4408975" y="710349"/>
              <a:ext cx="572100" cy="572700"/>
            </a:xfrm>
            <a:prstGeom prst="donut">
              <a:avLst>
                <a:gd name="adj" fmla="val 1594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34"/>
            <p:cNvSpPr/>
            <p:nvPr/>
          </p:nvSpPr>
          <p:spPr>
            <a:xfrm>
              <a:off x="3875075" y="2961300"/>
              <a:ext cx="520200" cy="520800"/>
            </a:xfrm>
            <a:prstGeom prst="donut">
              <a:avLst>
                <a:gd name="adj" fmla="val 1594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34"/>
            <p:cNvSpPr/>
            <p:nvPr/>
          </p:nvSpPr>
          <p:spPr>
            <a:xfrm>
              <a:off x="5501788" y="1677663"/>
              <a:ext cx="520200" cy="520800"/>
            </a:xfrm>
            <a:prstGeom prst="donut">
              <a:avLst>
                <a:gd name="adj" fmla="val 1594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8" name="Google Shape;768;p34">
            <a:hlinkClick r:id="rId3" action="ppaction://hlinksldjump"/>
          </p:cNvPr>
          <p:cNvSpPr txBox="1"/>
          <p:nvPr/>
        </p:nvSpPr>
        <p:spPr>
          <a:xfrm>
            <a:off x="2236101" y="4498986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Tin</a:t>
            </a: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jauan</a:t>
            </a:r>
            <a:r>
              <a:rPr lang="en-US" b="1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Teori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69" name="Google Shape;769;p34">
            <a:hlinkClick r:id="rId4" action="ppaction://hlinksldjump"/>
          </p:cNvPr>
          <p:cNvSpPr txBox="1"/>
          <p:nvPr/>
        </p:nvSpPr>
        <p:spPr>
          <a:xfrm>
            <a:off x="3395922" y="4498986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Gambaran Umum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70" name="Google Shape;770;p34">
            <a:hlinkClick r:id="rId5" action="ppaction://hlinksldjump"/>
          </p:cNvPr>
          <p:cNvSpPr txBox="1"/>
          <p:nvPr/>
        </p:nvSpPr>
        <p:spPr>
          <a:xfrm>
            <a:off x="4555743" y="4498986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Metode Penelitian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71" name="Google Shape;771;p34">
            <a:hlinkClick r:id="rId6" action="ppaction://hlinksldjump"/>
          </p:cNvPr>
          <p:cNvSpPr txBox="1"/>
          <p:nvPr/>
        </p:nvSpPr>
        <p:spPr>
          <a:xfrm>
            <a:off x="5715564" y="4498986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Rencana</a:t>
            </a:r>
            <a:r>
              <a:rPr lang="en-US" b="1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Kegiatan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74" name="Google Shape;774;p34"/>
          <p:cNvSpPr txBox="1"/>
          <p:nvPr/>
        </p:nvSpPr>
        <p:spPr>
          <a:xfrm>
            <a:off x="1074111" y="4498986"/>
            <a:ext cx="1159820" cy="520800"/>
          </a:xfrm>
          <a:prstGeom prst="rect">
            <a:avLst/>
          </a:prstGeom>
          <a:gradFill>
            <a:gsLst>
              <a:gs pos="0">
                <a:srgbClr val="AA9EEE">
                  <a:alpha val="12549"/>
                </a:srgbClr>
              </a:gs>
              <a:gs pos="100000">
                <a:srgbClr val="FFFFFF"/>
              </a:gs>
            </a:gsLst>
            <a:lin ang="1619866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Pendahuluan</a:t>
            </a:r>
            <a:endParaRPr b="1" dirty="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83" name="Google Shape;783;p34"/>
          <p:cNvSpPr/>
          <p:nvPr/>
        </p:nvSpPr>
        <p:spPr>
          <a:xfrm>
            <a:off x="1074111" y="4955009"/>
            <a:ext cx="1159820" cy="84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84" name="Google Shape;784;p34">
            <a:hlinkClick r:id="rId7" action="ppaction://hlinksldjump"/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13224" y="585350"/>
            <a:ext cx="360887" cy="260251"/>
          </a:xfrm>
          <a:prstGeom prst="rect">
            <a:avLst/>
          </a:prstGeom>
          <a:noFill/>
          <a:ln>
            <a:noFill/>
          </a:ln>
        </p:spPr>
      </p:pic>
      <p:sp>
        <p:nvSpPr>
          <p:cNvPr id="785" name="Google Shape;785;p34">
            <a:hlinkClick r:id="" action="ppaction://hlinkshowjump?jump=nextslide"/>
          </p:cNvPr>
          <p:cNvSpPr/>
          <p:nvPr/>
        </p:nvSpPr>
        <p:spPr>
          <a:xfrm>
            <a:off x="7977175" y="627091"/>
            <a:ext cx="432265" cy="208566"/>
          </a:xfrm>
          <a:custGeom>
            <a:avLst/>
            <a:gdLst/>
            <a:ahLst/>
            <a:cxnLst/>
            <a:rect l="l" t="t" r="r" b="b"/>
            <a:pathLst>
              <a:path w="209583" h="101123" extrusionOk="0">
                <a:moveTo>
                  <a:pt x="158014" y="1"/>
                </a:moveTo>
                <a:cubicBezTo>
                  <a:pt x="155920" y="1"/>
                  <a:pt x="153827" y="808"/>
                  <a:pt x="152237" y="2415"/>
                </a:cubicBezTo>
                <a:cubicBezTo>
                  <a:pt x="149040" y="5611"/>
                  <a:pt x="149073" y="10765"/>
                  <a:pt x="152237" y="13929"/>
                </a:cubicBezTo>
                <a:lnTo>
                  <a:pt x="180845" y="42407"/>
                </a:lnTo>
                <a:lnTo>
                  <a:pt x="8155" y="42407"/>
                </a:lnTo>
                <a:cubicBezTo>
                  <a:pt x="3653" y="42407"/>
                  <a:pt x="0" y="46060"/>
                  <a:pt x="0" y="50562"/>
                </a:cubicBezTo>
                <a:cubicBezTo>
                  <a:pt x="0" y="55063"/>
                  <a:pt x="3653" y="58717"/>
                  <a:pt x="8155" y="58717"/>
                </a:cubicBezTo>
                <a:lnTo>
                  <a:pt x="180845" y="58717"/>
                </a:lnTo>
                <a:lnTo>
                  <a:pt x="152237" y="87194"/>
                </a:lnTo>
                <a:cubicBezTo>
                  <a:pt x="149073" y="90358"/>
                  <a:pt x="149040" y="95512"/>
                  <a:pt x="152237" y="98708"/>
                </a:cubicBezTo>
                <a:cubicBezTo>
                  <a:pt x="153827" y="100315"/>
                  <a:pt x="155920" y="101122"/>
                  <a:pt x="158014" y="101122"/>
                </a:cubicBezTo>
                <a:cubicBezTo>
                  <a:pt x="160087" y="101122"/>
                  <a:pt x="162162" y="100331"/>
                  <a:pt x="163752" y="98741"/>
                </a:cubicBezTo>
                <a:lnTo>
                  <a:pt x="206353" y="56335"/>
                </a:lnTo>
                <a:lnTo>
                  <a:pt x="206386" y="56335"/>
                </a:lnTo>
                <a:cubicBezTo>
                  <a:pt x="209583" y="53139"/>
                  <a:pt x="209550" y="47952"/>
                  <a:pt x="206386" y="44788"/>
                </a:cubicBezTo>
                <a:lnTo>
                  <a:pt x="206353" y="44788"/>
                </a:lnTo>
                <a:lnTo>
                  <a:pt x="163752" y="2382"/>
                </a:lnTo>
                <a:cubicBezTo>
                  <a:pt x="162162" y="792"/>
                  <a:pt x="160087" y="1"/>
                  <a:pt x="15801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6" name="Google Shape;786;p34">
            <a:hlinkClick r:id="" action="ppaction://hlinkshowjump?jump=previousslide"/>
          </p:cNvPr>
          <p:cNvSpPr/>
          <p:nvPr/>
        </p:nvSpPr>
        <p:spPr>
          <a:xfrm flipH="1">
            <a:off x="7358100" y="627091"/>
            <a:ext cx="432265" cy="208566"/>
          </a:xfrm>
          <a:custGeom>
            <a:avLst/>
            <a:gdLst/>
            <a:ahLst/>
            <a:cxnLst/>
            <a:rect l="l" t="t" r="r" b="b"/>
            <a:pathLst>
              <a:path w="209583" h="101123" extrusionOk="0">
                <a:moveTo>
                  <a:pt x="158014" y="1"/>
                </a:moveTo>
                <a:cubicBezTo>
                  <a:pt x="155920" y="1"/>
                  <a:pt x="153827" y="808"/>
                  <a:pt x="152237" y="2415"/>
                </a:cubicBezTo>
                <a:cubicBezTo>
                  <a:pt x="149040" y="5611"/>
                  <a:pt x="149073" y="10765"/>
                  <a:pt x="152237" y="13929"/>
                </a:cubicBezTo>
                <a:lnTo>
                  <a:pt x="180845" y="42407"/>
                </a:lnTo>
                <a:lnTo>
                  <a:pt x="8155" y="42407"/>
                </a:lnTo>
                <a:cubicBezTo>
                  <a:pt x="3653" y="42407"/>
                  <a:pt x="0" y="46060"/>
                  <a:pt x="0" y="50562"/>
                </a:cubicBezTo>
                <a:cubicBezTo>
                  <a:pt x="0" y="55063"/>
                  <a:pt x="3653" y="58717"/>
                  <a:pt x="8155" y="58717"/>
                </a:cubicBezTo>
                <a:lnTo>
                  <a:pt x="180845" y="58717"/>
                </a:lnTo>
                <a:lnTo>
                  <a:pt x="152237" y="87194"/>
                </a:lnTo>
                <a:cubicBezTo>
                  <a:pt x="149073" y="90358"/>
                  <a:pt x="149040" y="95512"/>
                  <a:pt x="152237" y="98708"/>
                </a:cubicBezTo>
                <a:cubicBezTo>
                  <a:pt x="153827" y="100315"/>
                  <a:pt x="155920" y="101122"/>
                  <a:pt x="158014" y="101122"/>
                </a:cubicBezTo>
                <a:cubicBezTo>
                  <a:pt x="160087" y="101122"/>
                  <a:pt x="162162" y="100331"/>
                  <a:pt x="163752" y="98741"/>
                </a:cubicBezTo>
                <a:lnTo>
                  <a:pt x="206353" y="56335"/>
                </a:lnTo>
                <a:lnTo>
                  <a:pt x="206386" y="56335"/>
                </a:lnTo>
                <a:cubicBezTo>
                  <a:pt x="209583" y="53139"/>
                  <a:pt x="209550" y="47952"/>
                  <a:pt x="206386" y="44788"/>
                </a:cubicBezTo>
                <a:lnTo>
                  <a:pt x="206353" y="44788"/>
                </a:lnTo>
                <a:lnTo>
                  <a:pt x="163752" y="2382"/>
                </a:lnTo>
                <a:cubicBezTo>
                  <a:pt x="162162" y="792"/>
                  <a:pt x="160087" y="1"/>
                  <a:pt x="15801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818;p35">
            <a:extLst>
              <a:ext uri="{FF2B5EF4-FFF2-40B4-BE49-F238E27FC236}">
                <a16:creationId xmlns:a16="http://schemas.microsoft.com/office/drawing/2014/main" id="{1682206F-0BBA-4742-B78E-AD34A90FA29D}"/>
              </a:ext>
            </a:extLst>
          </p:cNvPr>
          <p:cNvSpPr txBox="1">
            <a:spLocks/>
          </p:cNvSpPr>
          <p:nvPr/>
        </p:nvSpPr>
        <p:spPr>
          <a:xfrm rot="16200000">
            <a:off x="-2989698" y="211048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 ExtraBold"/>
              <a:buNone/>
              <a:defRPr sz="28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 ExtraBold"/>
              <a:buNone/>
              <a:defRPr sz="36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 ExtraBold"/>
              <a:buNone/>
              <a:defRPr sz="36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 ExtraBold"/>
              <a:buNone/>
              <a:defRPr sz="36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 ExtraBold"/>
              <a:buNone/>
              <a:defRPr sz="36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 ExtraBold"/>
              <a:buNone/>
              <a:defRPr sz="36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 ExtraBold"/>
              <a:buNone/>
              <a:defRPr sz="36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 ExtraBold"/>
              <a:buNone/>
              <a:defRPr sz="36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 ExtraBold"/>
              <a:buNone/>
              <a:defRPr sz="36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pPr algn="ctr"/>
            <a:r>
              <a:rPr lang="en-US" sz="2000" dirty="0" err="1"/>
              <a:t>Kerangka</a:t>
            </a:r>
            <a:r>
              <a:rPr lang="en-US" sz="2000" dirty="0"/>
              <a:t> </a:t>
            </a:r>
            <a:r>
              <a:rPr lang="en-US" sz="2000" dirty="0" err="1"/>
              <a:t>Berfikir</a:t>
            </a:r>
            <a:endParaRPr lang="en-US" sz="2000" dirty="0"/>
          </a:p>
        </p:txBody>
      </p:sp>
      <p:pic>
        <p:nvPicPr>
          <p:cNvPr id="216" name="Picture 215">
            <a:extLst>
              <a:ext uri="{FF2B5EF4-FFF2-40B4-BE49-F238E27FC236}">
                <a16:creationId xmlns:a16="http://schemas.microsoft.com/office/drawing/2014/main" id="{AA752544-8F95-4F84-BDB9-B6DAFA537D1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60709" y="4317839"/>
            <a:ext cx="2081568" cy="70111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B1168BA-5875-41DA-A0AD-1519B3BAA37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12396" y="178418"/>
            <a:ext cx="7197043" cy="4242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9010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Google Shape;978;p38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Smart City</a:t>
            </a:r>
            <a:endParaRPr dirty="0"/>
          </a:p>
        </p:txBody>
      </p:sp>
      <p:sp>
        <p:nvSpPr>
          <p:cNvPr id="990" name="Google Shape;990;p38"/>
          <p:cNvSpPr txBox="1"/>
          <p:nvPr/>
        </p:nvSpPr>
        <p:spPr>
          <a:xfrm>
            <a:off x="2200083" y="4498986"/>
            <a:ext cx="796800" cy="520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08" name="Google Shape;1008;p38"/>
          <p:cNvSpPr txBox="1">
            <a:spLocks noGrp="1"/>
          </p:cNvSpPr>
          <p:nvPr>
            <p:ph type="subTitle" idx="4"/>
          </p:nvPr>
        </p:nvSpPr>
        <p:spPr>
          <a:xfrm>
            <a:off x="713224" y="1017726"/>
            <a:ext cx="7717501" cy="1290996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algn="just"/>
            <a:r>
              <a:rPr lang="id-ID" dirty="0"/>
              <a:t>Cohen (2014)</a:t>
            </a:r>
            <a:r>
              <a:rPr lang="en-US" dirty="0"/>
              <a:t> </a:t>
            </a:r>
            <a:r>
              <a:rPr lang="en-US" dirty="0" err="1"/>
              <a:t>menyatakan</a:t>
            </a:r>
            <a:r>
              <a:rPr lang="en-US" dirty="0"/>
              <a:t> </a:t>
            </a:r>
            <a:r>
              <a:rPr lang="en-US" dirty="0" err="1"/>
              <a:t>bahwa</a:t>
            </a:r>
            <a:r>
              <a:rPr lang="en-US" dirty="0"/>
              <a:t> </a:t>
            </a:r>
            <a:r>
              <a:rPr lang="en-US" i="1" dirty="0"/>
              <a:t>smart city</a:t>
            </a:r>
            <a:r>
              <a:rPr lang="en-US" dirty="0"/>
              <a:t> </a:t>
            </a:r>
            <a:r>
              <a:rPr lang="en-US" dirty="0" err="1"/>
              <a:t>merupakan</a:t>
            </a:r>
            <a:r>
              <a:rPr lang="en-US" dirty="0"/>
              <a:t> </a:t>
            </a:r>
            <a:r>
              <a:rPr lang="en-US" dirty="0" err="1"/>
              <a:t>sebuah</a:t>
            </a:r>
            <a:r>
              <a:rPr lang="en-US" dirty="0"/>
              <a:t> </a:t>
            </a:r>
            <a:r>
              <a:rPr lang="en-US" dirty="0" err="1"/>
              <a:t>kota</a:t>
            </a:r>
            <a:r>
              <a:rPr lang="en-US" dirty="0"/>
              <a:t> yang </a:t>
            </a:r>
            <a:r>
              <a:rPr lang="en-US" dirty="0" err="1"/>
              <a:t>memiliki</a:t>
            </a:r>
            <a:r>
              <a:rPr lang="en-US" dirty="0"/>
              <a:t> </a:t>
            </a:r>
            <a:r>
              <a:rPr lang="en-US" dirty="0" err="1"/>
              <a:t>inovasi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upaya</a:t>
            </a:r>
            <a:r>
              <a:rPr lang="en-US" dirty="0"/>
              <a:t> </a:t>
            </a:r>
            <a:r>
              <a:rPr lang="en-US" dirty="0" err="1"/>
              <a:t>penghematan</a:t>
            </a:r>
            <a:r>
              <a:rPr lang="en-US" dirty="0"/>
              <a:t> </a:t>
            </a:r>
            <a:r>
              <a:rPr lang="en-US" dirty="0" err="1"/>
              <a:t>penggunaan</a:t>
            </a:r>
            <a:r>
              <a:rPr lang="en-US" dirty="0"/>
              <a:t> </a:t>
            </a:r>
            <a:r>
              <a:rPr lang="en-US" dirty="0" err="1"/>
              <a:t>biaya</a:t>
            </a:r>
            <a:r>
              <a:rPr lang="en-US" dirty="0"/>
              <a:t> dan </a:t>
            </a:r>
            <a:r>
              <a:rPr lang="en-US" dirty="0" err="1"/>
              <a:t>energi</a:t>
            </a:r>
            <a:r>
              <a:rPr lang="en-US" dirty="0"/>
              <a:t> </a:t>
            </a:r>
            <a:r>
              <a:rPr lang="en-US" dirty="0" err="1"/>
              <a:t>serta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meningkatan</a:t>
            </a:r>
            <a:r>
              <a:rPr lang="en-US" dirty="0"/>
              <a:t> </a:t>
            </a:r>
            <a:r>
              <a:rPr lang="en-US" dirty="0" err="1"/>
              <a:t>kualitas</a:t>
            </a:r>
            <a:r>
              <a:rPr lang="en-US" dirty="0"/>
              <a:t> </a:t>
            </a:r>
            <a:r>
              <a:rPr lang="en-US" dirty="0" err="1"/>
              <a:t>hidup</a:t>
            </a:r>
            <a:r>
              <a:rPr lang="en-US" dirty="0"/>
              <a:t> dan </a:t>
            </a:r>
            <a:r>
              <a:rPr lang="en-US" dirty="0" err="1"/>
              <a:t>perekonomian</a:t>
            </a:r>
            <a:r>
              <a:rPr lang="en-US" dirty="0"/>
              <a:t> </a:t>
            </a:r>
            <a:r>
              <a:rPr lang="en-US" dirty="0" err="1"/>
              <a:t>suatu</a:t>
            </a:r>
            <a:r>
              <a:rPr lang="en-US" dirty="0"/>
              <a:t> </a:t>
            </a:r>
            <a:r>
              <a:rPr lang="en-US" dirty="0" err="1"/>
              <a:t>kota</a:t>
            </a:r>
            <a:r>
              <a:rPr lang="en-US" dirty="0"/>
              <a:t> </a:t>
            </a:r>
            <a:r>
              <a:rPr lang="en-US" dirty="0" err="1"/>
              <a:t>namun</a:t>
            </a:r>
            <a:r>
              <a:rPr lang="en-US" dirty="0"/>
              <a:t> </a:t>
            </a:r>
            <a:r>
              <a:rPr lang="en-US" dirty="0" err="1"/>
              <a:t>tetap</a:t>
            </a:r>
            <a:r>
              <a:rPr lang="en-US" dirty="0"/>
              <a:t> </a:t>
            </a:r>
            <a:r>
              <a:rPr lang="en-US" dirty="0" err="1"/>
              <a:t>ramah</a:t>
            </a:r>
            <a:r>
              <a:rPr lang="en-US" dirty="0"/>
              <a:t> </a:t>
            </a:r>
            <a:r>
              <a:rPr lang="en-US" dirty="0" err="1"/>
              <a:t>terhadap</a:t>
            </a:r>
            <a:r>
              <a:rPr lang="en-US" dirty="0"/>
              <a:t> </a:t>
            </a:r>
            <a:r>
              <a:rPr lang="en-US" dirty="0" err="1"/>
              <a:t>lingkungan</a:t>
            </a:r>
            <a:r>
              <a:rPr lang="en-US" dirty="0"/>
              <a:t>.</a:t>
            </a:r>
          </a:p>
        </p:txBody>
      </p:sp>
      <p:sp>
        <p:nvSpPr>
          <p:cNvPr id="1009" name="Google Shape;1009;p38"/>
          <p:cNvSpPr txBox="1">
            <a:spLocks noGrp="1"/>
          </p:cNvSpPr>
          <p:nvPr>
            <p:ph type="subTitle" idx="5"/>
          </p:nvPr>
        </p:nvSpPr>
        <p:spPr>
          <a:xfrm>
            <a:off x="713224" y="2964530"/>
            <a:ext cx="7696215" cy="69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/>
            <a:r>
              <a:rPr lang="id-ID" dirty="0"/>
              <a:t>Menurut Muliarto (2015), </a:t>
            </a:r>
            <a:r>
              <a:rPr lang="en-US" i="1" dirty="0"/>
              <a:t>smart city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hubungan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berbagai</a:t>
            </a:r>
            <a:r>
              <a:rPr lang="en-US" dirty="0"/>
              <a:t> </a:t>
            </a:r>
            <a:r>
              <a:rPr lang="en-US" dirty="0" err="1"/>
              <a:t>infrastruktur</a:t>
            </a:r>
            <a:r>
              <a:rPr lang="en-US" dirty="0"/>
              <a:t> yang </a:t>
            </a:r>
            <a:r>
              <a:rPr lang="en-US" dirty="0" err="1"/>
              <a:t>menunjungan</a:t>
            </a:r>
            <a:r>
              <a:rPr lang="en-US" dirty="0"/>
              <a:t> </a:t>
            </a:r>
            <a:r>
              <a:rPr lang="en-US" dirty="0" err="1"/>
              <a:t>dibidang</a:t>
            </a:r>
            <a:r>
              <a:rPr lang="en-US" dirty="0"/>
              <a:t> </a:t>
            </a:r>
            <a:r>
              <a:rPr lang="en-US" dirty="0" err="1"/>
              <a:t>sosial</a:t>
            </a:r>
            <a:r>
              <a:rPr lang="en-US" dirty="0"/>
              <a:t> </a:t>
            </a:r>
            <a:r>
              <a:rPr lang="en-US" dirty="0" err="1"/>
              <a:t>maupun</a:t>
            </a:r>
            <a:r>
              <a:rPr lang="en-US" dirty="0"/>
              <a:t> </a:t>
            </a:r>
            <a:r>
              <a:rPr lang="en-US" dirty="0" err="1"/>
              <a:t>ekonomi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bentuk</a:t>
            </a:r>
            <a:r>
              <a:rPr lang="en-US" dirty="0"/>
              <a:t> </a:t>
            </a:r>
            <a:r>
              <a:rPr lang="en-US" dirty="0" err="1"/>
              <a:t>fisik</a:t>
            </a:r>
            <a:r>
              <a:rPr lang="en-US" dirty="0"/>
              <a:t> </a:t>
            </a:r>
            <a:r>
              <a:rPr lang="en-US" dirty="0" err="1"/>
              <a:t>guna</a:t>
            </a:r>
            <a:r>
              <a:rPr lang="en-US" dirty="0"/>
              <a:t> </a:t>
            </a:r>
            <a:r>
              <a:rPr lang="en-US" dirty="0" err="1"/>
              <a:t>mendukung</a:t>
            </a:r>
            <a:r>
              <a:rPr lang="en-US" dirty="0"/>
              <a:t> </a:t>
            </a:r>
            <a:r>
              <a:rPr lang="en-US" dirty="0" err="1"/>
              <a:t>kota</a:t>
            </a:r>
            <a:r>
              <a:rPr lang="en-US" dirty="0"/>
              <a:t> </a:t>
            </a:r>
            <a:r>
              <a:rPr lang="en-US" dirty="0" err="1"/>
              <a:t>menjadi</a:t>
            </a:r>
            <a:r>
              <a:rPr lang="en-US" dirty="0"/>
              <a:t> </a:t>
            </a:r>
            <a:r>
              <a:rPr lang="en-US" dirty="0" err="1"/>
              <a:t>layak</a:t>
            </a:r>
            <a:r>
              <a:rPr lang="en-US" dirty="0"/>
              <a:t> </a:t>
            </a:r>
            <a:r>
              <a:rPr lang="en-US" dirty="0" err="1"/>
              <a:t>huni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mengintegrasikan</a:t>
            </a:r>
            <a:r>
              <a:rPr lang="en-US" dirty="0"/>
              <a:t> </a:t>
            </a:r>
            <a:r>
              <a:rPr lang="en-US" dirty="0" err="1"/>
              <a:t>berbagai</a:t>
            </a:r>
            <a:r>
              <a:rPr lang="en-US" dirty="0"/>
              <a:t> </a:t>
            </a:r>
            <a:r>
              <a:rPr lang="en-US" dirty="0" err="1"/>
              <a:t>aspek</a:t>
            </a:r>
            <a:r>
              <a:rPr lang="en-US" dirty="0"/>
              <a:t>.</a:t>
            </a:r>
          </a:p>
        </p:txBody>
      </p:sp>
      <p:sp>
        <p:nvSpPr>
          <p:cNvPr id="1031" name="Google Shape;1031;p38"/>
          <p:cNvSpPr txBox="1"/>
          <p:nvPr/>
        </p:nvSpPr>
        <p:spPr>
          <a:xfrm>
            <a:off x="2199123" y="4498986"/>
            <a:ext cx="1195956" cy="520800"/>
          </a:xfrm>
          <a:prstGeom prst="rect">
            <a:avLst/>
          </a:prstGeom>
          <a:gradFill>
            <a:gsLst>
              <a:gs pos="0">
                <a:srgbClr val="AA9EEE">
                  <a:alpha val="12549"/>
                </a:srgbClr>
              </a:gs>
              <a:gs pos="100000">
                <a:srgbClr val="FFFFFF"/>
              </a:gs>
            </a:gsLst>
            <a:lin ang="1619866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1800" b="1" dirty="0" err="1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Tinjauan</a:t>
            </a:r>
            <a:r>
              <a:rPr lang="en-US" sz="1800" b="1" dirty="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800" b="1" dirty="0" err="1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Teori</a:t>
            </a:r>
            <a:endParaRPr lang="en-US" sz="1800" b="1" dirty="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32" name="Google Shape;1032;p38"/>
          <p:cNvSpPr/>
          <p:nvPr/>
        </p:nvSpPr>
        <p:spPr>
          <a:xfrm>
            <a:off x="2199965" y="4987051"/>
            <a:ext cx="1195956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36" name="Google Shape;1036;p38">
            <a:hlinkClick r:id="rId3" action="ppaction://hlinksldjump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3224" y="585350"/>
            <a:ext cx="360887" cy="260251"/>
          </a:xfrm>
          <a:prstGeom prst="rect">
            <a:avLst/>
          </a:prstGeom>
          <a:noFill/>
          <a:ln>
            <a:noFill/>
          </a:ln>
        </p:spPr>
      </p:pic>
      <p:sp>
        <p:nvSpPr>
          <p:cNvPr id="1037" name="Google Shape;1037;p38">
            <a:hlinkClick r:id="" action="ppaction://hlinkshowjump?jump=nextslide"/>
          </p:cNvPr>
          <p:cNvSpPr/>
          <p:nvPr/>
        </p:nvSpPr>
        <p:spPr>
          <a:xfrm>
            <a:off x="7977175" y="627091"/>
            <a:ext cx="432265" cy="208566"/>
          </a:xfrm>
          <a:custGeom>
            <a:avLst/>
            <a:gdLst/>
            <a:ahLst/>
            <a:cxnLst/>
            <a:rect l="l" t="t" r="r" b="b"/>
            <a:pathLst>
              <a:path w="209583" h="101123" extrusionOk="0">
                <a:moveTo>
                  <a:pt x="158014" y="1"/>
                </a:moveTo>
                <a:cubicBezTo>
                  <a:pt x="155920" y="1"/>
                  <a:pt x="153827" y="808"/>
                  <a:pt x="152237" y="2415"/>
                </a:cubicBezTo>
                <a:cubicBezTo>
                  <a:pt x="149040" y="5611"/>
                  <a:pt x="149073" y="10765"/>
                  <a:pt x="152237" y="13929"/>
                </a:cubicBezTo>
                <a:lnTo>
                  <a:pt x="180845" y="42407"/>
                </a:lnTo>
                <a:lnTo>
                  <a:pt x="8155" y="42407"/>
                </a:lnTo>
                <a:cubicBezTo>
                  <a:pt x="3653" y="42407"/>
                  <a:pt x="0" y="46060"/>
                  <a:pt x="0" y="50562"/>
                </a:cubicBezTo>
                <a:cubicBezTo>
                  <a:pt x="0" y="55063"/>
                  <a:pt x="3653" y="58717"/>
                  <a:pt x="8155" y="58717"/>
                </a:cubicBezTo>
                <a:lnTo>
                  <a:pt x="180845" y="58717"/>
                </a:lnTo>
                <a:lnTo>
                  <a:pt x="152237" y="87194"/>
                </a:lnTo>
                <a:cubicBezTo>
                  <a:pt x="149073" y="90358"/>
                  <a:pt x="149040" y="95512"/>
                  <a:pt x="152237" y="98708"/>
                </a:cubicBezTo>
                <a:cubicBezTo>
                  <a:pt x="153827" y="100315"/>
                  <a:pt x="155920" y="101122"/>
                  <a:pt x="158014" y="101122"/>
                </a:cubicBezTo>
                <a:cubicBezTo>
                  <a:pt x="160087" y="101122"/>
                  <a:pt x="162162" y="100331"/>
                  <a:pt x="163752" y="98741"/>
                </a:cubicBezTo>
                <a:lnTo>
                  <a:pt x="206353" y="56335"/>
                </a:lnTo>
                <a:lnTo>
                  <a:pt x="206386" y="56335"/>
                </a:lnTo>
                <a:cubicBezTo>
                  <a:pt x="209583" y="53139"/>
                  <a:pt x="209550" y="47952"/>
                  <a:pt x="206386" y="44788"/>
                </a:cubicBezTo>
                <a:lnTo>
                  <a:pt x="206353" y="44788"/>
                </a:lnTo>
                <a:lnTo>
                  <a:pt x="163752" y="2382"/>
                </a:lnTo>
                <a:cubicBezTo>
                  <a:pt x="162162" y="792"/>
                  <a:pt x="160087" y="1"/>
                  <a:pt x="15801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8" name="Google Shape;1038;p38">
            <a:hlinkClick r:id="" action="ppaction://hlinkshowjump?jump=previousslide"/>
          </p:cNvPr>
          <p:cNvSpPr/>
          <p:nvPr/>
        </p:nvSpPr>
        <p:spPr>
          <a:xfrm flipH="1">
            <a:off x="7358100" y="627091"/>
            <a:ext cx="432265" cy="208566"/>
          </a:xfrm>
          <a:custGeom>
            <a:avLst/>
            <a:gdLst/>
            <a:ahLst/>
            <a:cxnLst/>
            <a:rect l="l" t="t" r="r" b="b"/>
            <a:pathLst>
              <a:path w="209583" h="101123" extrusionOk="0">
                <a:moveTo>
                  <a:pt x="158014" y="1"/>
                </a:moveTo>
                <a:cubicBezTo>
                  <a:pt x="155920" y="1"/>
                  <a:pt x="153827" y="808"/>
                  <a:pt x="152237" y="2415"/>
                </a:cubicBezTo>
                <a:cubicBezTo>
                  <a:pt x="149040" y="5611"/>
                  <a:pt x="149073" y="10765"/>
                  <a:pt x="152237" y="13929"/>
                </a:cubicBezTo>
                <a:lnTo>
                  <a:pt x="180845" y="42407"/>
                </a:lnTo>
                <a:lnTo>
                  <a:pt x="8155" y="42407"/>
                </a:lnTo>
                <a:cubicBezTo>
                  <a:pt x="3653" y="42407"/>
                  <a:pt x="0" y="46060"/>
                  <a:pt x="0" y="50562"/>
                </a:cubicBezTo>
                <a:cubicBezTo>
                  <a:pt x="0" y="55063"/>
                  <a:pt x="3653" y="58717"/>
                  <a:pt x="8155" y="58717"/>
                </a:cubicBezTo>
                <a:lnTo>
                  <a:pt x="180845" y="58717"/>
                </a:lnTo>
                <a:lnTo>
                  <a:pt x="152237" y="87194"/>
                </a:lnTo>
                <a:cubicBezTo>
                  <a:pt x="149073" y="90358"/>
                  <a:pt x="149040" y="95512"/>
                  <a:pt x="152237" y="98708"/>
                </a:cubicBezTo>
                <a:cubicBezTo>
                  <a:pt x="153827" y="100315"/>
                  <a:pt x="155920" y="101122"/>
                  <a:pt x="158014" y="101122"/>
                </a:cubicBezTo>
                <a:cubicBezTo>
                  <a:pt x="160087" y="101122"/>
                  <a:pt x="162162" y="100331"/>
                  <a:pt x="163752" y="98741"/>
                </a:cubicBezTo>
                <a:lnTo>
                  <a:pt x="206353" y="56335"/>
                </a:lnTo>
                <a:lnTo>
                  <a:pt x="206386" y="56335"/>
                </a:lnTo>
                <a:cubicBezTo>
                  <a:pt x="209583" y="53139"/>
                  <a:pt x="209550" y="47952"/>
                  <a:pt x="206386" y="44788"/>
                </a:cubicBezTo>
                <a:lnTo>
                  <a:pt x="206353" y="44788"/>
                </a:lnTo>
                <a:lnTo>
                  <a:pt x="163752" y="2382"/>
                </a:lnTo>
                <a:cubicBezTo>
                  <a:pt x="162162" y="792"/>
                  <a:pt x="160087" y="1"/>
                  <a:pt x="15801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69;p34">
            <a:hlinkClick r:id="rId5" action="ppaction://hlinksldjump"/>
            <a:extLst>
              <a:ext uri="{FF2B5EF4-FFF2-40B4-BE49-F238E27FC236}">
                <a16:creationId xmlns:a16="http://schemas.microsoft.com/office/drawing/2014/main" id="{5362C2BC-4FBB-45F9-894C-A24B1BEF92DC}"/>
              </a:ext>
            </a:extLst>
          </p:cNvPr>
          <p:cNvSpPr txBox="1"/>
          <p:nvPr/>
        </p:nvSpPr>
        <p:spPr>
          <a:xfrm>
            <a:off x="3395922" y="4498986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Gambaran Umum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9" name="Google Shape;770;p34">
            <a:hlinkClick r:id="rId6" action="ppaction://hlinksldjump"/>
            <a:extLst>
              <a:ext uri="{FF2B5EF4-FFF2-40B4-BE49-F238E27FC236}">
                <a16:creationId xmlns:a16="http://schemas.microsoft.com/office/drawing/2014/main" id="{6DB5B175-F37A-4E80-B5F6-FACEFAE42763}"/>
              </a:ext>
            </a:extLst>
          </p:cNvPr>
          <p:cNvSpPr txBox="1"/>
          <p:nvPr/>
        </p:nvSpPr>
        <p:spPr>
          <a:xfrm>
            <a:off x="4555743" y="4498986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Metode Penelitian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0" name="Google Shape;771;p34">
            <a:hlinkClick r:id="rId7" action="ppaction://hlinksldjump"/>
            <a:extLst>
              <a:ext uri="{FF2B5EF4-FFF2-40B4-BE49-F238E27FC236}">
                <a16:creationId xmlns:a16="http://schemas.microsoft.com/office/drawing/2014/main" id="{54A7B968-7214-401A-B2B4-B9A826E7D690}"/>
              </a:ext>
            </a:extLst>
          </p:cNvPr>
          <p:cNvSpPr txBox="1"/>
          <p:nvPr/>
        </p:nvSpPr>
        <p:spPr>
          <a:xfrm>
            <a:off x="5715564" y="4498986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Rencana</a:t>
            </a:r>
            <a:r>
              <a:rPr lang="en-US" b="1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Kegiatan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81" name="Picture 80">
            <a:extLst>
              <a:ext uri="{FF2B5EF4-FFF2-40B4-BE49-F238E27FC236}">
                <a16:creationId xmlns:a16="http://schemas.microsoft.com/office/drawing/2014/main" id="{C52D925D-DE73-410C-BB7B-AF9DF4554C4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60709" y="4317839"/>
            <a:ext cx="2081568" cy="701119"/>
          </a:xfrm>
          <a:prstGeom prst="rect">
            <a:avLst/>
          </a:prstGeom>
        </p:spPr>
      </p:pic>
      <p:sp>
        <p:nvSpPr>
          <p:cNvPr id="82" name="Google Shape;769;p34">
            <a:hlinkClick r:id="rId5" action="ppaction://hlinksldjump"/>
            <a:extLst>
              <a:ext uri="{FF2B5EF4-FFF2-40B4-BE49-F238E27FC236}">
                <a16:creationId xmlns:a16="http://schemas.microsoft.com/office/drawing/2014/main" id="{EE24DB21-36A7-4CCD-90F7-3682115F60FD}"/>
              </a:ext>
            </a:extLst>
          </p:cNvPr>
          <p:cNvSpPr txBox="1"/>
          <p:nvPr/>
        </p:nvSpPr>
        <p:spPr>
          <a:xfrm>
            <a:off x="1040144" y="4498158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Pendahuluan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18D07FFB-C018-47B9-A89F-66BFA8E3BB4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5565" y="4394810"/>
            <a:ext cx="635040" cy="761951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Google Shape;1043;p39"/>
          <p:cNvSpPr txBox="1">
            <a:spLocks noGrp="1"/>
          </p:cNvSpPr>
          <p:nvPr>
            <p:ph type="title" idx="8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Smart Infrastructure</a:t>
            </a:r>
            <a:endParaRPr dirty="0"/>
          </a:p>
        </p:txBody>
      </p:sp>
      <p:sp>
        <p:nvSpPr>
          <p:cNvPr id="1045" name="Google Shape;1045;p39"/>
          <p:cNvSpPr txBox="1">
            <a:spLocks noGrp="1"/>
          </p:cNvSpPr>
          <p:nvPr>
            <p:ph type="subTitle" idx="1"/>
          </p:nvPr>
        </p:nvSpPr>
        <p:spPr>
          <a:xfrm>
            <a:off x="713224" y="1339899"/>
            <a:ext cx="7622702" cy="291840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/>
            <a:r>
              <a:rPr lang="en-US" dirty="0"/>
              <a:t>Smart </a:t>
            </a:r>
            <a:r>
              <a:rPr lang="en-US" dirty="0" err="1"/>
              <a:t>Infrastucture</a:t>
            </a:r>
            <a:r>
              <a:rPr lang="en-US" dirty="0"/>
              <a:t> </a:t>
            </a:r>
            <a:r>
              <a:rPr lang="en-US" dirty="0" err="1"/>
              <a:t>merupakan</a:t>
            </a:r>
            <a:r>
              <a:rPr lang="en-US" dirty="0"/>
              <a:t> </a:t>
            </a:r>
            <a:r>
              <a:rPr lang="en-US" dirty="0" err="1"/>
              <a:t>hubungan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berbagai</a:t>
            </a:r>
            <a:r>
              <a:rPr lang="en-US" dirty="0"/>
              <a:t> </a:t>
            </a:r>
            <a:r>
              <a:rPr lang="en-US" dirty="0" err="1"/>
              <a:t>infrastruktur</a:t>
            </a:r>
            <a:r>
              <a:rPr lang="en-US" dirty="0"/>
              <a:t> yang </a:t>
            </a:r>
            <a:r>
              <a:rPr lang="en-US" dirty="0" err="1"/>
              <a:t>mengintegrasikan</a:t>
            </a:r>
            <a:r>
              <a:rPr lang="en-US" dirty="0"/>
              <a:t> </a:t>
            </a:r>
            <a:r>
              <a:rPr lang="en-US" dirty="0" err="1"/>
              <a:t>teknologi</a:t>
            </a:r>
            <a:r>
              <a:rPr lang="en-US" dirty="0"/>
              <a:t> digital </a:t>
            </a:r>
            <a:r>
              <a:rPr lang="en-US" dirty="0" err="1"/>
              <a:t>guna</a:t>
            </a:r>
            <a:r>
              <a:rPr lang="en-US" dirty="0"/>
              <a:t> </a:t>
            </a:r>
            <a:r>
              <a:rPr lang="en-US" dirty="0" err="1"/>
              <a:t>meningkatkan</a:t>
            </a:r>
            <a:r>
              <a:rPr lang="en-US" dirty="0"/>
              <a:t> </a:t>
            </a:r>
            <a:r>
              <a:rPr lang="en-US" dirty="0" err="1"/>
              <a:t>keakuratan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pengambilan</a:t>
            </a:r>
            <a:r>
              <a:rPr lang="en-US" dirty="0"/>
              <a:t> </a:t>
            </a:r>
            <a:r>
              <a:rPr lang="en-US" dirty="0" err="1"/>
              <a:t>keputusan</a:t>
            </a:r>
            <a:r>
              <a:rPr lang="en-US" dirty="0"/>
              <a:t> dan </a:t>
            </a:r>
            <a:r>
              <a:rPr lang="en-US" dirty="0" err="1"/>
              <a:t>pengolahan</a:t>
            </a:r>
            <a:r>
              <a:rPr lang="en-US" dirty="0"/>
              <a:t> data </a:t>
            </a:r>
            <a:r>
              <a:rPr lang="en-US" dirty="0" err="1"/>
              <a:t>sehingga</a:t>
            </a:r>
            <a:r>
              <a:rPr lang="en-US" dirty="0"/>
              <a:t> </a:t>
            </a:r>
            <a:r>
              <a:rPr lang="en-US" dirty="0" err="1"/>
              <a:t>nilai</a:t>
            </a:r>
            <a:r>
              <a:rPr lang="en-US" dirty="0"/>
              <a:t> yang </a:t>
            </a:r>
            <a:r>
              <a:rPr lang="en-US" dirty="0" err="1"/>
              <a:t>didapatkan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memberikan</a:t>
            </a:r>
            <a:r>
              <a:rPr lang="en-US" dirty="0"/>
              <a:t> </a:t>
            </a:r>
            <a:r>
              <a:rPr lang="en-US" dirty="0" err="1"/>
              <a:t>efisiensi</a:t>
            </a:r>
            <a:r>
              <a:rPr lang="en-US" dirty="0"/>
              <a:t> </a:t>
            </a:r>
            <a:r>
              <a:rPr lang="en-US" dirty="0" err="1"/>
              <a:t>penghematan</a:t>
            </a:r>
            <a:r>
              <a:rPr lang="en-US" dirty="0"/>
              <a:t> </a:t>
            </a:r>
            <a:r>
              <a:rPr lang="en-US" dirty="0" err="1"/>
              <a:t>biaya</a:t>
            </a:r>
            <a:r>
              <a:rPr lang="en-US" dirty="0"/>
              <a:t>, </a:t>
            </a:r>
            <a:r>
              <a:rPr lang="en-US" dirty="0" err="1"/>
              <a:t>kehandalan</a:t>
            </a:r>
            <a:r>
              <a:rPr lang="en-US" dirty="0"/>
              <a:t>, </a:t>
            </a:r>
            <a:r>
              <a:rPr lang="en-US" dirty="0" err="1"/>
              <a:t>kenyamanan</a:t>
            </a:r>
            <a:r>
              <a:rPr lang="en-US" dirty="0"/>
              <a:t>, </a:t>
            </a:r>
            <a:r>
              <a:rPr lang="en-US" dirty="0" err="1"/>
              <a:t>keselamatan</a:t>
            </a:r>
            <a:r>
              <a:rPr lang="en-US" dirty="0"/>
              <a:t>, </a:t>
            </a:r>
            <a:r>
              <a:rPr lang="en-US" dirty="0" err="1"/>
              <a:t>ketahanan</a:t>
            </a:r>
            <a:r>
              <a:rPr lang="en-US" dirty="0"/>
              <a:t> </a:t>
            </a:r>
            <a:r>
              <a:rPr lang="en-US" dirty="0" err="1"/>
              <a:t>serta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meningkatkan</a:t>
            </a:r>
            <a:r>
              <a:rPr lang="en-US" dirty="0"/>
              <a:t> </a:t>
            </a:r>
            <a:r>
              <a:rPr lang="en-US" dirty="0" err="1"/>
              <a:t>kualitas</a:t>
            </a:r>
            <a:r>
              <a:rPr lang="en-US" dirty="0"/>
              <a:t> </a:t>
            </a:r>
            <a:r>
              <a:rPr lang="en-US" dirty="0" err="1"/>
              <a:t>pelayanan</a:t>
            </a:r>
            <a:r>
              <a:rPr lang="en-US" dirty="0"/>
              <a:t> yang </a:t>
            </a:r>
            <a:r>
              <a:rPr lang="en-US" dirty="0" err="1"/>
              <a:t>berkelanjutan</a:t>
            </a:r>
            <a:r>
              <a:rPr lang="en-US" dirty="0"/>
              <a:t> (ogie,dkk.2017)</a:t>
            </a:r>
            <a:endParaRPr dirty="0"/>
          </a:p>
        </p:txBody>
      </p:sp>
      <p:pic>
        <p:nvPicPr>
          <p:cNvPr id="1104" name="Google Shape;1104;p39">
            <a:hlinkClick r:id="rId3" action="ppaction://hlinksldjump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3224" y="585350"/>
            <a:ext cx="360887" cy="260251"/>
          </a:xfrm>
          <a:prstGeom prst="rect">
            <a:avLst/>
          </a:prstGeom>
          <a:noFill/>
          <a:ln>
            <a:noFill/>
          </a:ln>
        </p:spPr>
      </p:pic>
      <p:sp>
        <p:nvSpPr>
          <p:cNvPr id="1105" name="Google Shape;1105;p39">
            <a:hlinkClick r:id="" action="ppaction://hlinkshowjump?jump=nextslide"/>
          </p:cNvPr>
          <p:cNvSpPr/>
          <p:nvPr/>
        </p:nvSpPr>
        <p:spPr>
          <a:xfrm>
            <a:off x="7977175" y="627091"/>
            <a:ext cx="432265" cy="208566"/>
          </a:xfrm>
          <a:custGeom>
            <a:avLst/>
            <a:gdLst/>
            <a:ahLst/>
            <a:cxnLst/>
            <a:rect l="l" t="t" r="r" b="b"/>
            <a:pathLst>
              <a:path w="209583" h="101123" extrusionOk="0">
                <a:moveTo>
                  <a:pt x="158014" y="1"/>
                </a:moveTo>
                <a:cubicBezTo>
                  <a:pt x="155920" y="1"/>
                  <a:pt x="153827" y="808"/>
                  <a:pt x="152237" y="2415"/>
                </a:cubicBezTo>
                <a:cubicBezTo>
                  <a:pt x="149040" y="5611"/>
                  <a:pt x="149073" y="10765"/>
                  <a:pt x="152237" y="13929"/>
                </a:cubicBezTo>
                <a:lnTo>
                  <a:pt x="180845" y="42407"/>
                </a:lnTo>
                <a:lnTo>
                  <a:pt x="8155" y="42407"/>
                </a:lnTo>
                <a:cubicBezTo>
                  <a:pt x="3653" y="42407"/>
                  <a:pt x="0" y="46060"/>
                  <a:pt x="0" y="50562"/>
                </a:cubicBezTo>
                <a:cubicBezTo>
                  <a:pt x="0" y="55063"/>
                  <a:pt x="3653" y="58717"/>
                  <a:pt x="8155" y="58717"/>
                </a:cubicBezTo>
                <a:lnTo>
                  <a:pt x="180845" y="58717"/>
                </a:lnTo>
                <a:lnTo>
                  <a:pt x="152237" y="87194"/>
                </a:lnTo>
                <a:cubicBezTo>
                  <a:pt x="149073" y="90358"/>
                  <a:pt x="149040" y="95512"/>
                  <a:pt x="152237" y="98708"/>
                </a:cubicBezTo>
                <a:cubicBezTo>
                  <a:pt x="153827" y="100315"/>
                  <a:pt x="155920" y="101122"/>
                  <a:pt x="158014" y="101122"/>
                </a:cubicBezTo>
                <a:cubicBezTo>
                  <a:pt x="160087" y="101122"/>
                  <a:pt x="162162" y="100331"/>
                  <a:pt x="163752" y="98741"/>
                </a:cubicBezTo>
                <a:lnTo>
                  <a:pt x="206353" y="56335"/>
                </a:lnTo>
                <a:lnTo>
                  <a:pt x="206386" y="56335"/>
                </a:lnTo>
                <a:cubicBezTo>
                  <a:pt x="209583" y="53139"/>
                  <a:pt x="209550" y="47952"/>
                  <a:pt x="206386" y="44788"/>
                </a:cubicBezTo>
                <a:lnTo>
                  <a:pt x="206353" y="44788"/>
                </a:lnTo>
                <a:lnTo>
                  <a:pt x="163752" y="2382"/>
                </a:lnTo>
                <a:cubicBezTo>
                  <a:pt x="162162" y="792"/>
                  <a:pt x="160087" y="1"/>
                  <a:pt x="15801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6" name="Google Shape;1106;p39">
            <a:hlinkClick r:id="" action="ppaction://hlinkshowjump?jump=previousslide"/>
          </p:cNvPr>
          <p:cNvSpPr/>
          <p:nvPr/>
        </p:nvSpPr>
        <p:spPr>
          <a:xfrm flipH="1">
            <a:off x="7358100" y="627091"/>
            <a:ext cx="432265" cy="208566"/>
          </a:xfrm>
          <a:custGeom>
            <a:avLst/>
            <a:gdLst/>
            <a:ahLst/>
            <a:cxnLst/>
            <a:rect l="l" t="t" r="r" b="b"/>
            <a:pathLst>
              <a:path w="209583" h="101123" extrusionOk="0">
                <a:moveTo>
                  <a:pt x="158014" y="1"/>
                </a:moveTo>
                <a:cubicBezTo>
                  <a:pt x="155920" y="1"/>
                  <a:pt x="153827" y="808"/>
                  <a:pt x="152237" y="2415"/>
                </a:cubicBezTo>
                <a:cubicBezTo>
                  <a:pt x="149040" y="5611"/>
                  <a:pt x="149073" y="10765"/>
                  <a:pt x="152237" y="13929"/>
                </a:cubicBezTo>
                <a:lnTo>
                  <a:pt x="180845" y="42407"/>
                </a:lnTo>
                <a:lnTo>
                  <a:pt x="8155" y="42407"/>
                </a:lnTo>
                <a:cubicBezTo>
                  <a:pt x="3653" y="42407"/>
                  <a:pt x="0" y="46060"/>
                  <a:pt x="0" y="50562"/>
                </a:cubicBezTo>
                <a:cubicBezTo>
                  <a:pt x="0" y="55063"/>
                  <a:pt x="3653" y="58717"/>
                  <a:pt x="8155" y="58717"/>
                </a:cubicBezTo>
                <a:lnTo>
                  <a:pt x="180845" y="58717"/>
                </a:lnTo>
                <a:lnTo>
                  <a:pt x="152237" y="87194"/>
                </a:lnTo>
                <a:cubicBezTo>
                  <a:pt x="149073" y="90358"/>
                  <a:pt x="149040" y="95512"/>
                  <a:pt x="152237" y="98708"/>
                </a:cubicBezTo>
                <a:cubicBezTo>
                  <a:pt x="153827" y="100315"/>
                  <a:pt x="155920" y="101122"/>
                  <a:pt x="158014" y="101122"/>
                </a:cubicBezTo>
                <a:cubicBezTo>
                  <a:pt x="160087" y="101122"/>
                  <a:pt x="162162" y="100331"/>
                  <a:pt x="163752" y="98741"/>
                </a:cubicBezTo>
                <a:lnTo>
                  <a:pt x="206353" y="56335"/>
                </a:lnTo>
                <a:lnTo>
                  <a:pt x="206386" y="56335"/>
                </a:lnTo>
                <a:cubicBezTo>
                  <a:pt x="209583" y="53139"/>
                  <a:pt x="209550" y="47952"/>
                  <a:pt x="206386" y="44788"/>
                </a:cubicBezTo>
                <a:lnTo>
                  <a:pt x="206353" y="44788"/>
                </a:lnTo>
                <a:lnTo>
                  <a:pt x="163752" y="2382"/>
                </a:lnTo>
                <a:cubicBezTo>
                  <a:pt x="162162" y="792"/>
                  <a:pt x="160087" y="1"/>
                  <a:pt x="15801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990;p38">
            <a:extLst>
              <a:ext uri="{FF2B5EF4-FFF2-40B4-BE49-F238E27FC236}">
                <a16:creationId xmlns:a16="http://schemas.microsoft.com/office/drawing/2014/main" id="{80F4DDE5-2A3E-426F-9C55-21074AB31B1C}"/>
              </a:ext>
            </a:extLst>
          </p:cNvPr>
          <p:cNvSpPr txBox="1"/>
          <p:nvPr/>
        </p:nvSpPr>
        <p:spPr>
          <a:xfrm>
            <a:off x="2200083" y="4498986"/>
            <a:ext cx="796800" cy="520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7" name="Google Shape;1031;p38">
            <a:extLst>
              <a:ext uri="{FF2B5EF4-FFF2-40B4-BE49-F238E27FC236}">
                <a16:creationId xmlns:a16="http://schemas.microsoft.com/office/drawing/2014/main" id="{F5EEECFC-ED7D-4934-B23F-E8AC6432E1F7}"/>
              </a:ext>
            </a:extLst>
          </p:cNvPr>
          <p:cNvSpPr txBox="1"/>
          <p:nvPr/>
        </p:nvSpPr>
        <p:spPr>
          <a:xfrm>
            <a:off x="2199123" y="4498986"/>
            <a:ext cx="1195956" cy="520800"/>
          </a:xfrm>
          <a:prstGeom prst="rect">
            <a:avLst/>
          </a:prstGeom>
          <a:gradFill>
            <a:gsLst>
              <a:gs pos="0">
                <a:srgbClr val="AA9EEE">
                  <a:alpha val="12549"/>
                </a:srgbClr>
              </a:gs>
              <a:gs pos="100000">
                <a:srgbClr val="FFFFFF"/>
              </a:gs>
            </a:gsLst>
            <a:lin ang="1619866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1800" b="1" dirty="0" err="1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Tinjauan</a:t>
            </a:r>
            <a:r>
              <a:rPr lang="en-US" sz="1800" b="1" dirty="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800" b="1" dirty="0" err="1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Teori</a:t>
            </a:r>
            <a:endParaRPr lang="en-US" sz="1800" b="1" dirty="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8" name="Google Shape;1032;p38">
            <a:extLst>
              <a:ext uri="{FF2B5EF4-FFF2-40B4-BE49-F238E27FC236}">
                <a16:creationId xmlns:a16="http://schemas.microsoft.com/office/drawing/2014/main" id="{DBA35553-93B1-42EC-B19C-5948C0442845}"/>
              </a:ext>
            </a:extLst>
          </p:cNvPr>
          <p:cNvSpPr/>
          <p:nvPr/>
        </p:nvSpPr>
        <p:spPr>
          <a:xfrm>
            <a:off x="2199965" y="4987051"/>
            <a:ext cx="1195956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69;p34">
            <a:hlinkClick r:id="rId5" action="ppaction://hlinksldjump"/>
            <a:extLst>
              <a:ext uri="{FF2B5EF4-FFF2-40B4-BE49-F238E27FC236}">
                <a16:creationId xmlns:a16="http://schemas.microsoft.com/office/drawing/2014/main" id="{1DC9483C-905F-4CCB-A79F-ADFADD269E8D}"/>
              </a:ext>
            </a:extLst>
          </p:cNvPr>
          <p:cNvSpPr txBox="1"/>
          <p:nvPr/>
        </p:nvSpPr>
        <p:spPr>
          <a:xfrm>
            <a:off x="3395922" y="4498986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Gambaran Umum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0" name="Google Shape;770;p34">
            <a:hlinkClick r:id="rId6" action="ppaction://hlinksldjump"/>
            <a:extLst>
              <a:ext uri="{FF2B5EF4-FFF2-40B4-BE49-F238E27FC236}">
                <a16:creationId xmlns:a16="http://schemas.microsoft.com/office/drawing/2014/main" id="{D2B711AD-4F33-483E-845F-CD949196DD80}"/>
              </a:ext>
            </a:extLst>
          </p:cNvPr>
          <p:cNvSpPr txBox="1"/>
          <p:nvPr/>
        </p:nvSpPr>
        <p:spPr>
          <a:xfrm>
            <a:off x="4555743" y="4498986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Metode Penelitian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1" name="Google Shape;771;p34">
            <a:hlinkClick r:id="rId7" action="ppaction://hlinksldjump"/>
            <a:extLst>
              <a:ext uri="{FF2B5EF4-FFF2-40B4-BE49-F238E27FC236}">
                <a16:creationId xmlns:a16="http://schemas.microsoft.com/office/drawing/2014/main" id="{92522FDC-8322-46C8-9E70-B666DB77F241}"/>
              </a:ext>
            </a:extLst>
          </p:cNvPr>
          <p:cNvSpPr txBox="1"/>
          <p:nvPr/>
        </p:nvSpPr>
        <p:spPr>
          <a:xfrm>
            <a:off x="5715564" y="4498986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Rencana</a:t>
            </a:r>
            <a:r>
              <a:rPr lang="en-US" b="1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Kegiatan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82" name="Picture 81">
            <a:extLst>
              <a:ext uri="{FF2B5EF4-FFF2-40B4-BE49-F238E27FC236}">
                <a16:creationId xmlns:a16="http://schemas.microsoft.com/office/drawing/2014/main" id="{40ADB8CC-8274-4139-ADB1-2766DFC0AD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60709" y="4317839"/>
            <a:ext cx="2081568" cy="701119"/>
          </a:xfrm>
          <a:prstGeom prst="rect">
            <a:avLst/>
          </a:prstGeom>
        </p:spPr>
      </p:pic>
      <p:sp>
        <p:nvSpPr>
          <p:cNvPr id="83" name="Google Shape;769;p34">
            <a:hlinkClick r:id="rId5" action="ppaction://hlinksldjump"/>
            <a:extLst>
              <a:ext uri="{FF2B5EF4-FFF2-40B4-BE49-F238E27FC236}">
                <a16:creationId xmlns:a16="http://schemas.microsoft.com/office/drawing/2014/main" id="{0E1E3701-1873-497F-8BD4-A466ED1D1AB3}"/>
              </a:ext>
            </a:extLst>
          </p:cNvPr>
          <p:cNvSpPr txBox="1"/>
          <p:nvPr/>
        </p:nvSpPr>
        <p:spPr>
          <a:xfrm>
            <a:off x="1040144" y="4498158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Pendahuluan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84" name="Picture 83">
            <a:extLst>
              <a:ext uri="{FF2B5EF4-FFF2-40B4-BE49-F238E27FC236}">
                <a16:creationId xmlns:a16="http://schemas.microsoft.com/office/drawing/2014/main" id="{E9946EDB-2E4A-40C8-8FA7-7CB239EB237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8477" y="4194469"/>
            <a:ext cx="746342" cy="100801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Management System Planner by Slidesgo">
  <a:themeElements>
    <a:clrScheme name="Simple Light">
      <a:dk1>
        <a:srgbClr val="36338C"/>
      </a:dk1>
      <a:lt1>
        <a:srgbClr val="DAE3F2"/>
      </a:lt1>
      <a:dk2>
        <a:srgbClr val="161620"/>
      </a:dk2>
      <a:lt2>
        <a:srgbClr val="FFFFFF"/>
      </a:lt2>
      <a:accent1>
        <a:srgbClr val="C7CEDE"/>
      </a:accent1>
      <a:accent2>
        <a:srgbClr val="7966E4"/>
      </a:accent2>
      <a:accent3>
        <a:srgbClr val="F0F5FD"/>
      </a:accent3>
      <a:accent4>
        <a:srgbClr val="F1F4FD"/>
      </a:accent4>
      <a:accent5>
        <a:srgbClr val="36338C"/>
      </a:accent5>
      <a:accent6>
        <a:srgbClr val="DAE3F2"/>
      </a:accent6>
      <a:hlink>
        <a:srgbClr val="36338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801</TotalTime>
  <Words>5773</Words>
  <Application>Microsoft Office PowerPoint</Application>
  <PresentationFormat>On-screen Show (16:9)</PresentationFormat>
  <Paragraphs>1682</Paragraphs>
  <Slides>39</Slides>
  <Notes>39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9" baseType="lpstr">
      <vt:lpstr>Arial</vt:lpstr>
      <vt:lpstr>Bahnschrift Light</vt:lpstr>
      <vt:lpstr>Libre Franklin</vt:lpstr>
      <vt:lpstr>Poppins</vt:lpstr>
      <vt:lpstr>Poppins ExtraBold</vt:lpstr>
      <vt:lpstr>Raleway</vt:lpstr>
      <vt:lpstr>Raleway Thin</vt:lpstr>
      <vt:lpstr>Symbol</vt:lpstr>
      <vt:lpstr>Times New Roman</vt:lpstr>
      <vt:lpstr>Management System Planner by Slidesgo</vt:lpstr>
      <vt:lpstr>KAJIAN PENGEMBANGAN SMART INFRASTRUCTURE PADA ASPEK SARANA PERKOTAAN DI KOTA BANDAR LAMPUNG </vt:lpstr>
      <vt:lpstr>Outline Pembahasan</vt:lpstr>
      <vt:lpstr>PowerPoint Presentation</vt:lpstr>
      <vt:lpstr>PowerPoint Presentation</vt:lpstr>
      <vt:lpstr>Tujuan dan Sasaran</vt:lpstr>
      <vt:lpstr>PowerPoint Presentation</vt:lpstr>
      <vt:lpstr>PowerPoint Presentation</vt:lpstr>
      <vt:lpstr>Smart City</vt:lpstr>
      <vt:lpstr>Smart Infrastructure</vt:lpstr>
      <vt:lpstr>Smart Infrastructure Sarana</vt:lpstr>
      <vt:lpstr>Smart Infrastructure Sarana</vt:lpstr>
      <vt:lpstr>Smart Infrastructure Sarana</vt:lpstr>
      <vt:lpstr>Preseden Smart Infrastructure Sarana</vt:lpstr>
      <vt:lpstr>Preseden Smart Infrastructure Sarana</vt:lpstr>
      <vt:lpstr>Preseden Smart Infrastructure Sarana</vt:lpstr>
      <vt:lpstr>Preseden Smart Infrastructure Sarana</vt:lpstr>
      <vt:lpstr>Sintesa Variabel</vt:lpstr>
      <vt:lpstr>Kota Bandar Lampung</vt:lpstr>
      <vt:lpstr>Wilayah Administratif Kota Bandar Lampung</vt:lpstr>
      <vt:lpstr>Wilayah Administratif Kota Bandar Lampung</vt:lpstr>
      <vt:lpstr>Sarana Pemerintahan Kota Bandar Lampung</vt:lpstr>
      <vt:lpstr>PowerPoint Presentation</vt:lpstr>
      <vt:lpstr>PowerPoint Presentation</vt:lpstr>
      <vt:lpstr>PowerPoint Presentation</vt:lpstr>
      <vt:lpstr>Sarana Perdagangan dan Niaga Kota Bandar Lampung</vt:lpstr>
      <vt:lpstr>Sarana Perdagangan dan Niaga Kota Bandar Lampung</vt:lpstr>
      <vt:lpstr>Sarana Kebudayaan dan Rekreasi Kota Bandar Lampung</vt:lpstr>
      <vt:lpstr>Sarana Ruang Terbuka, Taman dan Lapangan Kota Bandar Lampung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Instrumen Penelitian</vt:lpstr>
      <vt:lpstr>Jadwal Rencana Kegiatan</vt:lpstr>
      <vt:lpstr>DAFTAR PUSTAKA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KAJIAN PENGEMBANGAN SMART INFRASTRUCTURE PADA ASPEK SARANA PERKOTAAN DI KOTA BANDAR LAMPUNG</dc:title>
  <dc:creator>Arief RR</dc:creator>
  <cp:lastModifiedBy>Arief Rahmat Royan</cp:lastModifiedBy>
  <cp:revision>81</cp:revision>
  <dcterms:modified xsi:type="dcterms:W3CDTF">2021-01-19T02:07:15Z</dcterms:modified>
</cp:coreProperties>
</file>